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2.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1.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charts/chart3.xml" ContentType="application/vnd.openxmlformats-officedocument.drawingml.chart+xml"/>
  <Override PartName="/ppt/theme/themeOverride3.xml" ContentType="application/vnd.openxmlformats-officedocument.themeOverride+xml"/>
  <Override PartName="/ppt/tags/tag47.xml" ContentType="application/vnd.openxmlformats-officedocument.presentationml.tags+xml"/>
  <Override PartName="/ppt/charts/chart4.xml" ContentType="application/vnd.openxmlformats-officedocument.drawingml.chart+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7"/>
  </p:notesMasterIdLst>
  <p:sldIdLst>
    <p:sldId id="425" r:id="rId2"/>
    <p:sldId id="462" r:id="rId3"/>
    <p:sldId id="512" r:id="rId4"/>
    <p:sldId id="463" r:id="rId5"/>
    <p:sldId id="465" r:id="rId6"/>
    <p:sldId id="514" r:id="rId7"/>
    <p:sldId id="515" r:id="rId8"/>
    <p:sldId id="522" r:id="rId9"/>
    <p:sldId id="466" r:id="rId10"/>
    <p:sldId id="469" r:id="rId11"/>
    <p:sldId id="470" r:id="rId12"/>
    <p:sldId id="513" r:id="rId13"/>
    <p:sldId id="431" r:id="rId14"/>
    <p:sldId id="413" r:id="rId15"/>
    <p:sldId id="523" r:id="rId16"/>
    <p:sldId id="499" r:id="rId17"/>
    <p:sldId id="500" r:id="rId18"/>
    <p:sldId id="501" r:id="rId19"/>
    <p:sldId id="502" r:id="rId20"/>
    <p:sldId id="503" r:id="rId21"/>
    <p:sldId id="504" r:id="rId22"/>
    <p:sldId id="505" r:id="rId23"/>
    <p:sldId id="506" r:id="rId24"/>
    <p:sldId id="507" r:id="rId25"/>
    <p:sldId id="508" r:id="rId26"/>
    <p:sldId id="509" r:id="rId27"/>
    <p:sldId id="516" r:id="rId28"/>
    <p:sldId id="517" r:id="rId29"/>
    <p:sldId id="518" r:id="rId30"/>
    <p:sldId id="519" r:id="rId31"/>
    <p:sldId id="520" r:id="rId32"/>
    <p:sldId id="521" r:id="rId33"/>
    <p:sldId id="510" r:id="rId34"/>
    <p:sldId id="511" r:id="rId35"/>
    <p:sldId id="415" r:id="rId36"/>
  </p:sldIdLst>
  <p:sldSz cx="9144000" cy="5143500" type="screen16x9"/>
  <p:notesSz cx="6858000" cy="9926638"/>
  <p:embeddedFontLst>
    <p:embeddedFont>
      <p:font typeface="MS PGothic" panose="020B0600070205080204" pitchFamily="34" charset="-128"/>
      <p:regular r:id="rId38"/>
    </p:embeddedFont>
    <p:embeddedFont>
      <p:font typeface="Delivery Cd Light" panose="020F0406020204020204" pitchFamily="34" charset="0"/>
      <p:regular r:id="rId39"/>
    </p:embeddedFont>
    <p:embeddedFont>
      <p:font typeface="Delivery Cd Black" panose="020F0906020204020204" pitchFamily="34" charset="0"/>
      <p:bold r:id="rId40"/>
    </p:embeddedFont>
    <p:embeddedFont>
      <p:font typeface="Delivery Condensed Black" panose="020F0906020204020204" pitchFamily="34" charset="0"/>
      <p:bold r:id="rId41"/>
    </p:embeddedFont>
    <p:embeddedFont>
      <p:font typeface="Delivery" panose="020F0503020204020204" pitchFamily="34" charset="0"/>
      <p:regular r:id="rId42"/>
      <p:bold r:id="rId43"/>
      <p:italic r:id="rId44"/>
      <p:boldItalic r:id="rId45"/>
    </p:embeddedFont>
    <p:embeddedFont>
      <p:font typeface="Calibri" panose="020F0502020204030204" pitchFamily="34" charset="0"/>
      <p:regular r:id="rId46"/>
      <p:bold r:id="rId47"/>
      <p:italic r:id="rId48"/>
      <p:boldItalic r:id="rId49"/>
    </p:embeddedFont>
  </p:embeddedFontLst>
  <p:defaultText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D16F584-199C-A54A-9DC0-A4141757553E}">
          <p14:sldIdLst>
            <p14:sldId id="425"/>
            <p14:sldId id="462"/>
            <p14:sldId id="512"/>
            <p14:sldId id="463"/>
            <p14:sldId id="465"/>
            <p14:sldId id="514"/>
            <p14:sldId id="515"/>
            <p14:sldId id="522"/>
            <p14:sldId id="466"/>
            <p14:sldId id="469"/>
            <p14:sldId id="470"/>
            <p14:sldId id="513"/>
            <p14:sldId id="431"/>
            <p14:sldId id="413"/>
            <p14:sldId id="523"/>
            <p14:sldId id="499"/>
            <p14:sldId id="500"/>
            <p14:sldId id="501"/>
            <p14:sldId id="502"/>
            <p14:sldId id="503"/>
            <p14:sldId id="504"/>
            <p14:sldId id="505"/>
            <p14:sldId id="506"/>
            <p14:sldId id="507"/>
            <p14:sldId id="508"/>
            <p14:sldId id="509"/>
            <p14:sldId id="516"/>
            <p14:sldId id="517"/>
            <p14:sldId id="518"/>
            <p14:sldId id="519"/>
            <p14:sldId id="520"/>
            <p14:sldId id="521"/>
            <p14:sldId id="510"/>
            <p14:sldId id="511"/>
            <p14:sldId id="415"/>
          </p14:sldIdLst>
        </p14:section>
      </p14:sectionLst>
    </p:ext>
    <p:ext uri="{EFAFB233-063F-42B5-8137-9DF3F51BA10A}">
      <p15:sldGuideLst xmlns:p15="http://schemas.microsoft.com/office/powerpoint/2012/main">
        <p15:guide id="1" pos="204" userDrawn="1">
          <p15:clr>
            <a:srgbClr val="A4A3A4"/>
          </p15:clr>
        </p15:guide>
        <p15:guide id="2" pos="5556" userDrawn="1">
          <p15:clr>
            <a:srgbClr val="A4A3A4"/>
          </p15:clr>
        </p15:guide>
        <p15:guide id="4" orient="horz" pos="2948" userDrawn="1">
          <p15:clr>
            <a:srgbClr val="A4A3A4"/>
          </p15:clr>
        </p15:guide>
        <p15:guide id="5" orient="horz" pos="725" userDrawn="1">
          <p15:clr>
            <a:srgbClr val="A4A3A4"/>
          </p15:clr>
        </p15:guide>
        <p15:guide id="6" orient="horz" pos="242" userDrawn="1">
          <p15:clr>
            <a:srgbClr val="A4A3A4"/>
          </p15:clr>
        </p15:guide>
        <p15:guide id="7" pos="2832" userDrawn="1">
          <p15:clr>
            <a:srgbClr val="A4A3A4"/>
          </p15:clr>
        </p15:guide>
        <p15:guide id="8" pos="2933" userDrawn="1">
          <p15:clr>
            <a:srgbClr val="A4A3A4"/>
          </p15:clr>
        </p15:guide>
        <p15:guide id="9" pos="3737" userDrawn="1">
          <p15:clr>
            <a:srgbClr val="A4A3A4"/>
          </p15:clr>
        </p15:guide>
        <p15:guide id="10" pos="3843" userDrawn="1">
          <p15:clr>
            <a:srgbClr val="A4A3A4"/>
          </p15:clr>
        </p15:guide>
        <p15:guide id="11" pos="2018" userDrawn="1">
          <p15:clr>
            <a:srgbClr val="A4A3A4"/>
          </p15:clr>
        </p15:guide>
        <p15:guide id="12" pos="191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ike Schmidt" initials="MS"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A9CFC"/>
    <a:srgbClr val="E6E6E6"/>
    <a:srgbClr val="FFE88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9810C2D-2C2F-4581-8AFF-CD78C2D722A2}">
  <a:tblStyle styleId="{09810C2D-2C2F-4581-8AFF-CD78C2D722A2}" styleName="DPDHL Table No BG">
    <a:tblBg>
      <a:fill>
        <a:noFill/>
      </a:fill>
    </a:tblBg>
    <a:wholeTbl>
      <a:tcTxStyle>
        <a:fontRef idx="minor"/>
        <a:schemeClr val="tx1"/>
      </a:tcTxStyle>
      <a:tcStyle>
        <a:tcBdr>
          <a:left>
            <a:ln>
              <a:noFill/>
            </a:ln>
          </a:left>
          <a:right>
            <a:ln>
              <a:noFill/>
            </a:ln>
          </a:right>
          <a:top>
            <a:ln w="28575" cmpd="sng">
              <a:solidFill>
                <a:schemeClr val="tx1"/>
              </a:solidFill>
            </a:ln>
          </a:top>
          <a:bottom>
            <a:ln w="28575" cmpd="sng">
              <a:solidFill>
                <a:schemeClr val="tx1"/>
              </a:solidFill>
            </a:ln>
          </a:bottom>
          <a:insideH>
            <a:ln w="12700" cmpd="sng">
              <a:solidFill>
                <a:schemeClr val="tx1"/>
              </a:solidFill>
            </a:ln>
          </a:insideH>
          <a:insideV>
            <a:ln>
              <a:noFill/>
            </a:ln>
          </a:insideV>
        </a:tcBdr>
        <a:fill>
          <a:solidFill>
            <a:schemeClr val="bg1"/>
          </a:solidFill>
        </a:fill>
      </a:tcStyle>
    </a:wholeTbl>
    <a:band1H>
      <a:tcStyle>
        <a:tcBdr/>
        <a:fill>
          <a:noFill/>
        </a:fill>
      </a:tcStyle>
    </a:band1H>
    <a:band2H>
      <a:tcStyle>
        <a:tcBdr/>
        <a:fill>
          <a:noFill/>
        </a:fill>
      </a:tcStyle>
    </a:band2H>
    <a:band1V>
      <a:tcStyle>
        <a:tcBdr/>
        <a:fill>
          <a:noFill/>
        </a:fill>
      </a:tcStyle>
    </a:band1V>
    <a:band2V>
      <a:tcStyle>
        <a:tcBdr/>
        <a:fill>
          <a:noFill/>
        </a:fill>
      </a:tcStyle>
    </a:band2V>
    <a:lastCol>
      <a:tcTxStyle/>
      <a:tcStyle>
        <a:tcBdr/>
      </a:tcStyle>
    </a:lastCol>
    <a:firstCol>
      <a:tcStyle>
        <a:tcBdr/>
        <a:fill>
          <a:noFill/>
        </a:fill>
      </a:tcStyle>
    </a:firstCol>
    <a:lastRow>
      <a:tcStyle>
        <a:tcBdr/>
        <a:fill>
          <a:noFill/>
        </a:fill>
      </a:tcStyle>
    </a:lastRow>
    <a:firstRow>
      <a:tcTxStyle/>
      <a:tcStyle>
        <a:tcBdr>
          <a:bottom>
            <a:ln w="12700" cmpd="sng">
              <a:solidFill>
                <a:schemeClr val="tx1"/>
              </a:solidFill>
            </a:ln>
          </a:bottom>
        </a:tcBdr>
        <a:fill>
          <a:noFill/>
        </a:fill>
      </a:tcStyle>
    </a:firstRow>
  </a:tblStyle>
  <a:tblStyle styleId="{E6C8A55F-5544-428C-9B86-97CFDF07063B}" styleName="DPDHL Table White BG">
    <a:tblBg>
      <a:fill>
        <a:noFill/>
      </a:fill>
    </a:tblBg>
    <a:wholeTbl>
      <a:tcTxStyle>
        <a:fontRef idx="minor"/>
        <a:schemeClr val="tx1"/>
      </a:tcTxStyle>
      <a:tcStyle>
        <a:tcBdr>
          <a:left>
            <a:ln>
              <a:noFill/>
            </a:ln>
          </a:left>
          <a:right>
            <a:ln>
              <a:noFill/>
            </a:ln>
          </a:right>
          <a:top>
            <a:ln w="28575" cmpd="sng">
              <a:solidFill>
                <a:schemeClr val="tx1"/>
              </a:solidFill>
            </a:ln>
          </a:top>
          <a:bottom>
            <a:ln w="28575" cmpd="sng">
              <a:solidFill>
                <a:schemeClr val="tx1"/>
              </a:solidFill>
            </a:ln>
          </a:bottom>
          <a:insideH>
            <a:ln w="12700" cmpd="sng">
              <a:solidFill>
                <a:schemeClr val="tx1"/>
              </a:solidFill>
            </a:ln>
          </a:insideH>
          <a:insideV>
            <a:ln>
              <a:noFill/>
            </a:ln>
          </a:insideV>
        </a:tcBdr>
        <a:fill>
          <a:noFill/>
        </a:fill>
      </a:tcStyle>
    </a:wholeTbl>
    <a:band1H>
      <a:tcStyle>
        <a:tcBdr/>
        <a:fill>
          <a:solidFill>
            <a:schemeClr val="bg1">
              <a:tint val="100000"/>
            </a:schemeClr>
          </a:solidFill>
        </a:fill>
      </a:tcStyle>
    </a:band1H>
    <a:band2H>
      <a:tcStyle>
        <a:tcBdr/>
        <a:fill>
          <a:solidFill>
            <a:schemeClr val="bg1">
              <a:lumMod val="20000"/>
              <a:lumOff val="80000"/>
            </a:schemeClr>
          </a:solidFill>
        </a:fill>
      </a:tcStyle>
    </a:band2H>
    <a:band1V>
      <a:tcStyle>
        <a:tcBdr/>
        <a:fill>
          <a:solidFill>
            <a:schemeClr val="bg1">
              <a:lumMod val="20000"/>
              <a:lumOff val="80000"/>
            </a:schemeClr>
          </a:solidFill>
        </a:fill>
      </a:tcStyle>
    </a:band1V>
    <a:band2V>
      <a:tcStyle>
        <a:tcBdr/>
        <a:fill>
          <a:solidFill>
            <a:schemeClr val="bg1">
              <a:lumMod val="20000"/>
              <a:lumOff val="80000"/>
            </a:schemeClr>
          </a:solidFill>
        </a:fill>
      </a:tcStyle>
    </a:band2V>
    <a:lastCol>
      <a:tcTxStyle/>
      <a:tcStyle>
        <a:tcBdr/>
      </a:tcStyle>
    </a:lastCol>
    <a:firstCol>
      <a:tcStyle>
        <a:tcBdr/>
        <a:fill>
          <a:solidFill>
            <a:schemeClr val="bg1">
              <a:lumMod val="20000"/>
              <a:lumOff val="80000"/>
            </a:schemeClr>
          </a:solidFill>
        </a:fill>
      </a:tcStyle>
    </a:firstCol>
    <a:lastRow>
      <a:tcStyle>
        <a:tcBdr/>
        <a:fill>
          <a:solidFill>
            <a:schemeClr val="bg1">
              <a:lumMod val="20000"/>
              <a:lumOff val="80000"/>
            </a:schemeClr>
          </a:solidFill>
        </a:fill>
      </a:tcStyle>
    </a:lastRow>
    <a:firstRow>
      <a:tcTxStyle/>
      <a:tcStyle>
        <a:tcBdr>
          <a:bottom>
            <a:ln w="12700" cmpd="sng">
              <a:solidFill>
                <a:schemeClr val="tx1"/>
              </a:solidFill>
            </a:ln>
          </a:bottom>
        </a:tcBdr>
        <a:fill>
          <a:solidFill>
            <a:schemeClr val="bg1">
              <a:lumMod val="20000"/>
              <a:lumOff val="8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839" autoAdjust="0"/>
    <p:restoredTop sz="95742" autoAdjust="0"/>
  </p:normalViewPr>
  <p:slideViewPr>
    <p:cSldViewPr snapToGrid="0" showGuides="1">
      <p:cViewPr varScale="1">
        <p:scale>
          <a:sx n="125" d="100"/>
          <a:sy n="125" d="100"/>
        </p:scale>
        <p:origin x="114" y="474"/>
      </p:cViewPr>
      <p:guideLst>
        <p:guide pos="204"/>
        <p:guide pos="5556"/>
        <p:guide orient="horz" pos="2948"/>
        <p:guide orient="horz" pos="725"/>
        <p:guide orient="horz" pos="242"/>
        <p:guide pos="2832"/>
        <p:guide pos="2933"/>
        <p:guide pos="3737"/>
        <p:guide pos="3843"/>
        <p:guide pos="2018"/>
        <p:guide pos="191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8" Type="http://schemas.openxmlformats.org/officeDocument/2006/relationships/slide" Target="slides/slide7.xml"/><Relationship Id="rId51" Type="http://schemas.openxmlformats.org/officeDocument/2006/relationships/presProps" Target="presProps.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Arbeitsblat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Arbeitsblatt2.xlsx"/><Relationship Id="rId1" Type="http://schemas.openxmlformats.org/officeDocument/2006/relationships/themeOverride" Target="../theme/themeOverride2.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Arbeitsblatt3.xlsx"/><Relationship Id="rId1" Type="http://schemas.openxmlformats.org/officeDocument/2006/relationships/themeOverride" Target="../theme/themeOverride3.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Arbeitsblat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7.407407407407407E-2"/>
          <c:y val="0.14150943396226429"/>
          <c:w val="0.87777777777777799"/>
          <c:h val="0.74528301886792447"/>
        </c:manualLayout>
      </c:layout>
      <c:pieChart>
        <c:varyColors val="1"/>
        <c:ser>
          <c:idx val="0"/>
          <c:order val="0"/>
          <c:tx>
            <c:strRef>
              <c:f>Sheet1!$A$2</c:f>
              <c:strCache>
                <c:ptCount val="1"/>
              </c:strCache>
            </c:strRef>
          </c:tx>
          <c:spPr>
            <a:ln w="12710">
              <a:solidFill>
                <a:schemeClr val="tx1"/>
              </a:solidFill>
              <a:prstDash val="solid"/>
            </a:ln>
          </c:spPr>
          <c:explosion val="5"/>
          <c:dPt>
            <c:idx val="0"/>
            <c:bubble3D val="0"/>
            <c:spPr>
              <a:solidFill>
                <a:srgbClr val="FFE88C"/>
              </a:solidFill>
              <a:ln w="25421">
                <a:noFill/>
              </a:ln>
            </c:spPr>
            <c:extLst xmlns:c16r2="http://schemas.microsoft.com/office/drawing/2015/06/chart">
              <c:ext xmlns:c16="http://schemas.microsoft.com/office/drawing/2014/chart" uri="{C3380CC4-5D6E-409C-BE32-E72D297353CC}">
                <c16:uniqueId val="{00000001-C175-4EB5-8FD1-C25A24ED5DE8}"/>
              </c:ext>
            </c:extLst>
          </c:dPt>
          <c:dPt>
            <c:idx val="1"/>
            <c:bubble3D val="0"/>
            <c:spPr>
              <a:solidFill>
                <a:srgbClr val="FFC000"/>
              </a:solidFill>
              <a:ln w="25421">
                <a:noFill/>
              </a:ln>
            </c:spPr>
            <c:extLst xmlns:c16r2="http://schemas.microsoft.com/office/drawing/2015/06/chart">
              <c:ext xmlns:c16="http://schemas.microsoft.com/office/drawing/2014/chart" uri="{C3380CC4-5D6E-409C-BE32-E72D297353CC}">
                <c16:uniqueId val="{00000003-C175-4EB5-8FD1-C25A24ED5DE8}"/>
              </c:ext>
            </c:extLst>
          </c:dPt>
          <c:dPt>
            <c:idx val="2"/>
            <c:bubble3D val="0"/>
            <c:spPr>
              <a:solidFill>
                <a:schemeClr val="bg1">
                  <a:lumMod val="50000"/>
                </a:schemeClr>
              </a:solidFill>
              <a:ln w="12710">
                <a:noFill/>
                <a:prstDash val="solid"/>
              </a:ln>
            </c:spPr>
            <c:extLst xmlns:c16r2="http://schemas.microsoft.com/office/drawing/2015/06/chart">
              <c:ext xmlns:c16="http://schemas.microsoft.com/office/drawing/2014/chart" uri="{C3380CC4-5D6E-409C-BE32-E72D297353CC}">
                <c16:uniqueId val="{00000005-C175-4EB5-8FD1-C25A24ED5DE8}"/>
              </c:ext>
            </c:extLst>
          </c:dPt>
          <c:dLbls>
            <c:dLbl>
              <c:idx val="0"/>
              <c:layout>
                <c:manualLayout>
                  <c:x val="0.2013930765599608"/>
                  <c:y val="-3.8364983788791107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C175-4EB5-8FD1-C25A24ED5DE8}"/>
                </c:ext>
                <c:ext xmlns:c15="http://schemas.microsoft.com/office/drawing/2012/chart" uri="{CE6537A1-D6FC-4f65-9D91-7224C49458BB}"/>
              </c:extLst>
            </c:dLbl>
            <c:dLbl>
              <c:idx val="1"/>
              <c:layout>
                <c:manualLayout>
                  <c:x val="-0.22147960494285299"/>
                  <c:y val="0.1697273870177992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175-4EB5-8FD1-C25A24ED5DE8}"/>
                </c:ext>
                <c:ext xmlns:c15="http://schemas.microsoft.com/office/drawing/2012/chart" uri="{CE6537A1-D6FC-4f65-9D91-7224C49458BB}"/>
              </c:extLst>
            </c:dLbl>
            <c:dLbl>
              <c:idx val="2"/>
              <c:layout>
                <c:manualLayout>
                  <c:x val="-0.17174352079850294"/>
                  <c:y val="-0.17322735393369945"/>
                </c:manualLayout>
              </c:layout>
              <c:numFmt formatCode="0" sourceLinked="0"/>
              <c:spPr>
                <a:noFill/>
                <a:ln w="25421">
                  <a:noFill/>
                </a:ln>
              </c:spPr>
              <c:txPr>
                <a:bodyPr/>
                <a:lstStyle/>
                <a:p>
                  <a:pPr>
                    <a:defRPr sz="1200" b="1" i="0" u="none" strike="noStrike" baseline="0">
                      <a:solidFill>
                        <a:schemeClr val="bg1"/>
                      </a:solidFill>
                      <a:latin typeface="Delivery" panose="020F0503020204020204" pitchFamily="34" charset="0"/>
                      <a:ea typeface="Arial"/>
                      <a:cs typeface="Arial"/>
                    </a:defRPr>
                  </a:pPr>
                  <a:endParaRPr lang="de-DE"/>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C175-4EB5-8FD1-C25A24ED5DE8}"/>
                </c:ext>
                <c:ext xmlns:c15="http://schemas.microsoft.com/office/drawing/2012/chart" uri="{CE6537A1-D6FC-4f65-9D91-7224C49458BB}"/>
              </c:extLst>
            </c:dLbl>
            <c:numFmt formatCode="0" sourceLinked="0"/>
            <c:spPr>
              <a:noFill/>
              <a:ln w="25421">
                <a:noFill/>
              </a:ln>
            </c:spPr>
            <c:txPr>
              <a:bodyPr/>
              <a:lstStyle/>
              <a:p>
                <a:pPr>
                  <a:defRPr sz="1200" b="1" i="0" u="none" strike="noStrike" baseline="0">
                    <a:solidFill>
                      <a:schemeClr val="tx1"/>
                    </a:solidFill>
                    <a:latin typeface="Delivery" panose="020F0503020204020204" pitchFamily="34" charset="0"/>
                    <a:ea typeface="Arial"/>
                    <a:cs typeface="Arial"/>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numRef>
              <c:f>Sheet1!$B$1:$D$1</c:f>
              <c:numCache>
                <c:formatCode>General</c:formatCode>
                <c:ptCount val="3"/>
              </c:numCache>
            </c:numRef>
          </c:cat>
          <c:val>
            <c:numRef>
              <c:f>Sheet1!$B$2:$D$2</c:f>
              <c:numCache>
                <c:formatCode>#,##0.00</c:formatCode>
                <c:ptCount val="3"/>
                <c:pt idx="0">
                  <c:v>42</c:v>
                </c:pt>
                <c:pt idx="1">
                  <c:v>33</c:v>
                </c:pt>
                <c:pt idx="2">
                  <c:v>25</c:v>
                </c:pt>
              </c:numCache>
            </c:numRef>
          </c:val>
          <c:extLst xmlns:c16r2="http://schemas.microsoft.com/office/drawing/2015/06/chart">
            <c:ext xmlns:c16="http://schemas.microsoft.com/office/drawing/2014/chart" uri="{C3380CC4-5D6E-409C-BE32-E72D297353CC}">
              <c16:uniqueId val="{00000006-C175-4EB5-8FD1-C25A24ED5DE8}"/>
            </c:ext>
          </c:extLst>
        </c:ser>
        <c:dLbls>
          <c:showLegendKey val="0"/>
          <c:showVal val="1"/>
          <c:showCatName val="0"/>
          <c:showSerName val="0"/>
          <c:showPercent val="0"/>
          <c:showBubbleSize val="0"/>
          <c:showLeaderLines val="0"/>
        </c:dLbls>
        <c:firstSliceAng val="186"/>
      </c:pieChart>
      <c:spPr>
        <a:noFill/>
        <a:ln w="25423">
          <a:noFill/>
        </a:ln>
      </c:spPr>
    </c:plotArea>
    <c:plotVisOnly val="1"/>
    <c:dispBlanksAs val="zero"/>
    <c:showDLblsOverMax val="0"/>
  </c:chart>
  <c:spPr>
    <a:noFill/>
    <a:ln>
      <a:noFill/>
    </a:ln>
  </c:spPr>
  <c:txPr>
    <a:bodyPr/>
    <a:lstStyle/>
    <a:p>
      <a:pPr>
        <a:defRPr sz="776" b="1" i="0" u="none" strike="noStrike" baseline="0">
          <a:solidFill>
            <a:schemeClr val="tx1"/>
          </a:solidFill>
          <a:latin typeface="Arial"/>
          <a:ea typeface="Arial"/>
          <a:cs typeface="Arial"/>
        </a:defRPr>
      </a:pPr>
      <a:endParaRPr lang="de-DE"/>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7.407407407407407E-2"/>
          <c:y val="0.14150943396226429"/>
          <c:w val="0.87777777777777799"/>
          <c:h val="0.74528301886792447"/>
        </c:manualLayout>
      </c:layout>
      <c:pieChart>
        <c:varyColors val="1"/>
        <c:ser>
          <c:idx val="0"/>
          <c:order val="0"/>
          <c:tx>
            <c:strRef>
              <c:f>Sheet1!$A$2</c:f>
              <c:strCache>
                <c:ptCount val="1"/>
              </c:strCache>
            </c:strRef>
          </c:tx>
          <c:spPr>
            <a:ln w="12710">
              <a:solidFill>
                <a:schemeClr val="tx1"/>
              </a:solidFill>
              <a:prstDash val="solid"/>
            </a:ln>
          </c:spPr>
          <c:dPt>
            <c:idx val="0"/>
            <c:bubble3D val="0"/>
            <c:spPr>
              <a:solidFill>
                <a:srgbClr val="FFE88C"/>
              </a:solidFill>
              <a:ln w="25421">
                <a:noFill/>
              </a:ln>
            </c:spPr>
            <c:extLst xmlns:c16r2="http://schemas.microsoft.com/office/drawing/2015/06/chart">
              <c:ext xmlns:c16="http://schemas.microsoft.com/office/drawing/2014/chart" uri="{C3380CC4-5D6E-409C-BE32-E72D297353CC}">
                <c16:uniqueId val="{00000001-07EB-466D-B6EF-ACCF304EB95B}"/>
              </c:ext>
            </c:extLst>
          </c:dPt>
          <c:dPt>
            <c:idx val="1"/>
            <c:bubble3D val="0"/>
            <c:spPr>
              <a:solidFill>
                <a:srgbClr val="FFC000"/>
              </a:solidFill>
              <a:ln w="25421">
                <a:noFill/>
              </a:ln>
            </c:spPr>
            <c:extLst xmlns:c16r2="http://schemas.microsoft.com/office/drawing/2015/06/chart">
              <c:ext xmlns:c16="http://schemas.microsoft.com/office/drawing/2014/chart" uri="{C3380CC4-5D6E-409C-BE32-E72D297353CC}">
                <c16:uniqueId val="{00000003-07EB-466D-B6EF-ACCF304EB95B}"/>
              </c:ext>
            </c:extLst>
          </c:dPt>
          <c:dPt>
            <c:idx val="2"/>
            <c:bubble3D val="0"/>
            <c:spPr>
              <a:solidFill>
                <a:schemeClr val="bg1">
                  <a:lumMod val="50000"/>
                </a:schemeClr>
              </a:solidFill>
              <a:ln w="12710">
                <a:noFill/>
                <a:prstDash val="solid"/>
              </a:ln>
            </c:spPr>
            <c:extLst xmlns:c16r2="http://schemas.microsoft.com/office/drawing/2015/06/chart">
              <c:ext xmlns:c16="http://schemas.microsoft.com/office/drawing/2014/chart" uri="{C3380CC4-5D6E-409C-BE32-E72D297353CC}">
                <c16:uniqueId val="{00000005-07EB-466D-B6EF-ACCF304EB95B}"/>
              </c:ext>
            </c:extLst>
          </c:dPt>
          <c:dLbls>
            <c:dLbl>
              <c:idx val="0"/>
              <c:layout>
                <c:manualLayout>
                  <c:x val="0.2013930765599608"/>
                  <c:y val="-3.8364983788791107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7EB-466D-B6EF-ACCF304EB95B}"/>
                </c:ext>
                <c:ext xmlns:c15="http://schemas.microsoft.com/office/drawing/2012/chart" uri="{CE6537A1-D6FC-4f65-9D91-7224C49458BB}"/>
              </c:extLst>
            </c:dLbl>
            <c:dLbl>
              <c:idx val="1"/>
              <c:layout>
                <c:manualLayout>
                  <c:x val="-0.22147960494285299"/>
                  <c:y val="0.1697273870177992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7EB-466D-B6EF-ACCF304EB95B}"/>
                </c:ext>
                <c:ext xmlns:c15="http://schemas.microsoft.com/office/drawing/2012/chart" uri="{CE6537A1-D6FC-4f65-9D91-7224C49458BB}"/>
              </c:extLst>
            </c:dLbl>
            <c:dLbl>
              <c:idx val="2"/>
              <c:layout>
                <c:manualLayout>
                  <c:x val="-0.17174352079850294"/>
                  <c:y val="-0.17322735393369945"/>
                </c:manualLayout>
              </c:layout>
              <c:numFmt formatCode="0" sourceLinked="0"/>
              <c:spPr>
                <a:noFill/>
                <a:ln w="25421">
                  <a:noFill/>
                </a:ln>
              </c:spPr>
              <c:txPr>
                <a:bodyPr/>
                <a:lstStyle/>
                <a:p>
                  <a:pPr>
                    <a:defRPr sz="1200" b="1" i="0" u="none" strike="noStrike" baseline="0">
                      <a:solidFill>
                        <a:schemeClr val="bg1"/>
                      </a:solidFill>
                      <a:latin typeface="Delivery" panose="020F0503020204020204" pitchFamily="34" charset="0"/>
                      <a:ea typeface="Arial"/>
                      <a:cs typeface="Arial"/>
                    </a:defRPr>
                  </a:pPr>
                  <a:endParaRPr lang="de-DE"/>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7EB-466D-B6EF-ACCF304EB95B}"/>
                </c:ext>
                <c:ext xmlns:c15="http://schemas.microsoft.com/office/drawing/2012/chart" uri="{CE6537A1-D6FC-4f65-9D91-7224C49458BB}"/>
              </c:extLst>
            </c:dLbl>
            <c:numFmt formatCode="0" sourceLinked="0"/>
            <c:spPr>
              <a:noFill/>
              <a:ln w="25421">
                <a:noFill/>
              </a:ln>
            </c:spPr>
            <c:txPr>
              <a:bodyPr/>
              <a:lstStyle/>
              <a:p>
                <a:pPr>
                  <a:defRPr sz="1200" b="1" i="0" u="none" strike="noStrike" baseline="0">
                    <a:solidFill>
                      <a:schemeClr val="tx1"/>
                    </a:solidFill>
                    <a:latin typeface="Delivery" panose="020F0503020204020204" pitchFamily="34" charset="0"/>
                    <a:ea typeface="Arial"/>
                    <a:cs typeface="Arial"/>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numRef>
              <c:f>Sheet1!$B$1:$D$1</c:f>
              <c:numCache>
                <c:formatCode>General</c:formatCode>
                <c:ptCount val="3"/>
              </c:numCache>
            </c:numRef>
          </c:cat>
          <c:val>
            <c:numRef>
              <c:f>Sheet1!$B$2:$D$2</c:f>
              <c:numCache>
                <c:formatCode>#,##0.00</c:formatCode>
                <c:ptCount val="3"/>
                <c:pt idx="0">
                  <c:v>38.256658999999999</c:v>
                </c:pt>
                <c:pt idx="1">
                  <c:v>47.699758000000003</c:v>
                </c:pt>
                <c:pt idx="2">
                  <c:v>14.043583999999999</c:v>
                </c:pt>
              </c:numCache>
            </c:numRef>
          </c:val>
          <c:extLst xmlns:c16r2="http://schemas.microsoft.com/office/drawing/2015/06/chart">
            <c:ext xmlns:c16="http://schemas.microsoft.com/office/drawing/2014/chart" uri="{C3380CC4-5D6E-409C-BE32-E72D297353CC}">
              <c16:uniqueId val="{00000006-07EB-466D-B6EF-ACCF304EB95B}"/>
            </c:ext>
          </c:extLst>
        </c:ser>
        <c:dLbls>
          <c:showLegendKey val="0"/>
          <c:showVal val="1"/>
          <c:showCatName val="0"/>
          <c:showSerName val="0"/>
          <c:showPercent val="0"/>
          <c:showBubbleSize val="0"/>
          <c:showLeaderLines val="0"/>
        </c:dLbls>
        <c:firstSliceAng val="186"/>
      </c:pieChart>
      <c:spPr>
        <a:noFill/>
        <a:ln w="25423">
          <a:noFill/>
        </a:ln>
      </c:spPr>
    </c:plotArea>
    <c:plotVisOnly val="1"/>
    <c:dispBlanksAs val="zero"/>
    <c:showDLblsOverMax val="0"/>
  </c:chart>
  <c:spPr>
    <a:noFill/>
    <a:ln>
      <a:noFill/>
    </a:ln>
  </c:spPr>
  <c:txPr>
    <a:bodyPr/>
    <a:lstStyle/>
    <a:p>
      <a:pPr>
        <a:defRPr sz="776" b="1" i="0" u="none" strike="noStrike" baseline="0">
          <a:solidFill>
            <a:schemeClr val="tx1"/>
          </a:solidFill>
          <a:latin typeface="Arial"/>
          <a:ea typeface="Arial"/>
          <a:cs typeface="Arial"/>
        </a:defRPr>
      </a:pPr>
      <a:endParaRPr lang="de-DE"/>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overlay val="0"/>
    </c:title>
    <c:autoTitleDeleted val="0"/>
    <c:plotArea>
      <c:layout>
        <c:manualLayout>
          <c:layoutTarget val="inner"/>
          <c:xMode val="edge"/>
          <c:yMode val="edge"/>
          <c:x val="7.407407407407407E-2"/>
          <c:y val="0.14150943396226429"/>
          <c:w val="0.87777777777777799"/>
          <c:h val="0.74528301886792447"/>
        </c:manualLayout>
      </c:layout>
      <c:pieChart>
        <c:varyColors val="1"/>
        <c:ser>
          <c:idx val="0"/>
          <c:order val="0"/>
          <c:tx>
            <c:strRef>
              <c:f>Sheet1!$A$2</c:f>
              <c:strCache>
                <c:ptCount val="1"/>
              </c:strCache>
            </c:strRef>
          </c:tx>
          <c:spPr>
            <a:ln w="12710">
              <a:solidFill>
                <a:schemeClr val="tx1"/>
              </a:solidFill>
              <a:prstDash val="solid"/>
            </a:ln>
          </c:spPr>
          <c:explosion val="6"/>
          <c:dPt>
            <c:idx val="0"/>
            <c:bubble3D val="0"/>
            <c:spPr>
              <a:solidFill>
                <a:srgbClr val="FFE88C"/>
              </a:solidFill>
              <a:ln w="25421">
                <a:noFill/>
              </a:ln>
            </c:spPr>
            <c:extLst xmlns:c16r2="http://schemas.microsoft.com/office/drawing/2015/06/chart">
              <c:ext xmlns:c16="http://schemas.microsoft.com/office/drawing/2014/chart" uri="{C3380CC4-5D6E-409C-BE32-E72D297353CC}">
                <c16:uniqueId val="{00000001-07EB-466D-B6EF-ACCF304EB95B}"/>
              </c:ext>
            </c:extLst>
          </c:dPt>
          <c:dPt>
            <c:idx val="1"/>
            <c:bubble3D val="0"/>
            <c:spPr>
              <a:solidFill>
                <a:srgbClr val="FFC000"/>
              </a:solidFill>
              <a:ln w="25421">
                <a:noFill/>
              </a:ln>
            </c:spPr>
            <c:extLst xmlns:c16r2="http://schemas.microsoft.com/office/drawing/2015/06/chart">
              <c:ext xmlns:c16="http://schemas.microsoft.com/office/drawing/2014/chart" uri="{C3380CC4-5D6E-409C-BE32-E72D297353CC}">
                <c16:uniqueId val="{00000003-07EB-466D-B6EF-ACCF304EB95B}"/>
              </c:ext>
            </c:extLst>
          </c:dPt>
          <c:dPt>
            <c:idx val="2"/>
            <c:bubble3D val="0"/>
            <c:spPr>
              <a:solidFill>
                <a:schemeClr val="bg1">
                  <a:lumMod val="50000"/>
                </a:schemeClr>
              </a:solidFill>
              <a:ln w="12710">
                <a:noFill/>
                <a:prstDash val="solid"/>
              </a:ln>
            </c:spPr>
            <c:extLst xmlns:c16r2="http://schemas.microsoft.com/office/drawing/2015/06/chart">
              <c:ext xmlns:c16="http://schemas.microsoft.com/office/drawing/2014/chart" uri="{C3380CC4-5D6E-409C-BE32-E72D297353CC}">
                <c16:uniqueId val="{00000005-07EB-466D-B6EF-ACCF304EB95B}"/>
              </c:ext>
            </c:extLst>
          </c:dPt>
          <c:dLbls>
            <c:dLbl>
              <c:idx val="0"/>
              <c:layout>
                <c:manualLayout>
                  <c:x val="0.2013930765599608"/>
                  <c:y val="-3.8364983788791107E-2"/>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07EB-466D-B6EF-ACCF304EB95B}"/>
                </c:ext>
                <c:ext xmlns:c15="http://schemas.microsoft.com/office/drawing/2012/chart" uri="{CE6537A1-D6FC-4f65-9D91-7224C49458BB}"/>
              </c:extLst>
            </c:dLbl>
            <c:dLbl>
              <c:idx val="1"/>
              <c:layout>
                <c:manualLayout>
                  <c:x val="-0.22147960494285299"/>
                  <c:y val="0.16972738701779924"/>
                </c:manualLayout>
              </c:layout>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7EB-466D-B6EF-ACCF304EB95B}"/>
                </c:ext>
                <c:ext xmlns:c15="http://schemas.microsoft.com/office/drawing/2012/chart" uri="{CE6537A1-D6FC-4f65-9D91-7224C49458BB}"/>
              </c:extLst>
            </c:dLbl>
            <c:dLbl>
              <c:idx val="2"/>
              <c:layout>
                <c:manualLayout>
                  <c:x val="-5.1267076871267053E-2"/>
                  <c:y val="-0.17322731625526425"/>
                </c:manualLayout>
              </c:layout>
              <c:numFmt formatCode="0" sourceLinked="0"/>
              <c:spPr>
                <a:noFill/>
                <a:ln w="25421">
                  <a:noFill/>
                </a:ln>
              </c:spPr>
              <c:txPr>
                <a:bodyPr/>
                <a:lstStyle/>
                <a:p>
                  <a:pPr>
                    <a:defRPr sz="1200" b="1" i="0" u="none" strike="noStrike" baseline="0">
                      <a:solidFill>
                        <a:schemeClr val="bg1"/>
                      </a:solidFill>
                      <a:latin typeface="Delivery" panose="020F0503020204020204" pitchFamily="34" charset="0"/>
                      <a:ea typeface="Arial"/>
                      <a:cs typeface="Arial"/>
                    </a:defRPr>
                  </a:pPr>
                  <a:endParaRPr lang="de-DE"/>
                </a:p>
              </c:txPr>
              <c:dLblPos val="bestFi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7EB-466D-B6EF-ACCF304EB95B}"/>
                </c:ext>
                <c:ext xmlns:c15="http://schemas.microsoft.com/office/drawing/2012/chart" uri="{CE6537A1-D6FC-4f65-9D91-7224C49458BB}"/>
              </c:extLst>
            </c:dLbl>
            <c:numFmt formatCode="0" sourceLinked="0"/>
            <c:spPr>
              <a:noFill/>
              <a:ln w="25421">
                <a:noFill/>
              </a:ln>
            </c:spPr>
            <c:txPr>
              <a:bodyPr/>
              <a:lstStyle/>
              <a:p>
                <a:pPr>
                  <a:defRPr sz="1200" b="1" i="0" u="none" strike="noStrike" baseline="0">
                    <a:solidFill>
                      <a:schemeClr val="tx1"/>
                    </a:solidFill>
                    <a:latin typeface="Delivery" panose="020F0503020204020204" pitchFamily="34" charset="0"/>
                    <a:ea typeface="Arial"/>
                    <a:cs typeface="Arial"/>
                  </a:defRPr>
                </a:pPr>
                <a:endParaRPr lang="de-DE"/>
              </a:p>
            </c:txPr>
            <c:dLblPos val="in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extLst>
          </c:dLbls>
          <c:cat>
            <c:numRef>
              <c:f>Sheet1!$B$1:$D$1</c:f>
              <c:numCache>
                <c:formatCode>General</c:formatCode>
                <c:ptCount val="3"/>
              </c:numCache>
            </c:numRef>
          </c:cat>
          <c:val>
            <c:numRef>
              <c:f>Sheet1!$B$2:$D$2</c:f>
              <c:numCache>
                <c:formatCode>#,##0.00</c:formatCode>
                <c:ptCount val="3"/>
                <c:pt idx="0">
                  <c:v>32.941175999999999</c:v>
                </c:pt>
                <c:pt idx="1">
                  <c:v>58.235294000000003</c:v>
                </c:pt>
                <c:pt idx="2">
                  <c:v>8.8235290000000006</c:v>
                </c:pt>
              </c:numCache>
            </c:numRef>
          </c:val>
          <c:extLst xmlns:c16r2="http://schemas.microsoft.com/office/drawing/2015/06/chart">
            <c:ext xmlns:c16="http://schemas.microsoft.com/office/drawing/2014/chart" uri="{C3380CC4-5D6E-409C-BE32-E72D297353CC}">
              <c16:uniqueId val="{00000006-07EB-466D-B6EF-ACCF304EB95B}"/>
            </c:ext>
          </c:extLst>
        </c:ser>
        <c:dLbls>
          <c:showLegendKey val="0"/>
          <c:showVal val="1"/>
          <c:showCatName val="0"/>
          <c:showSerName val="0"/>
          <c:showPercent val="0"/>
          <c:showBubbleSize val="0"/>
          <c:showLeaderLines val="0"/>
        </c:dLbls>
        <c:firstSliceAng val="186"/>
      </c:pieChart>
      <c:spPr>
        <a:noFill/>
        <a:ln w="25423">
          <a:noFill/>
        </a:ln>
      </c:spPr>
    </c:plotArea>
    <c:plotVisOnly val="1"/>
    <c:dispBlanksAs val="zero"/>
    <c:showDLblsOverMax val="0"/>
  </c:chart>
  <c:spPr>
    <a:noFill/>
    <a:ln>
      <a:noFill/>
    </a:ln>
  </c:spPr>
  <c:txPr>
    <a:bodyPr/>
    <a:lstStyle/>
    <a:p>
      <a:pPr>
        <a:defRPr sz="776" b="1" i="0" u="none" strike="noStrike" baseline="0">
          <a:solidFill>
            <a:schemeClr val="tx1"/>
          </a:solidFill>
          <a:latin typeface="Arial"/>
          <a:ea typeface="Arial"/>
          <a:cs typeface="Arial"/>
        </a:defRPr>
      </a:pPr>
      <a:endParaRPr lang="de-DE"/>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Tabelle1!$B$1</c:f>
              <c:strCache>
                <c:ptCount val="1"/>
                <c:pt idx="0">
                  <c:v>Skill-based volunteering</c:v>
                </c:pt>
              </c:strCache>
            </c:strRef>
          </c:tx>
          <c:spPr>
            <a:solidFill>
              <a:srgbClr val="FFCC00"/>
            </a:solidFill>
          </c:spPr>
          <c:invertIfNegative val="0"/>
          <c:dLbls>
            <c:spPr>
              <a:noFill/>
              <a:ln>
                <a:noFill/>
              </a:ln>
              <a:effectLst/>
            </c:spPr>
            <c:txPr>
              <a:bodyPr/>
              <a:lstStyle/>
              <a:p>
                <a:pPr>
                  <a:defRPr sz="1000">
                    <a:solidFill>
                      <a:schemeClr val="tx1"/>
                    </a:solidFill>
                    <a:latin typeface="+mn-lt"/>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Tabelle1!$A$2:$A$4</c:f>
              <c:numCache>
                <c:formatCode>General</c:formatCode>
                <c:ptCount val="3"/>
              </c:numCache>
            </c:numRef>
          </c:cat>
          <c:val>
            <c:numRef>
              <c:f>Tabelle1!$B$2:$B$4</c:f>
              <c:numCache>
                <c:formatCode>General</c:formatCode>
                <c:ptCount val="3"/>
                <c:pt idx="0">
                  <c:v>92</c:v>
                </c:pt>
                <c:pt idx="1">
                  <c:v>89</c:v>
                </c:pt>
                <c:pt idx="2">
                  <c:v>86</c:v>
                </c:pt>
              </c:numCache>
            </c:numRef>
          </c:val>
        </c:ser>
        <c:ser>
          <c:idx val="1"/>
          <c:order val="1"/>
          <c:tx>
            <c:strRef>
              <c:f>Tabelle1!$C$1</c:f>
              <c:strCache>
                <c:ptCount val="1"/>
                <c:pt idx="0">
                  <c:v>Hands-on volunteering</c:v>
                </c:pt>
              </c:strCache>
            </c:strRef>
          </c:tx>
          <c:invertIfNegative val="0"/>
          <c:dPt>
            <c:idx val="0"/>
            <c:invertIfNegative val="0"/>
            <c:bubble3D val="0"/>
            <c:spPr>
              <a:solidFill>
                <a:schemeClr val="tx2"/>
              </a:solidFill>
            </c:spPr>
          </c:dPt>
          <c:dPt>
            <c:idx val="1"/>
            <c:invertIfNegative val="0"/>
            <c:bubble3D val="0"/>
            <c:spPr>
              <a:solidFill>
                <a:schemeClr val="tx2"/>
              </a:solidFill>
            </c:spPr>
          </c:dPt>
          <c:dPt>
            <c:idx val="2"/>
            <c:invertIfNegative val="0"/>
            <c:bubble3D val="0"/>
            <c:spPr>
              <a:solidFill>
                <a:schemeClr val="tx2"/>
              </a:solidFill>
            </c:spPr>
          </c:dPt>
          <c:dLbls>
            <c:spPr>
              <a:noFill/>
              <a:ln>
                <a:noFill/>
              </a:ln>
              <a:effectLst/>
            </c:spPr>
            <c:txPr>
              <a:bodyPr/>
              <a:lstStyle/>
              <a:p>
                <a:pPr>
                  <a:defRPr sz="1000">
                    <a:solidFill>
                      <a:schemeClr val="tx1"/>
                    </a:solidFill>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Tabelle1!$A$2:$A$4</c:f>
              <c:numCache>
                <c:formatCode>General</c:formatCode>
                <c:ptCount val="3"/>
              </c:numCache>
            </c:numRef>
          </c:cat>
          <c:val>
            <c:numRef>
              <c:f>Tabelle1!$C$2:$C$4</c:f>
              <c:numCache>
                <c:formatCode>General</c:formatCode>
                <c:ptCount val="3"/>
                <c:pt idx="0">
                  <c:v>63</c:v>
                </c:pt>
                <c:pt idx="1">
                  <c:v>51</c:v>
                </c:pt>
                <c:pt idx="2">
                  <c:v>44</c:v>
                </c:pt>
              </c:numCache>
            </c:numRef>
          </c:val>
        </c:ser>
        <c:dLbls>
          <c:showLegendKey val="0"/>
          <c:showVal val="1"/>
          <c:showCatName val="0"/>
          <c:showSerName val="0"/>
          <c:showPercent val="0"/>
          <c:showBubbleSize val="0"/>
        </c:dLbls>
        <c:gapWidth val="100"/>
        <c:axId val="760574256"/>
        <c:axId val="760575432"/>
      </c:barChart>
      <c:catAx>
        <c:axId val="760574256"/>
        <c:scaling>
          <c:orientation val="minMax"/>
        </c:scaling>
        <c:delete val="0"/>
        <c:axPos val="b"/>
        <c:numFmt formatCode="General" sourceLinked="1"/>
        <c:majorTickMark val="none"/>
        <c:minorTickMark val="none"/>
        <c:tickLblPos val="nextTo"/>
        <c:spPr>
          <a:ln>
            <a:solidFill>
              <a:schemeClr val="accent1"/>
            </a:solidFill>
          </a:ln>
        </c:spPr>
        <c:txPr>
          <a:bodyPr/>
          <a:lstStyle/>
          <a:p>
            <a:pPr>
              <a:defRPr sz="800"/>
            </a:pPr>
            <a:endParaRPr lang="de-DE"/>
          </a:p>
        </c:txPr>
        <c:crossAx val="760575432"/>
        <c:crosses val="autoZero"/>
        <c:auto val="1"/>
        <c:lblAlgn val="ctr"/>
        <c:lblOffset val="100"/>
        <c:noMultiLvlLbl val="0"/>
      </c:catAx>
      <c:valAx>
        <c:axId val="760575432"/>
        <c:scaling>
          <c:orientation val="minMax"/>
        </c:scaling>
        <c:delete val="1"/>
        <c:axPos val="l"/>
        <c:numFmt formatCode="General" sourceLinked="1"/>
        <c:majorTickMark val="out"/>
        <c:minorTickMark val="none"/>
        <c:tickLblPos val="none"/>
        <c:crossAx val="760574256"/>
        <c:crosses val="autoZero"/>
        <c:crossBetween val="between"/>
      </c:valAx>
    </c:plotArea>
    <c:legend>
      <c:legendPos val="b"/>
      <c:layout>
        <c:manualLayout>
          <c:xMode val="edge"/>
          <c:yMode val="edge"/>
          <c:x val="0.16807654664703411"/>
          <c:y val="0.89979799799625515"/>
          <c:w val="0.70509860971738181"/>
          <c:h val="7.1360794049173129E-2"/>
        </c:manualLayout>
      </c:layout>
      <c:overlay val="0"/>
      <c:txPr>
        <a:bodyPr/>
        <a:lstStyle/>
        <a:p>
          <a:pPr>
            <a:defRPr sz="800"/>
          </a:pPr>
          <a:endParaRPr lang="de-DE"/>
        </a:p>
      </c:txPr>
    </c:legend>
    <c:plotVisOnly val="1"/>
    <c:dispBlanksAs val="gap"/>
    <c:showDLblsOverMax val="0"/>
  </c:chart>
  <c:txPr>
    <a:bodyPr/>
    <a:lstStyle/>
    <a:p>
      <a:pPr>
        <a:defRPr sz="1000">
          <a:solidFill>
            <a:schemeClr val="accent2"/>
          </a:solidFill>
        </a:defRPr>
      </a:pPr>
      <a:endParaRPr lang="de-DE"/>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41F5CAE4-CBB0-454E-B6B8-0B6620C2B409}" type="datetimeFigureOut">
              <a:rPr lang="de-DE" smtClean="0"/>
              <a:t>20.07.2020</a:t>
            </a:fld>
            <a:endParaRPr lang="de-DE"/>
          </a:p>
        </p:txBody>
      </p:sp>
      <p:sp>
        <p:nvSpPr>
          <p:cNvPr id="4" name="Folienbildplatzhalt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4B753AD6-CEF2-4FD5-AABC-FCC5FC528AD2}" type="slidenum">
              <a:rPr lang="de-DE" smtClean="0"/>
              <a:t>‹Nr.›</a:t>
            </a:fld>
            <a:endParaRPr lang="de-DE"/>
          </a:p>
        </p:txBody>
      </p:sp>
    </p:spTree>
    <p:extLst>
      <p:ext uri="{BB962C8B-B14F-4D97-AF65-F5344CB8AC3E}">
        <p14:creationId xmlns:p14="http://schemas.microsoft.com/office/powerpoint/2010/main" val="25392165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4B753AD6-CEF2-4FD5-AABC-FCC5FC528AD2}" type="slidenum">
              <a:rPr lang="de-DE" smtClean="0"/>
              <a:t>27</a:t>
            </a:fld>
            <a:endParaRPr lang="de-DE"/>
          </a:p>
        </p:txBody>
      </p:sp>
    </p:spTree>
    <p:extLst>
      <p:ext uri="{BB962C8B-B14F-4D97-AF65-F5344CB8AC3E}">
        <p14:creationId xmlns:p14="http://schemas.microsoft.com/office/powerpoint/2010/main" val="12737708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image" Target="../media/image2.emf"/><Relationship Id="rId5" Type="http://schemas.openxmlformats.org/officeDocument/2006/relationships/oleObject" Target="../embeddings/oleObject1.bin"/><Relationship Id="rId4"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2.emf"/><Relationship Id="rId5" Type="http://schemas.openxmlformats.org/officeDocument/2006/relationships/oleObject" Target="../embeddings/oleObject3.bin"/><Relationship Id="rId4"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4.vml"/><Relationship Id="rId5" Type="http://schemas.openxmlformats.org/officeDocument/2006/relationships/image" Target="../media/image3.emf"/><Relationship Id="rId4" Type="http://schemas.openxmlformats.org/officeDocument/2006/relationships/oleObject" Target="../embeddings/oleObject4.bin"/></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full page gradient">
    <p:bg>
      <p:bgPr>
        <a:gradFill flip="none" rotWithShape="1">
          <a:gsLst>
            <a:gs pos="79000">
              <a:srgbClr val="FFDE59"/>
            </a:gs>
            <a:gs pos="30000">
              <a:schemeClr val="accent3"/>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meta-subline">
            <a:extLst>
              <a:ext uri="{FF2B5EF4-FFF2-40B4-BE49-F238E27FC236}">
                <a16:creationId xmlns:a16="http://schemas.microsoft.com/office/drawing/2014/main" xmlns="" id="{34533E2D-E3E8-4028-915B-4B522D9607C2}"/>
              </a:ext>
            </a:extLst>
          </p:cNvPr>
          <p:cNvSpPr>
            <a:spLocks noGrp="1"/>
          </p:cNvSpPr>
          <p:nvPr>
            <p:ph type="subTitle" idx="1" hasCustomPrompt="1"/>
          </p:nvPr>
        </p:nvSpPr>
        <p:spPr>
          <a:xfrm>
            <a:off x="324000" y="2017985"/>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xmlns="" id="{243A0BD6-FFA5-412C-95AF-EC90EFB11468}"/>
              </a:ext>
            </a:extLst>
          </p:cNvPr>
          <p:cNvSpPr>
            <a:spLocks noGrp="1"/>
          </p:cNvSpPr>
          <p:nvPr>
            <p:ph type="title" hasCustomPrompt="1"/>
          </p:nvPr>
        </p:nvSpPr>
        <p:spPr>
          <a:xfrm>
            <a:off x="324000" y="519112"/>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ONE OR TWO LINES, Delivery CONDENSED BLACK, 36 </a:t>
            </a:r>
            <a:r>
              <a:rPr lang="en-US" dirty="0" err="1"/>
              <a:t>pt</a:t>
            </a:r>
            <a:endParaRPr lang="en-US" dirty="0"/>
          </a:p>
        </p:txBody>
      </p:sp>
      <p:sp>
        <p:nvSpPr>
          <p:cNvPr id="18" name="meta-identifier">
            <a:extLst>
              <a:ext uri="{FF2B5EF4-FFF2-40B4-BE49-F238E27FC236}">
                <a16:creationId xmlns:a16="http://schemas.microsoft.com/office/drawing/2014/main" xmlns="" id="{54E64FCC-3FE9-443B-AD0F-06908B8BA7C1}"/>
              </a:ext>
            </a:extLst>
          </p:cNvPr>
          <p:cNvSpPr>
            <a:spLocks noGrp="1"/>
          </p:cNvSpPr>
          <p:nvPr>
            <p:ph type="body" sz="quarter" idx="13" hasCustomPrompt="1"/>
          </p:nvPr>
        </p:nvSpPr>
        <p:spPr>
          <a:xfrm>
            <a:off x="323999" y="3077289"/>
            <a:ext cx="4644724" cy="196977"/>
          </a:xfrm>
        </p:spPr>
        <p:txBody>
          <a:bodyPr>
            <a:noAutofit/>
          </a:bodyPr>
          <a:lstStyle>
            <a:lvl1pPr>
              <a:defRPr b="1">
                <a:latin typeface="+mn-lt"/>
              </a:defRPr>
            </a:lvl1pPr>
            <a:lvl2pPr marL="0" indent="0">
              <a:buNone/>
              <a:defRPr/>
            </a:lvl2pPr>
          </a:lstStyle>
          <a:p>
            <a:pPr lvl="0"/>
            <a:r>
              <a:rPr lang="en-US" dirty="0"/>
              <a:t>Business Identifier</a:t>
            </a:r>
          </a:p>
        </p:txBody>
      </p:sp>
      <p:sp>
        <p:nvSpPr>
          <p:cNvPr id="7" name="meta-project">
            <a:extLst>
              <a:ext uri="{FF2B5EF4-FFF2-40B4-BE49-F238E27FC236}">
                <a16:creationId xmlns:a16="http://schemas.microsoft.com/office/drawing/2014/main" xmlns="" id="{8F28B7B0-34F9-4874-994D-5A49D798B34A}"/>
              </a:ext>
            </a:extLst>
          </p:cNvPr>
          <p:cNvSpPr>
            <a:spLocks noGrp="1"/>
          </p:cNvSpPr>
          <p:nvPr>
            <p:ph type="body" sz="quarter" idx="14" hasCustomPrompt="1"/>
          </p:nvPr>
        </p:nvSpPr>
        <p:spPr>
          <a:xfrm>
            <a:off x="323999" y="2614115"/>
            <a:ext cx="4644724" cy="400110"/>
          </a:xfr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 Delivery, 12 </a:t>
            </a:r>
            <a:r>
              <a:rPr lang="en-US" dirty="0" err="1"/>
              <a:t>pt</a:t>
            </a:r>
            <a:r>
              <a:rPr lang="en-US" dirty="0"/>
              <a:t> </a:t>
            </a:r>
          </a:p>
          <a:p>
            <a:pPr lvl="0"/>
            <a:r>
              <a:rPr lang="en-US" dirty="0"/>
              <a:t>Location, ## Month ####</a:t>
            </a:r>
          </a:p>
        </p:txBody>
      </p:sp>
      <p:sp>
        <p:nvSpPr>
          <p:cNvPr id="8" name="Text Placeholder 7">
            <a:extLst>
              <a:ext uri="{FF2B5EF4-FFF2-40B4-BE49-F238E27FC236}">
                <a16:creationId xmlns:a16="http://schemas.microsoft.com/office/drawing/2014/main" xmlns="" id="{8488B340-E554-4794-A214-722515232D4D}"/>
              </a:ext>
            </a:extLst>
          </p:cNvPr>
          <p:cNvSpPr>
            <a:spLocks noGrp="1"/>
          </p:cNvSpPr>
          <p:nvPr>
            <p:ph type="body" sz="quarter" idx="16" hasCustomPrompt="1"/>
          </p:nvPr>
        </p:nvSpPr>
        <p:spPr>
          <a:xfrm>
            <a:off x="319237" y="4503851"/>
            <a:ext cx="1466194" cy="359093"/>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chemeClr val="accent3"/>
                </a:solidFill>
              </a:defRPr>
            </a:lvl1pPr>
          </a:lstStyle>
          <a:p>
            <a:pPr lvl="0"/>
            <a:r>
              <a:rPr lang="en-US" dirty="0"/>
              <a:t>1</a:t>
            </a:r>
          </a:p>
        </p:txBody>
      </p:sp>
    </p:spTree>
    <p:extLst>
      <p:ext uri="{BB962C8B-B14F-4D97-AF65-F5344CB8AC3E}">
        <p14:creationId xmlns:p14="http://schemas.microsoft.com/office/powerpoint/2010/main" val="18735645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Content: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3EF21E-737D-4419-BFB1-7E3BAF4E7B53}"/>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xmlns="" id="{2D4C42CC-B85A-402A-8160-8B4CC7900462}"/>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E2238AF6-F51C-40B8-BD5A-EE1AE942F1B7}"/>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1125866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ontent: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B49F3C-D71F-48B0-816B-AA2AB649733A}"/>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xmlns="" id="{B74F32AD-3FC7-4091-8554-127642F80671}"/>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81180CEC-C0BC-4F28-99ED-9A7B307FEE0F}"/>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Content Placeholder 5">
            <a:extLst>
              <a:ext uri="{FF2B5EF4-FFF2-40B4-BE49-F238E27FC236}">
                <a16:creationId xmlns:a16="http://schemas.microsoft.com/office/drawing/2014/main" xmlns="" id="{1605EC38-B07E-496F-9ED7-8B08225083C7}"/>
              </a:ext>
            </a:extLst>
          </p:cNvPr>
          <p:cNvSpPr>
            <a:spLocks noGrp="1"/>
          </p:cNvSpPr>
          <p:nvPr>
            <p:ph sz="quarter" idx="12" hasCustomPrompt="1"/>
          </p:nvPr>
        </p:nvSpPr>
        <p:spPr>
          <a:xfrm>
            <a:off x="324001" y="1150938"/>
            <a:ext cx="4165450" cy="3530600"/>
          </a:xfr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Content Placeholder 5">
            <a:extLst>
              <a:ext uri="{FF2B5EF4-FFF2-40B4-BE49-F238E27FC236}">
                <a16:creationId xmlns:a16="http://schemas.microsoft.com/office/drawing/2014/main" xmlns="" id="{09D4F118-EC4E-4697-8B94-89026AF38F06}"/>
              </a:ext>
            </a:extLst>
          </p:cNvPr>
          <p:cNvSpPr>
            <a:spLocks noGrp="1"/>
          </p:cNvSpPr>
          <p:nvPr>
            <p:ph sz="quarter" idx="13" hasCustomPrompt="1"/>
          </p:nvPr>
        </p:nvSpPr>
        <p:spPr>
          <a:xfrm>
            <a:off x="4654549" y="1150938"/>
            <a:ext cx="4165450" cy="3530600"/>
          </a:xfr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Tree>
    <p:extLst>
      <p:ext uri="{BB962C8B-B14F-4D97-AF65-F5344CB8AC3E}">
        <p14:creationId xmlns:p14="http://schemas.microsoft.com/office/powerpoint/2010/main" val="34553553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ontent: 1 column, 1 pictur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11C21F6A-3851-4800-A70C-75B7E973A6B2}"/>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1E0140EB-C614-490E-95CD-A54BE084B790}"/>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xmlns="" id="{038679AF-4954-4658-B135-45730398D31C}"/>
              </a:ext>
            </a:extLst>
          </p:cNvPr>
          <p:cNvSpPr>
            <a:spLocks noGrp="1"/>
          </p:cNvSpPr>
          <p:nvPr>
            <p:ph sz="quarter" idx="12" hasCustomPrompt="1"/>
          </p:nvPr>
        </p:nvSpPr>
        <p:spPr>
          <a:xfrm>
            <a:off x="324001" y="1150938"/>
            <a:ext cx="4165450" cy="3530600"/>
          </a:xfr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8" name="Picture Placeholder 7">
            <a:extLst>
              <a:ext uri="{FF2B5EF4-FFF2-40B4-BE49-F238E27FC236}">
                <a16:creationId xmlns:a16="http://schemas.microsoft.com/office/drawing/2014/main" xmlns="" id="{367FEE81-04E7-45FF-A241-7D07B82E5C5D}"/>
              </a:ext>
            </a:extLst>
          </p:cNvPr>
          <p:cNvSpPr>
            <a:spLocks noGrp="1"/>
          </p:cNvSpPr>
          <p:nvPr>
            <p:ph type="pic" sz="quarter" idx="14" hasCustomPrompt="1"/>
          </p:nvPr>
        </p:nvSpPr>
        <p:spPr>
          <a:xfrm>
            <a:off x="4654549" y="1150938"/>
            <a:ext cx="4165450" cy="3530600"/>
          </a:xfrm>
          <a:solidFill>
            <a:srgbClr val="CCCCCC"/>
          </a:solidFill>
        </p:spPr>
        <p:txBody>
          <a:bodyPr lIns="72000" tIns="72000" rIns="72000" bIns="72000" anchor="ctr"/>
          <a:lstStyle>
            <a:lvl1pPr algn="ctr">
              <a:defRPr/>
            </a:lvl1pPr>
          </a:lstStyle>
          <a:p>
            <a:r>
              <a:rPr lang="en-US" dirty="0"/>
              <a:t>Please click the icon to insert an image</a:t>
            </a:r>
          </a:p>
        </p:txBody>
      </p:sp>
      <p:sp>
        <p:nvSpPr>
          <p:cNvPr id="6" name="Title 5">
            <a:extLst>
              <a:ext uri="{FF2B5EF4-FFF2-40B4-BE49-F238E27FC236}">
                <a16:creationId xmlns:a16="http://schemas.microsoft.com/office/drawing/2014/main" xmlns="" id="{B297623A-4EAB-41C4-80D7-12A550C7339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Tree>
    <p:extLst>
      <p:ext uri="{BB962C8B-B14F-4D97-AF65-F5344CB8AC3E}">
        <p14:creationId xmlns:p14="http://schemas.microsoft.com/office/powerpoint/2010/main" val="40069562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1 column, 1 picture half s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xmlns="" id="{50795CF1-C64E-4F72-B36F-DDAB3E8F255A}"/>
              </a:ext>
            </a:extLst>
          </p:cNvPr>
          <p:cNvSpPr>
            <a:spLocks noGrp="1"/>
          </p:cNvSpPr>
          <p:nvPr>
            <p:ph type="pic" sz="quarter" idx="18" hasCustomPrompt="1"/>
          </p:nvPr>
        </p:nvSpPr>
        <p:spPr>
          <a:xfrm>
            <a:off x="5292726" y="0"/>
            <a:ext cx="3851274" cy="5143500"/>
          </a:xfrm>
          <a:solidFill>
            <a:srgbClr val="CCCCCC"/>
          </a:solidFill>
        </p:spPr>
        <p:txBody>
          <a:bodyPr anchor="ctr"/>
          <a:lstStyle>
            <a:lvl1pPr algn="ctr">
              <a:defRPr/>
            </a:lvl1pPr>
          </a:lstStyle>
          <a:p>
            <a:r>
              <a:rPr lang="en-US" dirty="0"/>
              <a:t>Please click the icon to insert an image</a:t>
            </a:r>
          </a:p>
        </p:txBody>
      </p:sp>
      <p:sp>
        <p:nvSpPr>
          <p:cNvPr id="5" name="Content Placeholder 5">
            <a:extLst>
              <a:ext uri="{FF2B5EF4-FFF2-40B4-BE49-F238E27FC236}">
                <a16:creationId xmlns:a16="http://schemas.microsoft.com/office/drawing/2014/main" xmlns="" id="{219A887B-6080-4228-99B7-DF904417247B}"/>
              </a:ext>
            </a:extLst>
          </p:cNvPr>
          <p:cNvSpPr>
            <a:spLocks noGrp="1"/>
          </p:cNvSpPr>
          <p:nvPr>
            <p:ph sz="quarter" idx="12" hasCustomPrompt="1"/>
          </p:nvPr>
        </p:nvSpPr>
        <p:spPr>
          <a:xfrm>
            <a:off x="324001" y="1150938"/>
            <a:ext cx="4644724" cy="3530600"/>
          </a:xfr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graphicFrame>
        <p:nvGraphicFramePr>
          <p:cNvPr id="29" name="Objekt 28" hidden="1">
            <a:extLst>
              <a:ext uri="{FF2B5EF4-FFF2-40B4-BE49-F238E27FC236}">
                <a16:creationId xmlns:a16="http://schemas.microsoft.com/office/drawing/2014/main" xmlns="" id="{35CC8C36-E5F6-4785-85F2-7B1DD179C837}"/>
              </a:ext>
            </a:extLst>
          </p:cNvPr>
          <p:cNvGraphicFramePr>
            <a:graphicFrameLocks noChangeAspect="1"/>
          </p:cNvGraphicFramePr>
          <p:nvPr>
            <p:custDataLst>
              <p:tags r:id="rId2"/>
            </p:custDataLst>
            <p:extLst>
              <p:ext uri="{D42A27DB-BD31-4B8C-83A1-F6EECF244321}">
                <p14:modId xmlns:p14="http://schemas.microsoft.com/office/powerpoint/2010/main" val="35417623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260" name="think-cell Folie" r:id="rId5" imgW="353" imgH="353" progId="TCLayout.ActiveDocument.1">
                  <p:embed/>
                </p:oleObj>
              </mc:Choice>
              <mc:Fallback>
                <p:oleObj name="think-cell Folie" r:id="rId5" imgW="353" imgH="353" progId="TCLayout.ActiveDocument.1">
                  <p:embed/>
                  <p:pic>
                    <p:nvPicPr>
                      <p:cNvPr id="29" name="Objekt 28" hidden="1">
                        <a:extLst>
                          <a:ext uri="{FF2B5EF4-FFF2-40B4-BE49-F238E27FC236}">
                            <a16:creationId xmlns:a16="http://schemas.microsoft.com/office/drawing/2014/main" xmlns="" id="{35CC8C36-E5F6-4785-85F2-7B1DD179C8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Rechteck 27" hidden="1">
            <a:extLst>
              <a:ext uri="{FF2B5EF4-FFF2-40B4-BE49-F238E27FC236}">
                <a16:creationId xmlns:a16="http://schemas.microsoft.com/office/drawing/2014/main" xmlns="" id="{5364B560-8A9F-4B7A-B988-CF7BF54F7125}"/>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xmlns="" id="{0ADC25DC-2D9E-4ABF-8944-4D2479BF7286}"/>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Titel 5">
            <a:extLst>
              <a:ext uri="{FF2B5EF4-FFF2-40B4-BE49-F238E27FC236}">
                <a16:creationId xmlns:a16="http://schemas.microsoft.com/office/drawing/2014/main" xmlns="" id="{F1054BF6-C331-4C2D-949B-82F03B585ECF}"/>
              </a:ext>
            </a:extLst>
          </p:cNvPr>
          <p:cNvSpPr>
            <a:spLocks noGrp="1"/>
          </p:cNvSpPr>
          <p:nvPr>
            <p:ph type="title" hasCustomPrompt="1"/>
          </p:nvPr>
        </p:nvSpPr>
        <p:spPr>
          <a:xfrm>
            <a:off x="324000" y="385163"/>
            <a:ext cx="4644725" cy="493950"/>
          </a:xfrm>
        </p:spPr>
        <p:txBody>
          <a:bodyPr/>
          <a:lstStyle>
            <a:lvl1pPr>
              <a:defRPr/>
            </a:lvl1p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906041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1 column, 1 column half side grey">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xmlns="" id="{7D416913-53A8-4554-9E84-F88C14A369BC}"/>
              </a:ext>
            </a:extLst>
          </p:cNvPr>
          <p:cNvSpPr>
            <a:spLocks noGrp="1"/>
          </p:cNvSpPr>
          <p:nvPr>
            <p:ph type="body" sz="quarter" idx="15" hasCustomPrompt="1"/>
          </p:nvPr>
        </p:nvSpPr>
        <p:spPr>
          <a:xfrm>
            <a:off x="5292726" y="0"/>
            <a:ext cx="3851274" cy="5143500"/>
          </a:xfrm>
          <a:solidFill>
            <a:srgbClr val="CCCCCC"/>
          </a:solidFill>
        </p:spPr>
        <p:txBody>
          <a:bodyPr lIns="324000" tIns="1152000" rIns="324000" bIns="432000" anchor="t" anchorCtr="0"/>
          <a:lstStyle>
            <a:lvl1pPr>
              <a:defRPr/>
            </a:lvl1pPr>
            <a:lvl4pPr>
              <a:defRPr/>
            </a:lvl4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a:p>
            <a:pPr lvl="4"/>
            <a:endParaRPr lang="en-US" dirty="0"/>
          </a:p>
        </p:txBody>
      </p:sp>
      <p:graphicFrame>
        <p:nvGraphicFramePr>
          <p:cNvPr id="29" name="Objekt 28" hidden="1">
            <a:extLst>
              <a:ext uri="{FF2B5EF4-FFF2-40B4-BE49-F238E27FC236}">
                <a16:creationId xmlns:a16="http://schemas.microsoft.com/office/drawing/2014/main" xmlns="" id="{35CC8C36-E5F6-4785-85F2-7B1DD179C837}"/>
              </a:ext>
            </a:extLst>
          </p:cNvPr>
          <p:cNvGraphicFramePr>
            <a:graphicFrameLocks noChangeAspect="1"/>
          </p:cNvGraphicFramePr>
          <p:nvPr>
            <p:custDataLst>
              <p:tags r:id="rId2"/>
            </p:custDataLst>
            <p:extLst>
              <p:ext uri="{D42A27DB-BD31-4B8C-83A1-F6EECF244321}">
                <p14:modId xmlns:p14="http://schemas.microsoft.com/office/powerpoint/2010/main" val="2606814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284" name="think-cell Folie" r:id="rId5" imgW="353" imgH="353" progId="TCLayout.ActiveDocument.1">
                  <p:embed/>
                </p:oleObj>
              </mc:Choice>
              <mc:Fallback>
                <p:oleObj name="think-cell Folie" r:id="rId5" imgW="353" imgH="353" progId="TCLayout.ActiveDocument.1">
                  <p:embed/>
                  <p:pic>
                    <p:nvPicPr>
                      <p:cNvPr id="29" name="Objekt 28" hidden="1">
                        <a:extLst>
                          <a:ext uri="{FF2B5EF4-FFF2-40B4-BE49-F238E27FC236}">
                            <a16:creationId xmlns:a16="http://schemas.microsoft.com/office/drawing/2014/main" xmlns="" id="{35CC8C36-E5F6-4785-85F2-7B1DD179C837}"/>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8" name="Rechteck 27" hidden="1">
            <a:extLst>
              <a:ext uri="{FF2B5EF4-FFF2-40B4-BE49-F238E27FC236}">
                <a16:creationId xmlns:a16="http://schemas.microsoft.com/office/drawing/2014/main" xmlns="" id="{5364B560-8A9F-4B7A-B988-CF7BF54F7125}"/>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xmlns="" id="{0ADC25DC-2D9E-4ABF-8944-4D2479BF7286}"/>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xmlns="" id="{219A887B-6080-4228-99B7-DF904417247B}"/>
              </a:ext>
            </a:extLst>
          </p:cNvPr>
          <p:cNvSpPr>
            <a:spLocks noGrp="1"/>
          </p:cNvSpPr>
          <p:nvPr>
            <p:ph sz="quarter" idx="12" hasCustomPrompt="1"/>
          </p:nvPr>
        </p:nvSpPr>
        <p:spPr>
          <a:xfrm>
            <a:off x="324001" y="1150938"/>
            <a:ext cx="4644724" cy="3530600"/>
          </a:xfr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6" name="Titel 5">
            <a:extLst>
              <a:ext uri="{FF2B5EF4-FFF2-40B4-BE49-F238E27FC236}">
                <a16:creationId xmlns:a16="http://schemas.microsoft.com/office/drawing/2014/main" xmlns="" id="{D3396788-6EB1-4525-8ED0-B4C10E9CBE3E}"/>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334422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1 column, 1 column half side gradient">
    <p:spTree>
      <p:nvGrpSpPr>
        <p:cNvPr id="1" name=""/>
        <p:cNvGrpSpPr/>
        <p:nvPr/>
      </p:nvGrpSpPr>
      <p:grpSpPr>
        <a:xfrm>
          <a:off x="0" y="0"/>
          <a:ext cx="0" cy="0"/>
          <a:chOff x="0" y="0"/>
          <a:chExt cx="0" cy="0"/>
        </a:xfrm>
      </p:grpSpPr>
      <p:sp>
        <p:nvSpPr>
          <p:cNvPr id="8" name="Textplatzhalter 7">
            <a:extLst>
              <a:ext uri="{FF2B5EF4-FFF2-40B4-BE49-F238E27FC236}">
                <a16:creationId xmlns:a16="http://schemas.microsoft.com/office/drawing/2014/main" xmlns="" id="{7D416913-53A8-4554-9E84-F88C14A369BC}"/>
              </a:ext>
            </a:extLst>
          </p:cNvPr>
          <p:cNvSpPr>
            <a:spLocks noGrp="1"/>
          </p:cNvSpPr>
          <p:nvPr>
            <p:ph type="body" sz="quarter" idx="15" hasCustomPrompt="1"/>
          </p:nvPr>
        </p:nvSpPr>
        <p:spPr>
          <a:xfrm>
            <a:off x="5292726" y="0"/>
            <a:ext cx="3851274" cy="5143500"/>
          </a:xfrm>
          <a:gradFill>
            <a:gsLst>
              <a:gs pos="30000">
                <a:schemeClr val="accent3"/>
              </a:gs>
              <a:gs pos="79000">
                <a:srgbClr val="FFDE59"/>
              </a:gs>
              <a:gs pos="100000">
                <a:srgbClr val="FFF0B2"/>
              </a:gs>
            </a:gsLst>
            <a:lin ang="16200000" scaled="1"/>
          </a:gradFill>
        </p:spPr>
        <p:txBody>
          <a:bodyPr lIns="324000" tIns="1152000" rIns="324000" bIns="432000" anchor="t" anchorCtr="0"/>
          <a:lstStyle>
            <a:lvl1pPr>
              <a:defRPr/>
            </a:lvl1pPr>
            <a:lvl4pPr>
              <a:defRPr/>
            </a:lvl4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a:p>
            <a:pPr lvl="4"/>
            <a:endParaRPr lang="en-US" dirty="0"/>
          </a:p>
        </p:txBody>
      </p:sp>
      <p:graphicFrame>
        <p:nvGraphicFramePr>
          <p:cNvPr id="7" name="Objekt 6" hidden="1">
            <a:extLst>
              <a:ext uri="{FF2B5EF4-FFF2-40B4-BE49-F238E27FC236}">
                <a16:creationId xmlns:a16="http://schemas.microsoft.com/office/drawing/2014/main" xmlns="" id="{B0B4FDD3-3FA4-45F2-86F1-10A9DA1AAD3E}"/>
              </a:ext>
            </a:extLst>
          </p:cNvPr>
          <p:cNvGraphicFramePr>
            <a:graphicFrameLocks noChangeAspect="1"/>
          </p:cNvGraphicFramePr>
          <p:nvPr>
            <p:custDataLst>
              <p:tags r:id="rId2"/>
            </p:custDataLst>
            <p:extLst>
              <p:ext uri="{D42A27DB-BD31-4B8C-83A1-F6EECF244321}">
                <p14:modId xmlns:p14="http://schemas.microsoft.com/office/powerpoint/2010/main" val="3282736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308" name="think-cell Folie" r:id="rId5" imgW="353" imgH="353" progId="TCLayout.ActiveDocument.1">
                  <p:embed/>
                </p:oleObj>
              </mc:Choice>
              <mc:Fallback>
                <p:oleObj name="think-cell Folie" r:id="rId5" imgW="353" imgH="353" progId="TCLayout.ActiveDocument.1">
                  <p:embed/>
                  <p:pic>
                    <p:nvPicPr>
                      <p:cNvPr id="7" name="Objekt 6" hidden="1">
                        <a:extLst>
                          <a:ext uri="{FF2B5EF4-FFF2-40B4-BE49-F238E27FC236}">
                            <a16:creationId xmlns:a16="http://schemas.microsoft.com/office/drawing/2014/main" xmlns="" id="{B0B4FDD3-3FA4-45F2-86F1-10A9DA1AAD3E}"/>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6" name="Rechteck 5" hidden="1">
            <a:extLst>
              <a:ext uri="{FF2B5EF4-FFF2-40B4-BE49-F238E27FC236}">
                <a16:creationId xmlns:a16="http://schemas.microsoft.com/office/drawing/2014/main" xmlns="" id="{6E863B02-413C-4D73-A746-5B2F80C99C06}"/>
              </a:ext>
            </a:extLst>
          </p:cNvPr>
          <p:cNvSpPr/>
          <p:nvPr>
            <p:custDataLst>
              <p:tags r:id="rId3"/>
            </p:custDataLst>
          </p:nvPr>
        </p:nvSpPr>
        <p:spPr>
          <a:xfrm>
            <a:off x="0" y="0"/>
            <a:ext cx="158750" cy="15875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l"/>
            <a:endParaRPr lang="en-US" sz="1800" b="1" i="0" baseline="0" dirty="0">
              <a:latin typeface="Delivery" panose="020F0503020204020204" pitchFamily="34" charset="0"/>
              <a:ea typeface="+mj-ea"/>
              <a:cs typeface="+mj-cs"/>
              <a:sym typeface="Delivery" panose="020F0503020204020204" pitchFamily="34" charset="0"/>
            </a:endParaRPr>
          </a:p>
        </p:txBody>
      </p:sp>
      <p:sp>
        <p:nvSpPr>
          <p:cNvPr id="3" name="Footer Placeholder 2">
            <a:extLst>
              <a:ext uri="{FF2B5EF4-FFF2-40B4-BE49-F238E27FC236}">
                <a16:creationId xmlns:a16="http://schemas.microsoft.com/office/drawing/2014/main" xmlns="" id="{0ADC25DC-2D9E-4ABF-8944-4D2479BF7286}"/>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AA728FFF-C4F8-4DDC-9D47-88E9283C619C}"/>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Content Placeholder 5">
            <a:extLst>
              <a:ext uri="{FF2B5EF4-FFF2-40B4-BE49-F238E27FC236}">
                <a16:creationId xmlns:a16="http://schemas.microsoft.com/office/drawing/2014/main" xmlns="" id="{219A887B-6080-4228-99B7-DF904417247B}"/>
              </a:ext>
            </a:extLst>
          </p:cNvPr>
          <p:cNvSpPr>
            <a:spLocks noGrp="1"/>
          </p:cNvSpPr>
          <p:nvPr>
            <p:ph sz="quarter" idx="12" hasCustomPrompt="1"/>
          </p:nvPr>
        </p:nvSpPr>
        <p:spPr>
          <a:xfrm>
            <a:off x="324001" y="1150938"/>
            <a:ext cx="4644724" cy="3530600"/>
          </a:xfr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9" name="Titel 8">
            <a:extLst>
              <a:ext uri="{FF2B5EF4-FFF2-40B4-BE49-F238E27FC236}">
                <a16:creationId xmlns:a16="http://schemas.microsoft.com/office/drawing/2014/main" xmlns="" id="{4EF99C30-52BB-420E-9163-105367489165}"/>
              </a:ext>
            </a:extLst>
          </p:cNvPr>
          <p:cNvSpPr>
            <a:spLocks noGrp="1"/>
          </p:cNvSpPr>
          <p:nvPr>
            <p:ph type="title" hasCustomPrompt="1"/>
          </p:nvPr>
        </p:nvSpPr>
        <p:spPr>
          <a:xfrm>
            <a:off x="324000" y="385163"/>
            <a:ext cx="4644725" cy="493950"/>
          </a:xfrm>
        </p:spPr>
        <p:txBody>
          <a:bodyPr/>
          <a:lstStyle/>
          <a:p>
            <a:r>
              <a:rPr lang="en-US" dirty="0"/>
              <a:t>Double headline with one or two lines, Delivery Bold, 18 </a:t>
            </a:r>
            <a:r>
              <a:rPr lang="en-US" dirty="0" err="1"/>
              <a:t>pt</a:t>
            </a:r>
            <a:endParaRPr lang="de-DE" dirty="0"/>
          </a:p>
        </p:txBody>
      </p:sp>
    </p:spTree>
    <p:extLst>
      <p:ext uri="{BB962C8B-B14F-4D97-AF65-F5344CB8AC3E}">
        <p14:creationId xmlns:p14="http://schemas.microsoft.com/office/powerpoint/2010/main" val="2107640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ntent: empty white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956D0AD-4E79-4BFF-B8B5-BB937AA1CC23}"/>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xmlns="" id="{14B27B9E-C404-4AF3-A250-0969317557F4}"/>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B1688F39-AB4C-43BD-98F0-FD644C1453DD}"/>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6" name="Picture Placeholder 5">
            <a:extLst>
              <a:ext uri="{FF2B5EF4-FFF2-40B4-BE49-F238E27FC236}">
                <a16:creationId xmlns:a16="http://schemas.microsoft.com/office/drawing/2014/main" xmlns="" id="{590685DA-4536-4D1F-9676-24537EC64881}"/>
              </a:ext>
            </a:extLst>
          </p:cNvPr>
          <p:cNvSpPr>
            <a:spLocks noGrp="1"/>
          </p:cNvSpPr>
          <p:nvPr>
            <p:ph type="pic" sz="quarter" idx="12" hasCustomPrompt="1"/>
          </p:nvPr>
        </p:nvSpPr>
        <p:spPr>
          <a:xfrm>
            <a:off x="324001" y="1150938"/>
            <a:ext cx="4165450" cy="3530600"/>
          </a:xfrm>
          <a:solidFill>
            <a:srgbClr val="CCCCCC"/>
          </a:solidFill>
        </p:spPr>
        <p:txBody>
          <a:bodyPr lIns="72000" tIns="72000" rIns="72000" bIns="72000"/>
          <a:lstStyle>
            <a:lvl1pPr>
              <a:defRPr/>
            </a:lvl1pPr>
          </a:lstStyle>
          <a:p>
            <a:r>
              <a:rPr lang="en-US" dirty="0"/>
              <a:t>Please click the icon to insert an image</a:t>
            </a:r>
          </a:p>
        </p:txBody>
      </p:sp>
      <p:sp>
        <p:nvSpPr>
          <p:cNvPr id="7" name="Picture Placeholder 5">
            <a:extLst>
              <a:ext uri="{FF2B5EF4-FFF2-40B4-BE49-F238E27FC236}">
                <a16:creationId xmlns:a16="http://schemas.microsoft.com/office/drawing/2014/main" xmlns="" id="{11D8F016-E9C1-4ED6-8F46-E30AD613382F}"/>
              </a:ext>
            </a:extLst>
          </p:cNvPr>
          <p:cNvSpPr>
            <a:spLocks noGrp="1"/>
          </p:cNvSpPr>
          <p:nvPr>
            <p:ph type="pic" sz="quarter" idx="13" hasCustomPrompt="1"/>
          </p:nvPr>
        </p:nvSpPr>
        <p:spPr>
          <a:xfrm>
            <a:off x="4654548" y="1150938"/>
            <a:ext cx="4165450" cy="3530600"/>
          </a:xfrm>
          <a:solidFill>
            <a:srgbClr val="CCCCCC"/>
          </a:solidFill>
        </p:spPr>
        <p:txBody>
          <a:bodyPr lIns="72000" tIns="72000" rIns="72000" bIns="72000"/>
          <a:lstStyle>
            <a:lvl1pPr>
              <a:defRPr/>
            </a:lvl1pPr>
          </a:lstStyle>
          <a:p>
            <a:r>
              <a:rPr lang="en-US" dirty="0"/>
              <a:t>Please click the icon to insert an image</a:t>
            </a:r>
          </a:p>
        </p:txBody>
      </p:sp>
    </p:spTree>
    <p:extLst>
      <p:ext uri="{BB962C8B-B14F-4D97-AF65-F5344CB8AC3E}">
        <p14:creationId xmlns:p14="http://schemas.microsoft.com/office/powerpoint/2010/main" val="8704355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light image full screen">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xmlns="" id="{AA35D9B1-6310-46E2-8EA7-BFC29B52C65E}"/>
              </a:ext>
            </a:extLst>
          </p:cNvPr>
          <p:cNvSpPr>
            <a:spLocks noGrp="1"/>
          </p:cNvSpPr>
          <p:nvPr>
            <p:ph type="pic" sz="quarter" idx="12" hasCustomPrompt="1"/>
          </p:nvPr>
        </p:nvSpPr>
        <p:spPr>
          <a:xfrm>
            <a:off x="0" y="0"/>
            <a:ext cx="9144000" cy="5143500"/>
          </a:xfrm>
          <a:solidFill>
            <a:srgbClr val="CCCCCC"/>
          </a:solidFill>
        </p:spPr>
        <p:txBody>
          <a:bodyPr lIns="72000" tIns="72000" rIns="72000" bIns="72000"/>
          <a:lstStyle>
            <a:lvl1pPr algn="r">
              <a:defRPr/>
            </a:lvl1pPr>
          </a:lstStyle>
          <a:p>
            <a:r>
              <a:rPr lang="en-US" dirty="0"/>
              <a:t>Please click the icon to insert an image</a:t>
            </a:r>
          </a:p>
        </p:txBody>
      </p:sp>
      <p:sp>
        <p:nvSpPr>
          <p:cNvPr id="8" name="Content Placeholder 7">
            <a:extLst>
              <a:ext uri="{FF2B5EF4-FFF2-40B4-BE49-F238E27FC236}">
                <a16:creationId xmlns:a16="http://schemas.microsoft.com/office/drawing/2014/main" xmlns="" id="{E5907E47-AED8-4AB8-AA7A-2736D73CFC5E}"/>
              </a:ext>
            </a:extLst>
          </p:cNvPr>
          <p:cNvSpPr>
            <a:spLocks noGrp="1"/>
          </p:cNvSpPr>
          <p:nvPr>
            <p:ph sz="quarter" idx="13" hasCustomPrompt="1"/>
          </p:nvPr>
        </p:nvSpPr>
        <p:spPr>
          <a:xfrm>
            <a:off x="324000" y="1150938"/>
            <a:ext cx="8495999" cy="3528000"/>
          </a:xfr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2" name="Title 1">
            <a:extLst>
              <a:ext uri="{FF2B5EF4-FFF2-40B4-BE49-F238E27FC236}">
                <a16:creationId xmlns:a16="http://schemas.microsoft.com/office/drawing/2014/main" xmlns="" id="{4ABCAE12-7456-4DFA-8832-22E05FDDD175}"/>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xmlns="" id="{E51FF1B3-6C52-429B-B6E4-B7B0F4F27A4B}"/>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CE348D45-3AD0-4D87-AB1B-0B3F1D9CDBB5}"/>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7" name="meta-classification">
            <a:extLst>
              <a:ext uri="{FF2B5EF4-FFF2-40B4-BE49-F238E27FC236}">
                <a16:creationId xmlns:a16="http://schemas.microsoft.com/office/drawing/2014/main" xmlns="" id="{84FC1FAD-68BA-45FC-95C2-D996FAEB7301}"/>
              </a:ext>
            </a:extLst>
          </p:cNvPr>
          <p:cNvSpPr>
            <a:spLocks noGrp="1"/>
          </p:cNvSpPr>
          <p:nvPr>
            <p:ph type="body" sz="quarter" idx="18" hasCustomPrompt="1"/>
          </p:nvPr>
        </p:nvSpPr>
        <p:spPr>
          <a:xfrm>
            <a:off x="324000" y="116119"/>
            <a:ext cx="2736000" cy="144000"/>
          </a:xfr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26311333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ontent: dark image full screen">
    <p:spTree>
      <p:nvGrpSpPr>
        <p:cNvPr id="1" name=""/>
        <p:cNvGrpSpPr/>
        <p:nvPr/>
      </p:nvGrpSpPr>
      <p:grpSpPr>
        <a:xfrm>
          <a:off x="0" y="0"/>
          <a:ext cx="0" cy="0"/>
          <a:chOff x="0" y="0"/>
          <a:chExt cx="0" cy="0"/>
        </a:xfrm>
      </p:grpSpPr>
      <p:sp>
        <p:nvSpPr>
          <p:cNvPr id="5" name="Picture Placeholder 5">
            <a:extLst>
              <a:ext uri="{FF2B5EF4-FFF2-40B4-BE49-F238E27FC236}">
                <a16:creationId xmlns:a16="http://schemas.microsoft.com/office/drawing/2014/main" xmlns="" id="{C82AB236-DAFD-49F7-BBC2-7E52C86EE7CF}"/>
              </a:ext>
            </a:extLst>
          </p:cNvPr>
          <p:cNvSpPr>
            <a:spLocks noGrp="1"/>
          </p:cNvSpPr>
          <p:nvPr>
            <p:ph type="pic" sz="quarter" idx="12" hasCustomPrompt="1"/>
          </p:nvPr>
        </p:nvSpPr>
        <p:spPr>
          <a:xfrm>
            <a:off x="0" y="0"/>
            <a:ext cx="9144000" cy="5143500"/>
          </a:xfrm>
          <a:solidFill>
            <a:srgbClr val="333333"/>
          </a:solidFill>
        </p:spPr>
        <p:txBody>
          <a:bodyPr lIns="72000" tIns="72000" rIns="72000" bIns="72000"/>
          <a:lstStyle>
            <a:lvl1pPr marL="0" marR="0" indent="0" algn="r" defTabSz="685800" rtl="0" eaLnBrk="1" fontAlgn="auto" latinLnBrk="0" hangingPunct="1">
              <a:lnSpc>
                <a:spcPct val="110000"/>
              </a:lnSpc>
              <a:spcBef>
                <a:spcPts val="0"/>
              </a:spcBef>
              <a:spcAft>
                <a:spcPts val="500"/>
              </a:spcAft>
              <a:buClrTx/>
              <a:buSzTx/>
              <a:buFont typeface="Arial" panose="020B0604020202020204" pitchFamily="34" charset="0"/>
              <a:buNone/>
              <a:tabLst/>
              <a:defRPr>
                <a:solidFill>
                  <a:schemeClr val="bg1"/>
                </a:solidFill>
              </a:defRPr>
            </a:lvl1pPr>
          </a:lstStyle>
          <a:p>
            <a:r>
              <a:rPr lang="en-US" dirty="0"/>
              <a:t>Please click the icon to insert an image</a:t>
            </a:r>
          </a:p>
        </p:txBody>
      </p:sp>
      <p:sp>
        <p:nvSpPr>
          <p:cNvPr id="2" name="Title 1">
            <a:extLst>
              <a:ext uri="{FF2B5EF4-FFF2-40B4-BE49-F238E27FC236}">
                <a16:creationId xmlns:a16="http://schemas.microsoft.com/office/drawing/2014/main" xmlns="" id="{FAAF2E6C-875C-432B-B47A-A9E589B7C45F}"/>
              </a:ext>
            </a:extLst>
          </p:cNvPr>
          <p:cNvSpPr>
            <a:spLocks noGrp="1"/>
          </p:cNvSpPr>
          <p:nvPr>
            <p:ph type="title" hasCustomPrompt="1"/>
          </p:nvPr>
        </p:nvSpPr>
        <p:spPr/>
        <p:txBody>
          <a:bodyPr/>
          <a:lstStyle>
            <a:lvl1pPr>
              <a:defRPr>
                <a:solidFill>
                  <a:schemeClr val="bg1"/>
                </a:solidFill>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xmlns="" id="{16CD9EC0-783C-4E03-8B54-EB815AE37DC1}"/>
              </a:ext>
            </a:extLst>
          </p:cNvPr>
          <p:cNvSpPr>
            <a:spLocks noGrp="1"/>
          </p:cNvSpPr>
          <p:nvPr>
            <p:ph type="ftr" sz="quarter" idx="10"/>
          </p:nvPr>
        </p:nvSpPr>
        <p:spPr/>
        <p:txBody>
          <a:bodyPr/>
          <a:lstStyle>
            <a:lvl1pPr>
              <a:defRPr>
                <a:solidFill>
                  <a:schemeClr val="bg1"/>
                </a:solidFill>
              </a:defRPr>
            </a:lvl1p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C1164768-AEA5-4631-BC4A-8DB3B9447D68}"/>
              </a:ext>
            </a:extLst>
          </p:cNvPr>
          <p:cNvSpPr>
            <a:spLocks noGrp="1"/>
          </p:cNvSpPr>
          <p:nvPr>
            <p:ph type="sldNum" sz="quarter" idx="11"/>
          </p:nvPr>
        </p:nvSpPr>
        <p:spPr/>
        <p:txBody>
          <a:bodyPr/>
          <a:lstStyle>
            <a:lvl1pPr>
              <a:defRPr>
                <a:solidFill>
                  <a:schemeClr val="bg1"/>
                </a:solidFill>
              </a:defRPr>
            </a:lvl1pPr>
          </a:lstStyle>
          <a:p>
            <a:fld id="{C2245BC1-4D7B-4ED3-8F01-840FA35126C6}" type="slidenum">
              <a:rPr lang="en-US" smtClean="0"/>
              <a:pPr/>
              <a:t>‹Nr.›</a:t>
            </a:fld>
            <a:endParaRPr lang="en-US" dirty="0"/>
          </a:p>
        </p:txBody>
      </p:sp>
      <p:sp>
        <p:nvSpPr>
          <p:cNvPr id="6" name="Content Placeholder 7">
            <a:extLst>
              <a:ext uri="{FF2B5EF4-FFF2-40B4-BE49-F238E27FC236}">
                <a16:creationId xmlns:a16="http://schemas.microsoft.com/office/drawing/2014/main" xmlns="" id="{66D239E5-258B-41CA-ABAF-4A71EA5D0B1F}"/>
              </a:ext>
            </a:extLst>
          </p:cNvPr>
          <p:cNvSpPr>
            <a:spLocks noGrp="1"/>
          </p:cNvSpPr>
          <p:nvPr>
            <p:ph sz="quarter" idx="13" hasCustomPrompt="1"/>
          </p:nvPr>
        </p:nvSpPr>
        <p:spPr>
          <a:xfrm>
            <a:off x="324000" y="1150938"/>
            <a:ext cx="8495999" cy="35280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vl6pPr marL="0" marR="0" indent="0" algn="l" defTabSz="685800" rtl="0" eaLnBrk="1" fontAlgn="auto" latinLnBrk="0" hangingPunct="1">
              <a:lnSpc>
                <a:spcPct val="110000"/>
              </a:lnSpc>
              <a:spcBef>
                <a:spcPts val="0"/>
              </a:spcBef>
              <a:spcAft>
                <a:spcPts val="500"/>
              </a:spcAft>
              <a:buClrTx/>
              <a:buSzTx/>
              <a:buFont typeface="Arial" panose="020B0604020202020204" pitchFamily="34" charset="0"/>
              <a:buNone/>
              <a:tabLst/>
              <a:defRPr sz="1200">
                <a:solidFill>
                  <a:schemeClr val="bg1"/>
                </a:solidFill>
              </a:defRPr>
            </a:lvl6pPr>
            <a:lvl7pPr>
              <a:buClr>
                <a:schemeClr val="bg1"/>
              </a:buClr>
              <a:defRPr sz="1200">
                <a:solidFill>
                  <a:schemeClr val="bg1"/>
                </a:solidFill>
              </a:defRPr>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dirty="0"/>
              <a:t>Bullet number, Delivery, 12 </a:t>
            </a:r>
            <a:r>
              <a:rPr lang="en-US" dirty="0" err="1"/>
              <a:t>pt</a:t>
            </a:r>
            <a:r>
              <a:rPr lang="en-US" dirty="0"/>
              <a:t> </a:t>
            </a:r>
          </a:p>
        </p:txBody>
      </p:sp>
      <p:sp>
        <p:nvSpPr>
          <p:cNvPr id="7" name="meta-classification">
            <a:extLst>
              <a:ext uri="{FF2B5EF4-FFF2-40B4-BE49-F238E27FC236}">
                <a16:creationId xmlns:a16="http://schemas.microsoft.com/office/drawing/2014/main" xmlns="" id="{19C17D38-E07D-4DBA-8A51-4DD4B0A923C2}"/>
              </a:ext>
            </a:extLst>
          </p:cNvPr>
          <p:cNvSpPr>
            <a:spLocks noGrp="1"/>
          </p:cNvSpPr>
          <p:nvPr>
            <p:ph type="body" sz="quarter" idx="18" hasCustomPrompt="1"/>
          </p:nvPr>
        </p:nvSpPr>
        <p:spPr>
          <a:xfrm>
            <a:off x="324000" y="116119"/>
            <a:ext cx="2736000" cy="144000"/>
          </a:xfrm>
        </p:spPr>
        <p:txBody>
          <a:bodyPr wrap="none" lIns="0" tIns="0" rIns="0" bIns="0" anchor="ctr">
            <a:noAutofit/>
          </a:bodyPr>
          <a:lstStyle>
            <a:lvl1pPr>
              <a:spcAft>
                <a:spcPts val="0"/>
              </a:spcAft>
              <a:defRPr lang="en-US" sz="800" b="1" i="0" u="none" strike="noStrike" cap="all" baseline="0" dirty="0" smtClean="0">
                <a:solidFill>
                  <a:schemeClr val="bg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412010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Content: full screen video with title">
    <p:bg>
      <p:bgPr>
        <a:solidFill>
          <a:schemeClr val="bg1"/>
        </a:solid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xmlns="" id="{DB4843D2-D66C-4483-9BEF-0EA790E357B6}"/>
              </a:ext>
            </a:extLst>
          </p:cNvPr>
          <p:cNvSpPr>
            <a:spLocks noGrp="1"/>
          </p:cNvSpPr>
          <p:nvPr>
            <p:ph type="media" sz="quarter" idx="12" hasCustomPrompt="1"/>
          </p:nvPr>
        </p:nvSpPr>
        <p:spPr>
          <a:xfrm>
            <a:off x="0" y="0"/>
            <a:ext cx="9144000" cy="5143500"/>
          </a:xfrm>
          <a:solidFill>
            <a:srgbClr val="CCCCCC"/>
          </a:solidFill>
        </p:spPr>
        <p:txBody>
          <a:bodyPr lIns="72000" tIns="72000" rIns="72000" bIns="72000"/>
          <a:lstStyle>
            <a:lvl1pPr algn="r">
              <a:defRPr/>
            </a:lvl1pPr>
          </a:lstStyle>
          <a:p>
            <a:r>
              <a:rPr lang="en-US" dirty="0"/>
              <a:t>Please click the icon to insert a video</a:t>
            </a:r>
          </a:p>
        </p:txBody>
      </p:sp>
      <p:sp>
        <p:nvSpPr>
          <p:cNvPr id="7" name="Title 6">
            <a:extLst>
              <a:ext uri="{FF2B5EF4-FFF2-40B4-BE49-F238E27FC236}">
                <a16:creationId xmlns:a16="http://schemas.microsoft.com/office/drawing/2014/main" xmlns="" id="{B0885550-4E65-4CBF-8046-671CF042C57C}"/>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4" name="meta-classification">
            <a:extLst>
              <a:ext uri="{FF2B5EF4-FFF2-40B4-BE49-F238E27FC236}">
                <a16:creationId xmlns:a16="http://schemas.microsoft.com/office/drawing/2014/main" xmlns="" id="{7893F3CA-BCB9-4004-97E6-F5E4DB1FA0BB}"/>
              </a:ext>
            </a:extLst>
          </p:cNvPr>
          <p:cNvSpPr>
            <a:spLocks noGrp="1"/>
          </p:cNvSpPr>
          <p:nvPr>
            <p:ph type="body" sz="quarter" idx="18" hasCustomPrompt="1"/>
          </p:nvPr>
        </p:nvSpPr>
        <p:spPr>
          <a:xfrm>
            <a:off x="324000" y="116119"/>
            <a:ext cx="2736000" cy="144000"/>
          </a:xfr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Tree>
    <p:extLst>
      <p:ext uri="{BB962C8B-B14F-4D97-AF65-F5344CB8AC3E}">
        <p14:creationId xmlns:p14="http://schemas.microsoft.com/office/powerpoint/2010/main" val="63867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half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E4A5375F-57B6-4F34-B285-0212289DE52D}"/>
              </a:ext>
            </a:extLst>
          </p:cNvPr>
          <p:cNvSpPr>
            <a:spLocks noGrp="1"/>
          </p:cNvSpPr>
          <p:nvPr>
            <p:ph type="pic" sz="quarter" idx="14" hasCustomPrompt="1"/>
          </p:nvPr>
        </p:nvSpPr>
        <p:spPr>
          <a:xfrm>
            <a:off x="5292724" y="0"/>
            <a:ext cx="3851274" cy="5148000"/>
          </a:xfrm>
          <a:solidFill>
            <a:srgbClr val="CCCCCC"/>
          </a:solidFill>
        </p:spPr>
        <p:txBody>
          <a:bodyPr lIns="72000" tIns="72000" rIns="72000" bIns="72000"/>
          <a:lstStyle>
            <a:lvl1pPr>
              <a:defRPr/>
            </a:lvl1pPr>
          </a:lstStyle>
          <a:p>
            <a:r>
              <a:rPr lang="en-US" dirty="0"/>
              <a:t>Please click the icon to insert an image</a:t>
            </a:r>
          </a:p>
        </p:txBody>
      </p:sp>
      <p:sp>
        <p:nvSpPr>
          <p:cNvPr id="3" name="meta-subline">
            <a:extLst>
              <a:ext uri="{FF2B5EF4-FFF2-40B4-BE49-F238E27FC236}">
                <a16:creationId xmlns:a16="http://schemas.microsoft.com/office/drawing/2014/main" xmlns="" id="{34533E2D-E3E8-4028-915B-4B522D9607C2}"/>
              </a:ext>
            </a:extLst>
          </p:cNvPr>
          <p:cNvSpPr>
            <a:spLocks noGrp="1"/>
          </p:cNvSpPr>
          <p:nvPr>
            <p:ph type="subTitle" idx="1" hasCustomPrompt="1"/>
          </p:nvPr>
        </p:nvSpPr>
        <p:spPr>
          <a:xfrm>
            <a:off x="324001" y="2758969"/>
            <a:ext cx="4644723"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xmlns="" id="{243A0BD6-FFA5-412C-95AF-EC90EFB11468}"/>
              </a:ext>
            </a:extLst>
          </p:cNvPr>
          <p:cNvSpPr>
            <a:spLocks noGrp="1"/>
          </p:cNvSpPr>
          <p:nvPr>
            <p:ph type="title" hasCustomPrompt="1"/>
          </p:nvPr>
        </p:nvSpPr>
        <p:spPr>
          <a:xfrm>
            <a:off x="324001" y="1260096"/>
            <a:ext cx="4644723"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xmlns="" id="{6EBD2539-ABD1-40DD-8933-464D93B77205}"/>
              </a:ext>
            </a:extLst>
          </p:cNvPr>
          <p:cNvSpPr>
            <a:spLocks noGrp="1"/>
          </p:cNvSpPr>
          <p:nvPr>
            <p:ph type="body" sz="quarter" idx="12" hasCustomPrompt="1"/>
          </p:nvPr>
        </p:nvSpPr>
        <p:spPr>
          <a:xfrm>
            <a:off x="323999" y="3339331"/>
            <a:ext cx="4644724" cy="400110"/>
          </a:xfr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xmlns="" id="{54E64FCC-3FE9-443B-AD0F-06908B8BA7C1}"/>
              </a:ext>
            </a:extLst>
          </p:cNvPr>
          <p:cNvSpPr>
            <a:spLocks noGrp="1"/>
          </p:cNvSpPr>
          <p:nvPr>
            <p:ph type="body" sz="quarter" idx="13" hasCustomPrompt="1"/>
          </p:nvPr>
        </p:nvSpPr>
        <p:spPr>
          <a:xfrm>
            <a:off x="323999" y="3802505"/>
            <a:ext cx="4644724" cy="196977"/>
          </a:xfrm>
        </p:spPr>
        <p:txBody>
          <a:bodyPr>
            <a:noAutofit/>
          </a:bodyPr>
          <a:lstStyle>
            <a:lvl1pPr>
              <a:defRPr b="1">
                <a:latin typeface="+mn-lt"/>
              </a:defRPr>
            </a:lvl1pPr>
            <a:lvl2pPr marL="0" indent="0">
              <a:buNone/>
              <a:defRPr/>
            </a:lvl2pPr>
          </a:lstStyle>
          <a:p>
            <a:pPr lvl="0"/>
            <a:r>
              <a:rPr lang="en-US" dirty="0"/>
              <a:t>Business Identifier</a:t>
            </a:r>
          </a:p>
        </p:txBody>
      </p:sp>
      <p:sp>
        <p:nvSpPr>
          <p:cNvPr id="8" name="Text Placeholder 7">
            <a:extLst>
              <a:ext uri="{FF2B5EF4-FFF2-40B4-BE49-F238E27FC236}">
                <a16:creationId xmlns:a16="http://schemas.microsoft.com/office/drawing/2014/main" xmlns="" id="{0BCD20E0-3CDD-4F89-AEC5-C445171BEDB4}"/>
              </a:ext>
            </a:extLst>
          </p:cNvPr>
          <p:cNvSpPr>
            <a:spLocks noGrp="1"/>
          </p:cNvSpPr>
          <p:nvPr>
            <p:ph type="body" sz="quarter" idx="16" hasCustomPrompt="1"/>
          </p:nvPr>
        </p:nvSpPr>
        <p:spPr>
          <a:xfrm>
            <a:off x="319237" y="4503851"/>
            <a:ext cx="1466194" cy="359093"/>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chemeClr val="accent3"/>
                </a:solidFill>
              </a:defRPr>
            </a:lvl1pPr>
          </a:lstStyle>
          <a:p>
            <a:pPr lvl="0"/>
            <a:r>
              <a:rPr lang="en-US" dirty="0"/>
              <a:t>1</a:t>
            </a:r>
          </a:p>
        </p:txBody>
      </p:sp>
    </p:spTree>
    <p:extLst>
      <p:ext uri="{BB962C8B-B14F-4D97-AF65-F5344CB8AC3E}">
        <p14:creationId xmlns:p14="http://schemas.microsoft.com/office/powerpoint/2010/main" val="3371190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Quote: full page gradient">
    <p:bg>
      <p:bgPr>
        <a:gradFill>
          <a:gsLst>
            <a:gs pos="30000">
              <a:schemeClr val="accent3"/>
            </a:gs>
            <a:gs pos="79000">
              <a:srgbClr val="FFDE59"/>
            </a:gs>
            <a:gs pos="100000">
              <a:srgbClr val="FFF0B2"/>
            </a:gs>
          </a:gsLst>
          <a:lin ang="16200000" scaled="0"/>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79381F4-F305-4DA8-90F9-2961F8C24558}"/>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CCA6B0F1-5579-4CB2-B05C-7E560EFBC169}"/>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7" name="Text Placeholder 6">
            <a:extLst>
              <a:ext uri="{FF2B5EF4-FFF2-40B4-BE49-F238E27FC236}">
                <a16:creationId xmlns:a16="http://schemas.microsoft.com/office/drawing/2014/main" xmlns="" id="{D5ABAA4C-A627-4F72-ADBD-217F33287BFC}"/>
              </a:ext>
            </a:extLst>
          </p:cNvPr>
          <p:cNvSpPr>
            <a:spLocks noGrp="1"/>
          </p:cNvSpPr>
          <p:nvPr>
            <p:ph type="body" sz="quarter" idx="12" hasCustomPrompt="1"/>
          </p:nvPr>
        </p:nvSpPr>
        <p:spPr>
          <a:xfrm>
            <a:off x="1774117" y="1963196"/>
            <a:ext cx="5233987" cy="897618"/>
          </a:xfrm>
        </p:spPr>
        <p:txBody>
          <a:bodyPr>
            <a:noAutofit/>
          </a:bodyPr>
          <a:lstStyle>
            <a:lvl1pPr>
              <a:lnSpc>
                <a:spcPts val="3000"/>
              </a:lnSpc>
              <a:spcAft>
                <a:spcPts val="0"/>
              </a:spcAft>
              <a:defRPr sz="2500" i="1">
                <a:solidFill>
                  <a:schemeClr val="accent4"/>
                </a:solidFill>
                <a:latin typeface="+mn-lt"/>
              </a:defRPr>
            </a:lvl1pPr>
          </a:lstStyle>
          <a:p>
            <a:pPr lvl="0"/>
            <a:r>
              <a:rPr lang="en-US" dirty="0"/>
              <a:t>“This space is reserved for quotes.</a:t>
            </a:r>
            <a:br>
              <a:rPr lang="en-US" dirty="0"/>
            </a:br>
            <a:r>
              <a:rPr lang="en-US" dirty="0"/>
              <a:t>Delivery Italic, 25 pt.”</a:t>
            </a:r>
          </a:p>
        </p:txBody>
      </p:sp>
    </p:spTree>
    <p:extLst>
      <p:ext uri="{BB962C8B-B14F-4D97-AF65-F5344CB8AC3E}">
        <p14:creationId xmlns:p14="http://schemas.microsoft.com/office/powerpoint/2010/main" val="210593311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Final: full page gradient">
    <p:bg>
      <p:bgPr>
        <a:gradFill>
          <a:gsLst>
            <a:gs pos="30000">
              <a:schemeClr val="accent3"/>
            </a:gs>
            <a:gs pos="79000">
              <a:srgbClr val="FFDE59"/>
            </a:gs>
            <a:gs pos="100000">
              <a:srgbClr val="FFF0B2"/>
            </a:gs>
          </a:gsLst>
          <a:lin ang="16200000" scaled="0"/>
        </a:gra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xmlns="" id="{679381F4-F305-4DA8-90F9-2961F8C24558}"/>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CCA6B0F1-5579-4CB2-B05C-7E560EFBC169}"/>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5" name="TextBox 4">
            <a:extLst>
              <a:ext uri="{FF2B5EF4-FFF2-40B4-BE49-F238E27FC236}">
                <a16:creationId xmlns:a16="http://schemas.microsoft.com/office/drawing/2014/main" xmlns="" id="{B30DCF4F-94A3-4ECD-931B-78A92C777558}"/>
              </a:ext>
            </a:extLst>
          </p:cNvPr>
          <p:cNvSpPr txBox="1"/>
          <p:nvPr/>
        </p:nvSpPr>
        <p:spPr>
          <a:xfrm>
            <a:off x="319293" y="1485178"/>
            <a:ext cx="3134163" cy="553998"/>
          </a:xfrm>
          <a:prstGeom prst="rect">
            <a:avLst/>
          </a:prstGeom>
          <a:noFill/>
        </p:spPr>
        <p:txBody>
          <a:bodyPr wrap="square" lIns="0" tIns="0" rIns="0" bIns="0" rtlCol="0">
            <a:spAutoFit/>
          </a:bodyPr>
          <a:lstStyle/>
          <a:p>
            <a:r>
              <a:rPr lang="en-US" sz="3600" b="0" cap="all" baseline="0" noProof="0">
                <a:latin typeface="Delivery Cd Black" panose="020F0906020204020204" pitchFamily="34" charset="0"/>
              </a:rPr>
              <a:t>Thank you</a:t>
            </a:r>
          </a:p>
        </p:txBody>
      </p:sp>
    </p:spTree>
    <p:extLst>
      <p:ext uri="{BB962C8B-B14F-4D97-AF65-F5344CB8AC3E}">
        <p14:creationId xmlns:p14="http://schemas.microsoft.com/office/powerpoint/2010/main" val="2481031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Quote: picture, gradient box">
    <p:spTree>
      <p:nvGrpSpPr>
        <p:cNvPr id="1" name=""/>
        <p:cNvGrpSpPr/>
        <p:nvPr/>
      </p:nvGrpSpPr>
      <p:grpSpPr>
        <a:xfrm>
          <a:off x="0" y="0"/>
          <a:ext cx="0" cy="0"/>
          <a:chOff x="0" y="0"/>
          <a:chExt cx="0" cy="0"/>
        </a:xfrm>
      </p:grpSpPr>
      <p:graphicFrame>
        <p:nvGraphicFramePr>
          <p:cNvPr id="2" name="Objekt 1" hidden="1">
            <a:extLst>
              <a:ext uri="{FF2B5EF4-FFF2-40B4-BE49-F238E27FC236}">
                <a16:creationId xmlns="" xmlns:p14="http://schemas.microsoft.com/office/powerpoint/2010/main" xmlns:mc="http://schemas.openxmlformats.org/markup-compatibility/2006" xmlns:v="urn:schemas-microsoft-com:vml" xmlns:a16="http://schemas.microsoft.com/office/drawing/2014/main" id="{2F4EEB84-E8E1-48AC-AF18-641F6D3A26FC}"/>
              </a:ext>
            </a:extLst>
          </p:cNvPr>
          <p:cNvGraphicFramePr>
            <a:graphicFrameLocks noChangeAspect="1"/>
          </p:cNvGraphicFramePr>
          <p:nvPr>
            <p:custDataLst>
              <p:tags r:id="rId2"/>
            </p:custDataLst>
            <p:extLst/>
          </p:nvPr>
        </p:nvGraphicFramePr>
        <p:xfrm>
          <a:off x="1588" y="1191"/>
          <a:ext cx="1588" cy="1191"/>
        </p:xfrm>
        <a:graphic>
          <a:graphicData uri="http://schemas.openxmlformats.org/presentationml/2006/ole">
            <mc:AlternateContent xmlns:mc="http://schemas.openxmlformats.org/markup-compatibility/2006">
              <mc:Choice xmlns:v="urn:schemas-microsoft-com:vml" Requires="v">
                <p:oleObj spid="_x0000_s4105" name="think-cell Folie" r:id="rId4" imgW="352" imgH="353" progId="TCLayout.ActiveDocument.1">
                  <p:embed/>
                </p:oleObj>
              </mc:Choice>
              <mc:Fallback>
                <p:oleObj name="think-cell Folie" r:id="rId4" imgW="352" imgH="353" progId="TCLayout.ActiveDocument.1">
                  <p:embed/>
                  <p:pic>
                    <p:nvPicPr>
                      <p:cNvPr id="0" name=""/>
                      <p:cNvPicPr/>
                      <p:nvPr/>
                    </p:nvPicPr>
                    <p:blipFill>
                      <a:blip r:embed="rId5"/>
                      <a:stretch>
                        <a:fillRect/>
                      </a:stretch>
                    </p:blipFill>
                    <p:spPr>
                      <a:xfrm>
                        <a:off x="1588" y="1191"/>
                        <a:ext cx="1588" cy="1191"/>
                      </a:xfrm>
                      <a:prstGeom prst="rect">
                        <a:avLst/>
                      </a:prstGeom>
                    </p:spPr>
                  </p:pic>
                </p:oleObj>
              </mc:Fallback>
            </mc:AlternateContent>
          </a:graphicData>
        </a:graphic>
      </p:graphicFrame>
      <p:sp>
        <p:nvSpPr>
          <p:cNvPr id="6" name="Picture Placeholder 33"/>
          <p:cNvSpPr>
            <a:spLocks noGrp="1"/>
          </p:cNvSpPr>
          <p:nvPr>
            <p:ph type="pic" sz="quarter" idx="12"/>
          </p:nvPr>
        </p:nvSpPr>
        <p:spPr bwMode="white">
          <a:xfrm>
            <a:off x="0" y="0"/>
            <a:ext cx="9144000" cy="5143500"/>
          </a:xfrm>
          <a:prstGeom prst="rect">
            <a:avLst/>
          </a:prstGeom>
          <a:solidFill>
            <a:schemeClr val="tx2"/>
          </a:solidFill>
        </p:spPr>
        <p:txBody>
          <a:bodyPr tIns="540000" anchor="ctr" anchorCtr="0"/>
          <a:lstStyle>
            <a:lvl1pPr algn="ctr">
              <a:defRPr>
                <a:latin typeface="+mn-lt"/>
                <a:sym typeface="Delivery" panose="020F0503020204020204" pitchFamily="34" charset="0"/>
              </a:defRPr>
            </a:lvl1pPr>
          </a:lstStyle>
          <a:p>
            <a:r>
              <a:rPr lang="de-DE" smtClean="0"/>
              <a:t>Bild durch Klicken auf Symbol hinzufügen</a:t>
            </a:r>
            <a:endParaRPr lang="en-US" dirty="0"/>
          </a:p>
        </p:txBody>
      </p:sp>
      <p:sp>
        <p:nvSpPr>
          <p:cNvPr id="9" name="Text Placeholder 30"/>
          <p:cNvSpPr>
            <a:spLocks noGrp="1"/>
          </p:cNvSpPr>
          <p:nvPr>
            <p:ph type="body" sz="quarter" idx="11" hasCustomPrompt="1"/>
          </p:nvPr>
        </p:nvSpPr>
        <p:spPr bwMode="hidden">
          <a:xfrm>
            <a:off x="414001" y="3122094"/>
            <a:ext cx="5302037" cy="1570160"/>
          </a:xfrm>
          <a:prstGeom prst="rect">
            <a:avLst/>
          </a:prstGeom>
          <a:gradFill>
            <a:gsLst>
              <a:gs pos="0">
                <a:schemeClr val="bg1">
                  <a:alpha val="0"/>
                </a:schemeClr>
              </a:gs>
              <a:gs pos="100000">
                <a:schemeClr val="accent3"/>
              </a:gs>
              <a:gs pos="36000">
                <a:schemeClr val="accent3">
                  <a:alpha val="77000"/>
                </a:schemeClr>
              </a:gs>
              <a:gs pos="52000">
                <a:schemeClr val="accent3">
                  <a:alpha val="90000"/>
                </a:schemeClr>
              </a:gs>
              <a:gs pos="74000">
                <a:schemeClr val="accent3"/>
              </a:gs>
            </a:gsLst>
            <a:lin ang="5400000" scaled="0"/>
          </a:gradFill>
        </p:spPr>
        <p:txBody>
          <a:bodyPr wrap="square" lIns="180000" tIns="432000" rIns="180000" bIns="180000" anchor="b" anchorCtr="0">
            <a:spAutoFit/>
          </a:bodyPr>
          <a:lstStyle>
            <a:lvl1pPr>
              <a:defRPr sz="1875" b="0" baseline="0">
                <a:solidFill>
                  <a:schemeClr val="tx1"/>
                </a:solidFill>
                <a:latin typeface="+mn-lt"/>
                <a:sym typeface="Delivery" panose="020F0503020204020204" pitchFamily="34" charset="0"/>
              </a:defRPr>
            </a:lvl1pPr>
          </a:lstStyle>
          <a:p>
            <a:r>
              <a:rPr lang="en-US" dirty="0"/>
              <a:t>“This space is reserved for quotes. The box adjusts itself to the inserted text. Delivery, 25 pt”</a:t>
            </a:r>
          </a:p>
        </p:txBody>
      </p:sp>
      <p:sp>
        <p:nvSpPr>
          <p:cNvPr id="7" name="meta-classification"/>
          <p:cNvSpPr>
            <a:spLocks noGrp="1"/>
          </p:cNvSpPr>
          <p:nvPr>
            <p:ph type="body" sz="quarter" idx="19" hasCustomPrompt="1"/>
          </p:nvPr>
        </p:nvSpPr>
        <p:spPr bwMode="gray">
          <a:xfrm>
            <a:off x="414000" y="1"/>
            <a:ext cx="1524456" cy="187483"/>
          </a:xfrm>
          <a:prstGeom prst="rect">
            <a:avLst/>
          </a:prstGeom>
          <a:noFill/>
          <a:ln>
            <a:noFill/>
          </a:ln>
        </p:spPr>
        <p:txBody>
          <a:bodyPr wrap="none" lIns="0" tIns="82800" rIns="0" bIns="0" rtlCol="0" anchor="t" anchorCtr="0">
            <a:spAutoFit/>
          </a:bodyPr>
          <a:lstStyle>
            <a:lvl1pPr marL="0" algn="l" defTabSz="685800" rtl="0" eaLnBrk="1" latinLnBrk="0" hangingPunct="1">
              <a:lnSpc>
                <a:spcPct val="100000"/>
              </a:lnSpc>
              <a:spcAft>
                <a:spcPts val="0"/>
              </a:spcAft>
              <a:defRPr lang="en-US" sz="675" b="1" kern="0" cap="all" baseline="0" dirty="0" smtClean="0">
                <a:solidFill>
                  <a:schemeClr val="accent1"/>
                </a:solidFill>
                <a:latin typeface="+mn-lt"/>
                <a:ea typeface="+mn-ea"/>
                <a:cs typeface="Arial"/>
                <a:sym typeface="Delivery" panose="020F0503020204020204" pitchFamily="34" charset="0"/>
              </a:defRPr>
            </a:lvl1pPr>
          </a:lstStyle>
          <a:p>
            <a:r>
              <a:rPr lang="en-US" sz="675" b="1" dirty="0">
                <a:solidFill>
                  <a:schemeClr val="accent1"/>
                </a:solidFill>
              </a:rPr>
              <a:t>PLEASE INSERT CLASSIFICATION HERE</a:t>
            </a:r>
            <a:endParaRPr lang="en-US" sz="675" b="1" kern="0" cap="all" baseline="0" dirty="0">
              <a:solidFill>
                <a:schemeClr val="accent1"/>
              </a:solidFill>
              <a:cs typeface="Arial"/>
            </a:endParaRPr>
          </a:p>
        </p:txBody>
      </p:sp>
    </p:spTree>
    <p:extLst>
      <p:ext uri="{BB962C8B-B14F-4D97-AF65-F5344CB8AC3E}">
        <p14:creationId xmlns:p14="http://schemas.microsoft.com/office/powerpoint/2010/main" val="824260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half page gradient, full page picture">
    <p:bg>
      <p:bgPr>
        <a:gradFill flip="none" rotWithShape="1">
          <a:gsLst>
            <a:gs pos="40000">
              <a:schemeClr val="accent3"/>
            </a:gs>
            <a:gs pos="80000">
              <a:srgbClr val="FFEFB5"/>
            </a:gs>
          </a:gsLst>
          <a:lin ang="16200000" scaled="0"/>
          <a:tileRect/>
        </a:gra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xmlns="" id="{E4A5375F-57B6-4F34-B285-0212289DE52D}"/>
              </a:ext>
            </a:extLst>
          </p:cNvPr>
          <p:cNvSpPr>
            <a:spLocks noGrp="1"/>
          </p:cNvSpPr>
          <p:nvPr>
            <p:ph type="pic" sz="quarter" idx="14" hasCustomPrompt="1"/>
          </p:nvPr>
        </p:nvSpPr>
        <p:spPr>
          <a:xfrm>
            <a:off x="0" y="0"/>
            <a:ext cx="9144000" cy="5148000"/>
          </a:xfrm>
          <a:solidFill>
            <a:srgbClr val="CCCCCC"/>
          </a:solidFill>
        </p:spPr>
        <p:txBody>
          <a:bodyPr lIns="72000" tIns="72000" rIns="72000" bIns="72000"/>
          <a:lstStyle>
            <a:lvl1pPr algn="r">
              <a:defRPr/>
            </a:lvl1pPr>
          </a:lstStyle>
          <a:p>
            <a:r>
              <a:rPr lang="en-US" dirty="0"/>
              <a:t>Please click the icon to insert an image</a:t>
            </a:r>
          </a:p>
        </p:txBody>
      </p:sp>
      <p:sp>
        <p:nvSpPr>
          <p:cNvPr id="6" name="Text Placeholder 5">
            <a:extLst>
              <a:ext uri="{FF2B5EF4-FFF2-40B4-BE49-F238E27FC236}">
                <a16:creationId xmlns:a16="http://schemas.microsoft.com/office/drawing/2014/main" xmlns="" id="{779B50F6-B70A-4FAE-B403-A7AA47855973}"/>
              </a:ext>
            </a:extLst>
          </p:cNvPr>
          <p:cNvSpPr>
            <a:spLocks noGrp="1"/>
          </p:cNvSpPr>
          <p:nvPr>
            <p:ph type="body" sz="quarter" idx="15" hasCustomPrompt="1"/>
          </p:nvPr>
        </p:nvSpPr>
        <p:spPr>
          <a:xfrm>
            <a:off x="162001" y="519115"/>
            <a:ext cx="4802153" cy="4467147"/>
          </a:xfrm>
          <a:gradFill>
            <a:gsLst>
              <a:gs pos="50000">
                <a:schemeClr val="accent3"/>
              </a:gs>
              <a:gs pos="100000">
                <a:schemeClr val="accent3">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xmlns="" id="{34533E2D-E3E8-4028-915B-4B522D9607C2}"/>
              </a:ext>
            </a:extLst>
          </p:cNvPr>
          <p:cNvSpPr>
            <a:spLocks noGrp="1"/>
          </p:cNvSpPr>
          <p:nvPr>
            <p:ph type="subTitle" idx="1" hasCustomPrompt="1"/>
          </p:nvPr>
        </p:nvSpPr>
        <p:spPr>
          <a:xfrm>
            <a:off x="324000" y="2758969"/>
            <a:ext cx="4657246"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xmlns="" id="{243A0BD6-FFA5-412C-95AF-EC90EFB11468}"/>
              </a:ext>
            </a:extLst>
          </p:cNvPr>
          <p:cNvSpPr>
            <a:spLocks noGrp="1"/>
          </p:cNvSpPr>
          <p:nvPr>
            <p:ph type="title" hasCustomPrompt="1"/>
          </p:nvPr>
        </p:nvSpPr>
        <p:spPr>
          <a:xfrm>
            <a:off x="324001" y="1144018"/>
            <a:ext cx="4657245" cy="1614951"/>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xmlns="" id="{6EBD2539-ABD1-40DD-8933-464D93B77205}"/>
              </a:ext>
            </a:extLst>
          </p:cNvPr>
          <p:cNvSpPr>
            <a:spLocks noGrp="1"/>
          </p:cNvSpPr>
          <p:nvPr>
            <p:ph type="body" sz="quarter" idx="12" hasCustomPrompt="1"/>
          </p:nvPr>
        </p:nvSpPr>
        <p:spPr>
          <a:xfrm>
            <a:off x="323999" y="3339331"/>
            <a:ext cx="4657246" cy="400110"/>
          </a:xfr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xmlns="" id="{54E64FCC-3FE9-443B-AD0F-06908B8BA7C1}"/>
              </a:ext>
            </a:extLst>
          </p:cNvPr>
          <p:cNvSpPr>
            <a:spLocks noGrp="1"/>
          </p:cNvSpPr>
          <p:nvPr>
            <p:ph type="body" sz="quarter" idx="13" hasCustomPrompt="1"/>
          </p:nvPr>
        </p:nvSpPr>
        <p:spPr>
          <a:xfrm>
            <a:off x="323999" y="3802505"/>
            <a:ext cx="4657246" cy="196977"/>
          </a:xfrm>
        </p:spPr>
        <p:txBody>
          <a:bodyPr>
            <a:noAutofit/>
          </a:bodyPr>
          <a:lstStyle>
            <a:lvl1pPr>
              <a:defRPr b="1">
                <a:latin typeface="+mn-lt"/>
              </a:defRPr>
            </a:lvl1pPr>
            <a:lvl2pPr marL="0" indent="0">
              <a:buNone/>
              <a:defRPr/>
            </a:lvl2pPr>
          </a:lstStyle>
          <a:p>
            <a:pPr lvl="0"/>
            <a:r>
              <a:rPr lang="en-US" dirty="0"/>
              <a:t>Business Identifier</a:t>
            </a:r>
          </a:p>
        </p:txBody>
      </p:sp>
      <p:sp>
        <p:nvSpPr>
          <p:cNvPr id="4" name="meta-classification">
            <a:extLst>
              <a:ext uri="{FF2B5EF4-FFF2-40B4-BE49-F238E27FC236}">
                <a16:creationId xmlns:a16="http://schemas.microsoft.com/office/drawing/2014/main" xmlns="" id="{4453C777-669F-4D78-BCD9-96F8D8935AB6}"/>
              </a:ext>
            </a:extLst>
          </p:cNvPr>
          <p:cNvSpPr>
            <a:spLocks noGrp="1"/>
          </p:cNvSpPr>
          <p:nvPr>
            <p:ph type="body" sz="quarter" idx="18" hasCustomPrompt="1"/>
          </p:nvPr>
        </p:nvSpPr>
        <p:spPr>
          <a:xfrm>
            <a:off x="324000" y="116119"/>
            <a:ext cx="2736000" cy="144000"/>
          </a:xfr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
        <p:nvSpPr>
          <p:cNvPr id="13" name="Text Placeholder 7">
            <a:extLst>
              <a:ext uri="{FF2B5EF4-FFF2-40B4-BE49-F238E27FC236}">
                <a16:creationId xmlns:a16="http://schemas.microsoft.com/office/drawing/2014/main" xmlns="" id="{EF0A8D55-FD64-41A1-872B-557C443E83A3}"/>
              </a:ext>
            </a:extLst>
          </p:cNvPr>
          <p:cNvSpPr>
            <a:spLocks noGrp="1"/>
          </p:cNvSpPr>
          <p:nvPr>
            <p:ph type="body" sz="quarter" idx="16" hasCustomPrompt="1"/>
          </p:nvPr>
        </p:nvSpPr>
        <p:spPr>
          <a:xfrm>
            <a:off x="319237" y="4503851"/>
            <a:ext cx="1466194" cy="359093"/>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chemeClr val="accent3"/>
                </a:solidFill>
              </a:defRPr>
            </a:lvl1pPr>
          </a:lstStyle>
          <a:p>
            <a:pPr lvl="0"/>
            <a:r>
              <a:rPr lang="en-US" dirty="0"/>
              <a:t>1</a:t>
            </a:r>
          </a:p>
        </p:txBody>
      </p:sp>
    </p:spTree>
    <p:extLst>
      <p:ext uri="{BB962C8B-B14F-4D97-AF65-F5344CB8AC3E}">
        <p14:creationId xmlns:p14="http://schemas.microsoft.com/office/powerpoint/2010/main" val="9706834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light picture, gradient bottom">
    <p:spTree>
      <p:nvGrpSpPr>
        <p:cNvPr id="1" name=""/>
        <p:cNvGrpSpPr/>
        <p:nvPr/>
      </p:nvGrpSpPr>
      <p:grpSpPr>
        <a:xfrm>
          <a:off x="0" y="0"/>
          <a:ext cx="0" cy="0"/>
          <a:chOff x="0" y="0"/>
          <a:chExt cx="0" cy="0"/>
        </a:xfrm>
      </p:grpSpPr>
      <p:sp>
        <p:nvSpPr>
          <p:cNvPr id="16" name="Picture Placeholder 4">
            <a:extLst>
              <a:ext uri="{FF2B5EF4-FFF2-40B4-BE49-F238E27FC236}">
                <a16:creationId xmlns:a16="http://schemas.microsoft.com/office/drawing/2014/main" xmlns="" id="{98196275-11AD-46AC-8347-3CB841C40A0A}"/>
              </a:ext>
            </a:extLst>
          </p:cNvPr>
          <p:cNvSpPr>
            <a:spLocks noGrp="1"/>
          </p:cNvSpPr>
          <p:nvPr>
            <p:ph type="pic" sz="quarter" idx="14"/>
          </p:nvPr>
        </p:nvSpPr>
        <p:spPr>
          <a:xfrm>
            <a:off x="0" y="0"/>
            <a:ext cx="9144000" cy="5148000"/>
          </a:xfrm>
          <a:solidFill>
            <a:srgbClr val="CCCCCC"/>
          </a:solidFill>
        </p:spPr>
        <p:txBody>
          <a:bodyPr/>
          <a:lstStyle/>
          <a:p>
            <a:r>
              <a:rPr lang="de-DE"/>
              <a:t>Bild auf Platzhalter ziehen oder durch Klicken auf Symbol hinzufügen</a:t>
            </a:r>
            <a:endParaRPr lang="en-US" dirty="0"/>
          </a:p>
        </p:txBody>
      </p:sp>
      <p:sp>
        <p:nvSpPr>
          <p:cNvPr id="13" name="Text Placeholder 5">
            <a:extLst>
              <a:ext uri="{FF2B5EF4-FFF2-40B4-BE49-F238E27FC236}">
                <a16:creationId xmlns:a16="http://schemas.microsoft.com/office/drawing/2014/main" xmlns="" id="{B178A8D6-749B-4493-89EF-9E48AA1E96EB}"/>
              </a:ext>
            </a:extLst>
          </p:cNvPr>
          <p:cNvSpPr>
            <a:spLocks noGrp="1"/>
          </p:cNvSpPr>
          <p:nvPr>
            <p:ph type="body" sz="quarter" idx="15" hasCustomPrompt="1"/>
          </p:nvPr>
        </p:nvSpPr>
        <p:spPr>
          <a:xfrm>
            <a:off x="162000" y="4346370"/>
            <a:ext cx="8658148" cy="639892"/>
          </a:xfrm>
          <a:gradFill flip="none" rotWithShape="1">
            <a:gsLst>
              <a:gs pos="5000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xmlns="" id="{34533E2D-E3E8-4028-915B-4B522D9607C2}"/>
              </a:ext>
            </a:extLst>
          </p:cNvPr>
          <p:cNvSpPr>
            <a:spLocks noGrp="1"/>
          </p:cNvSpPr>
          <p:nvPr>
            <p:ph type="subTitle" idx="1" hasCustomPrompt="1"/>
          </p:nvPr>
        </p:nvSpPr>
        <p:spPr>
          <a:xfrm>
            <a:off x="324000" y="2740802"/>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xmlns="" id="{243A0BD6-FFA5-412C-95AF-EC90EFB11468}"/>
              </a:ext>
            </a:extLst>
          </p:cNvPr>
          <p:cNvSpPr>
            <a:spLocks noGrp="1"/>
          </p:cNvSpPr>
          <p:nvPr>
            <p:ph type="title" hasCustomPrompt="1"/>
          </p:nvPr>
        </p:nvSpPr>
        <p:spPr>
          <a:xfrm>
            <a:off x="324000" y="1241929"/>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xmlns="" id="{6EBD2539-ABD1-40DD-8933-464D93B77205}"/>
              </a:ext>
            </a:extLst>
          </p:cNvPr>
          <p:cNvSpPr>
            <a:spLocks noGrp="1"/>
          </p:cNvSpPr>
          <p:nvPr>
            <p:ph type="body" sz="quarter" idx="12" hasCustomPrompt="1"/>
          </p:nvPr>
        </p:nvSpPr>
        <p:spPr>
          <a:xfrm>
            <a:off x="323999" y="3345642"/>
            <a:ext cx="4644724" cy="400110"/>
          </a:xfrm>
        </p:spPr>
        <p:txBody>
          <a:bodyPr>
            <a:noAutofit/>
          </a:bodyPr>
          <a:lstStyle>
            <a:lvl1pPr>
              <a:spcAft>
                <a:spcPts val="0"/>
              </a:spcAft>
              <a:defRPr>
                <a:solidFill>
                  <a:schemeClr val="tx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xmlns="" id="{54E64FCC-3FE9-443B-AD0F-06908B8BA7C1}"/>
              </a:ext>
            </a:extLst>
          </p:cNvPr>
          <p:cNvSpPr>
            <a:spLocks noGrp="1"/>
          </p:cNvSpPr>
          <p:nvPr>
            <p:ph type="body" sz="quarter" idx="13" hasCustomPrompt="1"/>
          </p:nvPr>
        </p:nvSpPr>
        <p:spPr>
          <a:xfrm>
            <a:off x="323999" y="3808816"/>
            <a:ext cx="4644724" cy="196977"/>
          </a:xfrm>
        </p:spPr>
        <p:txBody>
          <a:bodyPr>
            <a:noAutofit/>
          </a:bodyPr>
          <a:lstStyle>
            <a:lvl1pPr>
              <a:defRPr b="1">
                <a:latin typeface="+mn-lt"/>
              </a:defRPr>
            </a:lvl1pPr>
            <a:lvl2pPr marL="0" indent="0">
              <a:buNone/>
              <a:defRPr/>
            </a:lvl2pPr>
          </a:lstStyle>
          <a:p>
            <a:pPr lvl="0"/>
            <a:r>
              <a:rPr lang="en-US" dirty="0"/>
              <a:t>Business Identifier</a:t>
            </a:r>
          </a:p>
        </p:txBody>
      </p:sp>
      <p:sp>
        <p:nvSpPr>
          <p:cNvPr id="11" name="meta-classification">
            <a:extLst>
              <a:ext uri="{FF2B5EF4-FFF2-40B4-BE49-F238E27FC236}">
                <a16:creationId xmlns:a16="http://schemas.microsoft.com/office/drawing/2014/main" xmlns="" id="{D9E8B1FE-DCB0-4CE3-9B7F-0C0FDE01873B}"/>
              </a:ext>
            </a:extLst>
          </p:cNvPr>
          <p:cNvSpPr>
            <a:spLocks noGrp="1"/>
          </p:cNvSpPr>
          <p:nvPr>
            <p:ph type="body" sz="quarter" idx="18" hasCustomPrompt="1"/>
          </p:nvPr>
        </p:nvSpPr>
        <p:spPr>
          <a:xfrm>
            <a:off x="324000" y="116119"/>
            <a:ext cx="2736000" cy="144000"/>
          </a:xfrm>
        </p:spPr>
        <p:txBody>
          <a:bodyPr wrap="none" lIns="0" tIns="0" rIns="0" bIns="0" anchor="ctr">
            <a:noAutofit/>
          </a:bodyPr>
          <a:lstStyle>
            <a:lvl1pPr>
              <a:spcAft>
                <a:spcPts val="0"/>
              </a:spcAft>
              <a:defRPr lang="en-US" sz="800" b="1" i="0" u="none" strike="noStrike" cap="all" baseline="0" dirty="0" smtClean="0">
                <a:solidFill>
                  <a:schemeClr val="accent1"/>
                </a:solidFill>
              </a:defRPr>
            </a:lvl1pPr>
          </a:lstStyle>
          <a:p>
            <a:pPr marR="0" lvl="0">
              <a:lnSpc>
                <a:spcPct val="100000"/>
              </a:lnSpc>
            </a:pPr>
            <a:r>
              <a:rPr lang="en-US" dirty="0"/>
              <a:t>Please insert classification HERE</a:t>
            </a:r>
          </a:p>
        </p:txBody>
      </p:sp>
      <p:sp>
        <p:nvSpPr>
          <p:cNvPr id="14" name="Text Placeholder 7">
            <a:extLst>
              <a:ext uri="{FF2B5EF4-FFF2-40B4-BE49-F238E27FC236}">
                <a16:creationId xmlns:a16="http://schemas.microsoft.com/office/drawing/2014/main" xmlns="" id="{4B3BC09E-512B-4D87-AA2B-25F9CC604192}"/>
              </a:ext>
            </a:extLst>
          </p:cNvPr>
          <p:cNvSpPr>
            <a:spLocks noGrp="1"/>
          </p:cNvSpPr>
          <p:nvPr>
            <p:ph type="body" sz="quarter" idx="16" hasCustomPrompt="1"/>
          </p:nvPr>
        </p:nvSpPr>
        <p:spPr>
          <a:xfrm>
            <a:off x="319237" y="4503851"/>
            <a:ext cx="1466194" cy="359093"/>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chemeClr val="accent3"/>
                </a:solidFill>
              </a:defRPr>
            </a:lvl1pPr>
          </a:lstStyle>
          <a:p>
            <a:pPr lvl="0"/>
            <a:r>
              <a:rPr lang="en-US" dirty="0"/>
              <a:t>1</a:t>
            </a:r>
          </a:p>
        </p:txBody>
      </p:sp>
    </p:spTree>
    <p:extLst>
      <p:ext uri="{BB962C8B-B14F-4D97-AF65-F5344CB8AC3E}">
        <p14:creationId xmlns:p14="http://schemas.microsoft.com/office/powerpoint/2010/main" val="1676254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dark picture, gradient bottom">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xmlns="" id="{C2EB4A82-6837-42CB-8B67-FDC5119BE961}"/>
              </a:ext>
            </a:extLst>
          </p:cNvPr>
          <p:cNvSpPr>
            <a:spLocks noGrp="1"/>
          </p:cNvSpPr>
          <p:nvPr>
            <p:ph type="body" sz="quarter" idx="19" hasCustomPrompt="1"/>
          </p:nvPr>
        </p:nvSpPr>
        <p:spPr>
          <a:xfrm>
            <a:off x="0" y="0"/>
            <a:ext cx="9144000" cy="5148000"/>
          </a:xfrm>
          <a:gradFill flip="none" rotWithShape="1">
            <a:gsLst>
              <a:gs pos="100000">
                <a:schemeClr val="tx1">
                  <a:alpha val="0"/>
                </a:schemeClr>
              </a:gs>
              <a:gs pos="40000">
                <a:schemeClr val="tx1">
                  <a:alpha val="30000"/>
                </a:schemeClr>
              </a:gs>
            </a:gsLst>
            <a:lin ang="0" scaled="1"/>
            <a:tileRect/>
          </a:gradFill>
        </p:spPr>
        <p:txBody>
          <a:bodyPr/>
          <a:lstStyle>
            <a:lvl1pPr>
              <a:defRPr sz="100"/>
            </a:lvl1pPr>
          </a:lstStyle>
          <a:p>
            <a:pPr lvl="0"/>
            <a:r>
              <a:rPr lang="en-GB" dirty="0"/>
              <a:t>1</a:t>
            </a:r>
          </a:p>
        </p:txBody>
      </p:sp>
      <p:sp>
        <p:nvSpPr>
          <p:cNvPr id="14" name="Picture Placeholder 4">
            <a:extLst>
              <a:ext uri="{FF2B5EF4-FFF2-40B4-BE49-F238E27FC236}">
                <a16:creationId xmlns:a16="http://schemas.microsoft.com/office/drawing/2014/main" xmlns="" id="{8EBE0D14-C041-444F-B729-073226190586}"/>
              </a:ext>
            </a:extLst>
          </p:cNvPr>
          <p:cNvSpPr>
            <a:spLocks noGrp="1"/>
          </p:cNvSpPr>
          <p:nvPr>
            <p:ph type="pic" sz="quarter" idx="14" hasCustomPrompt="1"/>
          </p:nvPr>
        </p:nvSpPr>
        <p:spPr>
          <a:xfrm>
            <a:off x="0" y="0"/>
            <a:ext cx="9144000" cy="5148000"/>
          </a:xfrm>
          <a:solidFill>
            <a:srgbClr val="333333"/>
          </a:solidFill>
        </p:spPr>
        <p:txBody>
          <a:bodyPr lIns="324000" tIns="576000"/>
          <a:lstStyle>
            <a:lvl1pPr>
              <a:defRPr sz="1000" b="0" i="1">
                <a:solidFill>
                  <a:schemeClr val="bg1"/>
                </a:solidFill>
              </a:defRPr>
            </a:lvl1pPr>
          </a:lstStyle>
          <a:p>
            <a:r>
              <a:rPr lang="en-US" dirty="0"/>
              <a:t>Please use and adjust this transparent box to darken the background image for good readability. Please insert an image and send it to the background.</a:t>
            </a:r>
          </a:p>
        </p:txBody>
      </p:sp>
      <p:sp>
        <p:nvSpPr>
          <p:cNvPr id="13" name="Text Placeholder 5">
            <a:extLst>
              <a:ext uri="{FF2B5EF4-FFF2-40B4-BE49-F238E27FC236}">
                <a16:creationId xmlns:a16="http://schemas.microsoft.com/office/drawing/2014/main" xmlns="" id="{A1DFF7BB-5301-4F2D-9EE9-581891DB91F4}"/>
              </a:ext>
            </a:extLst>
          </p:cNvPr>
          <p:cNvSpPr>
            <a:spLocks noGrp="1"/>
          </p:cNvSpPr>
          <p:nvPr>
            <p:ph type="body" sz="quarter" idx="15" hasCustomPrompt="1"/>
          </p:nvPr>
        </p:nvSpPr>
        <p:spPr>
          <a:xfrm>
            <a:off x="162000" y="4346370"/>
            <a:ext cx="8658148" cy="639892"/>
          </a:xfrm>
          <a:gradFill flip="none" rotWithShape="1">
            <a:gsLst>
              <a:gs pos="50000">
                <a:schemeClr val="accent3"/>
              </a:gs>
              <a:gs pos="100000">
                <a:schemeClr val="accent3">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lvl1pPr algn="l">
              <a:defRPr lang="en-US" sz="100" smtClean="0">
                <a:solidFill>
                  <a:schemeClr val="accent3"/>
                </a:solidFill>
              </a:defRPr>
            </a:lvl1pPr>
            <a:lvl2pPr>
              <a:defRPr lang="en-US" sz="1350" smtClean="0">
                <a:solidFill>
                  <a:schemeClr val="lt1"/>
                </a:solidFill>
              </a:defRPr>
            </a:lvl2pPr>
            <a:lvl3pPr>
              <a:defRPr lang="en-US" sz="1350" smtClean="0">
                <a:solidFill>
                  <a:schemeClr val="lt1"/>
                </a:solidFill>
              </a:defRPr>
            </a:lvl3pPr>
            <a:lvl4pPr>
              <a:defRPr lang="en-US" sz="1350" smtClean="0">
                <a:solidFill>
                  <a:schemeClr val="lt1"/>
                </a:solidFill>
              </a:defRPr>
            </a:lvl4pPr>
            <a:lvl5pPr>
              <a:defRPr lang="en-US" sz="1350">
                <a:solidFill>
                  <a:schemeClr val="lt1"/>
                </a:solidFill>
              </a:defRPr>
            </a:lvl5pPr>
          </a:lstStyle>
          <a:p>
            <a:pPr lvl="0" algn="ctr"/>
            <a:r>
              <a:rPr lang="en-US" dirty="0"/>
              <a:t>1</a:t>
            </a:r>
          </a:p>
        </p:txBody>
      </p:sp>
      <p:sp>
        <p:nvSpPr>
          <p:cNvPr id="3" name="meta-subline">
            <a:extLst>
              <a:ext uri="{FF2B5EF4-FFF2-40B4-BE49-F238E27FC236}">
                <a16:creationId xmlns:a16="http://schemas.microsoft.com/office/drawing/2014/main" xmlns="" id="{34533E2D-E3E8-4028-915B-4B522D9607C2}"/>
              </a:ext>
            </a:extLst>
          </p:cNvPr>
          <p:cNvSpPr>
            <a:spLocks noGrp="1"/>
          </p:cNvSpPr>
          <p:nvPr>
            <p:ph type="subTitle" idx="1" hasCustomPrompt="1"/>
          </p:nvPr>
        </p:nvSpPr>
        <p:spPr>
          <a:xfrm>
            <a:off x="324000" y="2740802"/>
            <a:ext cx="8495999" cy="503215"/>
          </a:xfrm>
          <a:prstGeom prst="rect">
            <a:avLst/>
          </a:prstGeom>
        </p:spPr>
        <p:txBody>
          <a:bodyPr>
            <a:noAutofit/>
          </a:bodyPr>
          <a:lstStyle>
            <a:lvl1pPr marL="0" indent="0" algn="l">
              <a:lnSpc>
                <a:spcPct val="90000"/>
              </a:lnSpc>
              <a:spcAft>
                <a:spcPts val="0"/>
              </a:spcAft>
              <a:buNone/>
              <a:defRPr sz="1800" cap="all" baseline="0">
                <a:solidFill>
                  <a:schemeClr val="bg1"/>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xmlns="" id="{243A0BD6-FFA5-412C-95AF-EC90EFB11468}"/>
              </a:ext>
            </a:extLst>
          </p:cNvPr>
          <p:cNvSpPr>
            <a:spLocks noGrp="1"/>
          </p:cNvSpPr>
          <p:nvPr>
            <p:ph type="title" hasCustomPrompt="1"/>
          </p:nvPr>
        </p:nvSpPr>
        <p:spPr>
          <a:xfrm>
            <a:off x="324000" y="1241929"/>
            <a:ext cx="8495999" cy="1498873"/>
          </a:xfrm>
        </p:spPr>
        <p:txBody>
          <a:bodyPr/>
          <a:lstStyle>
            <a:lvl1pPr>
              <a:lnSpc>
                <a:spcPct val="90000"/>
              </a:lnSpc>
              <a:defRPr sz="3600" b="0" i="0" cap="all" baseline="0">
                <a:solidFill>
                  <a:schemeClr val="bg1"/>
                </a:solidFill>
                <a:latin typeface="Delivery Cd Black" panose="020F0906020204020204" pitchFamily="34" charset="0"/>
              </a:defRPr>
            </a:lvl1pPr>
          </a:lstStyle>
          <a:p>
            <a:r>
              <a:rPr lang="en-US" dirty="0"/>
              <a:t>SAMPLE TITLE Delivery CONDENSED BLACK, 36 </a:t>
            </a:r>
            <a:r>
              <a:rPr lang="en-US" dirty="0" err="1"/>
              <a:t>pt</a:t>
            </a:r>
            <a:endParaRPr lang="en-US" dirty="0"/>
          </a:p>
        </p:txBody>
      </p:sp>
      <p:sp>
        <p:nvSpPr>
          <p:cNvPr id="15" name="meta-project">
            <a:extLst>
              <a:ext uri="{FF2B5EF4-FFF2-40B4-BE49-F238E27FC236}">
                <a16:creationId xmlns:a16="http://schemas.microsoft.com/office/drawing/2014/main" xmlns="" id="{6EBD2539-ABD1-40DD-8933-464D93B77205}"/>
              </a:ext>
            </a:extLst>
          </p:cNvPr>
          <p:cNvSpPr>
            <a:spLocks noGrp="1"/>
          </p:cNvSpPr>
          <p:nvPr>
            <p:ph type="body" sz="quarter" idx="12" hasCustomPrompt="1"/>
          </p:nvPr>
        </p:nvSpPr>
        <p:spPr>
          <a:xfrm>
            <a:off x="323999" y="3345642"/>
            <a:ext cx="4644724" cy="400110"/>
          </a:xfrm>
        </p:spPr>
        <p:txBody>
          <a:bodyPr>
            <a:noAutofit/>
          </a:bodyPr>
          <a:lstStyle>
            <a:lvl1pPr>
              <a:spcAft>
                <a:spcPts val="0"/>
              </a:spcAft>
              <a:defRPr>
                <a:solidFill>
                  <a:schemeClr val="bg1"/>
                </a:solidFill>
                <a:latin typeface="+mn-lt"/>
              </a:defRPr>
            </a:lvl1pPr>
            <a:lvl2pPr marL="0" indent="0">
              <a:buNone/>
              <a:defRPr/>
            </a:lvl2pPr>
          </a:lstStyle>
          <a:p>
            <a:pPr lvl="0"/>
            <a:r>
              <a:rPr lang="en-US" dirty="0"/>
              <a:t>Name of the event or project or presenter</a:t>
            </a:r>
            <a:br>
              <a:rPr lang="en-US" dirty="0"/>
            </a:br>
            <a:r>
              <a:rPr lang="en-US" dirty="0"/>
              <a:t>Location, ##Month##</a:t>
            </a:r>
          </a:p>
        </p:txBody>
      </p:sp>
      <p:sp>
        <p:nvSpPr>
          <p:cNvPr id="18" name="meta-identifier">
            <a:extLst>
              <a:ext uri="{FF2B5EF4-FFF2-40B4-BE49-F238E27FC236}">
                <a16:creationId xmlns:a16="http://schemas.microsoft.com/office/drawing/2014/main" xmlns="" id="{54E64FCC-3FE9-443B-AD0F-06908B8BA7C1}"/>
              </a:ext>
            </a:extLst>
          </p:cNvPr>
          <p:cNvSpPr>
            <a:spLocks noGrp="1"/>
          </p:cNvSpPr>
          <p:nvPr>
            <p:ph type="body" sz="quarter" idx="13" hasCustomPrompt="1"/>
          </p:nvPr>
        </p:nvSpPr>
        <p:spPr>
          <a:xfrm>
            <a:off x="323999" y="3808816"/>
            <a:ext cx="4644724" cy="196977"/>
          </a:xfrm>
        </p:spPr>
        <p:txBody>
          <a:bodyPr>
            <a:noAutofit/>
          </a:bodyPr>
          <a:lstStyle>
            <a:lvl1pPr>
              <a:defRPr b="1">
                <a:solidFill>
                  <a:schemeClr val="bg1"/>
                </a:solidFill>
                <a:latin typeface="+mn-lt"/>
              </a:defRPr>
            </a:lvl1pPr>
            <a:lvl2pPr marL="0" indent="0">
              <a:buNone/>
              <a:defRPr/>
            </a:lvl2pPr>
          </a:lstStyle>
          <a:p>
            <a:pPr lvl="0"/>
            <a:r>
              <a:rPr lang="en-US" dirty="0"/>
              <a:t>Business Identifier</a:t>
            </a:r>
          </a:p>
        </p:txBody>
      </p:sp>
      <p:sp>
        <p:nvSpPr>
          <p:cNvPr id="11" name="meta-classification">
            <a:extLst>
              <a:ext uri="{FF2B5EF4-FFF2-40B4-BE49-F238E27FC236}">
                <a16:creationId xmlns:a16="http://schemas.microsoft.com/office/drawing/2014/main" xmlns="" id="{D9E8B1FE-DCB0-4CE3-9B7F-0C0FDE01873B}"/>
              </a:ext>
            </a:extLst>
          </p:cNvPr>
          <p:cNvSpPr>
            <a:spLocks noGrp="1"/>
          </p:cNvSpPr>
          <p:nvPr>
            <p:ph type="body" sz="quarter" idx="18" hasCustomPrompt="1"/>
          </p:nvPr>
        </p:nvSpPr>
        <p:spPr>
          <a:xfrm>
            <a:off x="324000" y="116119"/>
            <a:ext cx="2736000" cy="144000"/>
          </a:xfrm>
        </p:spPr>
        <p:txBody>
          <a:bodyPr wrap="none" lIns="0" tIns="0" rIns="0" bIns="0" anchor="ctr">
            <a:noAutofit/>
          </a:bodyPr>
          <a:lstStyle>
            <a:lvl1pPr>
              <a:spcAft>
                <a:spcPts val="0"/>
              </a:spcAft>
              <a:defRPr lang="en-US" sz="800" b="1" i="0" u="none" strike="noStrike" cap="all" baseline="0" dirty="0" smtClean="0">
                <a:solidFill>
                  <a:schemeClr val="bg1"/>
                </a:solidFill>
              </a:defRPr>
            </a:lvl1pPr>
          </a:lstStyle>
          <a:p>
            <a:pPr marR="0" lvl="0">
              <a:lnSpc>
                <a:spcPct val="100000"/>
              </a:lnSpc>
            </a:pPr>
            <a:r>
              <a:rPr lang="en-US" dirty="0"/>
              <a:t>Please insert classification HERE</a:t>
            </a:r>
          </a:p>
        </p:txBody>
      </p:sp>
      <p:sp>
        <p:nvSpPr>
          <p:cNvPr id="16" name="Text Placeholder 7">
            <a:extLst>
              <a:ext uri="{FF2B5EF4-FFF2-40B4-BE49-F238E27FC236}">
                <a16:creationId xmlns:a16="http://schemas.microsoft.com/office/drawing/2014/main" xmlns="" id="{C7DE68E4-9937-471B-B822-5E6C006D6168}"/>
              </a:ext>
            </a:extLst>
          </p:cNvPr>
          <p:cNvSpPr>
            <a:spLocks noGrp="1"/>
          </p:cNvSpPr>
          <p:nvPr>
            <p:ph type="body" sz="quarter" idx="16" hasCustomPrompt="1"/>
          </p:nvPr>
        </p:nvSpPr>
        <p:spPr>
          <a:xfrm>
            <a:off x="319237" y="4503851"/>
            <a:ext cx="1466194" cy="359093"/>
          </a:xfrm>
          <a:blipFill dpi="0" rotWithShape="1">
            <a:blip r:embed="rId2" cstate="print">
              <a:extLst>
                <a:ext uri="{28A0092B-C50C-407E-A947-70E740481C1C}">
                  <a14:useLocalDpi xmlns:a14="http://schemas.microsoft.com/office/drawing/2010/main"/>
                </a:ext>
              </a:extLst>
            </a:blip>
            <a:srcRect/>
            <a:stretch>
              <a:fillRect/>
            </a:stretch>
          </a:blipFill>
        </p:spPr>
        <p:txBody>
          <a:bodyPr/>
          <a:lstStyle>
            <a:lvl1pPr>
              <a:defRPr sz="100">
                <a:solidFill>
                  <a:schemeClr val="accent3"/>
                </a:solidFill>
              </a:defRPr>
            </a:lvl1pPr>
          </a:lstStyle>
          <a:p>
            <a:pPr lvl="0"/>
            <a:r>
              <a:rPr lang="en-US" dirty="0"/>
              <a:t>1</a:t>
            </a:r>
          </a:p>
        </p:txBody>
      </p:sp>
    </p:spTree>
    <p:extLst>
      <p:ext uri="{BB962C8B-B14F-4D97-AF65-F5344CB8AC3E}">
        <p14:creationId xmlns:p14="http://schemas.microsoft.com/office/powerpoint/2010/main" val="2776875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full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xmlns="" id="{34533E2D-E3E8-4028-915B-4B522D9607C2}"/>
              </a:ext>
            </a:extLst>
          </p:cNvPr>
          <p:cNvSpPr>
            <a:spLocks noGrp="1"/>
          </p:cNvSpPr>
          <p:nvPr>
            <p:ph type="subTitle" idx="1" hasCustomPrompt="1"/>
          </p:nvPr>
        </p:nvSpPr>
        <p:spPr>
          <a:xfrm>
            <a:off x="324000" y="2017985"/>
            <a:ext cx="8495999"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Delivery CONDENSED LIGHT, 18 </a:t>
            </a:r>
            <a:r>
              <a:rPr lang="en-US" dirty="0" err="1"/>
              <a:t>pt</a:t>
            </a:r>
            <a:endParaRPr lang="en-US" dirty="0"/>
          </a:p>
        </p:txBody>
      </p:sp>
      <p:sp>
        <p:nvSpPr>
          <p:cNvPr id="12" name="Title 11">
            <a:extLst>
              <a:ext uri="{FF2B5EF4-FFF2-40B4-BE49-F238E27FC236}">
                <a16:creationId xmlns:a16="http://schemas.microsoft.com/office/drawing/2014/main" xmlns="" id="{243A0BD6-FFA5-412C-95AF-EC90EFB11468}"/>
              </a:ext>
            </a:extLst>
          </p:cNvPr>
          <p:cNvSpPr>
            <a:spLocks noGrp="1"/>
          </p:cNvSpPr>
          <p:nvPr>
            <p:ph type="title" hasCustomPrompt="1"/>
          </p:nvPr>
        </p:nvSpPr>
        <p:spPr>
          <a:xfrm>
            <a:off x="324000" y="519112"/>
            <a:ext cx="8495999"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section divider with Gradient, Delivery CONDENSED BLACK, 36 </a:t>
            </a:r>
            <a:r>
              <a:rPr lang="en-US" dirty="0" err="1"/>
              <a:t>pt</a:t>
            </a:r>
            <a:endParaRPr lang="en-US" dirty="0"/>
          </a:p>
        </p:txBody>
      </p:sp>
      <p:sp>
        <p:nvSpPr>
          <p:cNvPr id="4" name="Footer Placeholder 3">
            <a:extLst>
              <a:ext uri="{FF2B5EF4-FFF2-40B4-BE49-F238E27FC236}">
                <a16:creationId xmlns:a16="http://schemas.microsoft.com/office/drawing/2014/main" xmlns="" id="{BF134C61-AE90-4876-9405-4282167F38EE}"/>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5" name="Slide Number Placeholder 4">
            <a:extLst>
              <a:ext uri="{FF2B5EF4-FFF2-40B4-BE49-F238E27FC236}">
                <a16:creationId xmlns:a16="http://schemas.microsoft.com/office/drawing/2014/main" xmlns="" id="{A2D195B8-0DD2-4278-B191-4D18AA251FFB}"/>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1164596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ection: half page gradient">
    <p:bg>
      <p:bgPr>
        <a:gradFill flip="none" rotWithShape="1">
          <a:gsLst>
            <a:gs pos="30000">
              <a:schemeClr val="accent3"/>
            </a:gs>
            <a:gs pos="79000">
              <a:srgbClr val="FFDE59"/>
            </a:gs>
            <a:gs pos="100000">
              <a:srgbClr val="FFF0B2"/>
            </a:gs>
          </a:gsLst>
          <a:lin ang="16200000" scaled="0"/>
          <a:tileRect/>
        </a:gradFill>
        <a:effectLst/>
      </p:bgPr>
    </p:bg>
    <p:spTree>
      <p:nvGrpSpPr>
        <p:cNvPr id="1" name=""/>
        <p:cNvGrpSpPr/>
        <p:nvPr/>
      </p:nvGrpSpPr>
      <p:grpSpPr>
        <a:xfrm>
          <a:off x="0" y="0"/>
          <a:ext cx="0" cy="0"/>
          <a:chOff x="0" y="0"/>
          <a:chExt cx="0" cy="0"/>
        </a:xfrm>
      </p:grpSpPr>
      <p:sp>
        <p:nvSpPr>
          <p:cNvPr id="3" name="Untertitel 2">
            <a:extLst>
              <a:ext uri="{FF2B5EF4-FFF2-40B4-BE49-F238E27FC236}">
                <a16:creationId xmlns:a16="http://schemas.microsoft.com/office/drawing/2014/main" xmlns="" id="{34533E2D-E3E8-4028-915B-4B522D9607C2}"/>
              </a:ext>
            </a:extLst>
          </p:cNvPr>
          <p:cNvSpPr>
            <a:spLocks noGrp="1"/>
          </p:cNvSpPr>
          <p:nvPr>
            <p:ph type="subTitle" idx="1" hasCustomPrompt="1"/>
          </p:nvPr>
        </p:nvSpPr>
        <p:spPr>
          <a:xfrm>
            <a:off x="324001" y="2758969"/>
            <a:ext cx="4644723" cy="503215"/>
          </a:xfrm>
          <a:prstGeom prst="rect">
            <a:avLst/>
          </a:prstGeom>
        </p:spPr>
        <p:txBody>
          <a:bodyPr>
            <a:noAutofit/>
          </a:bodyPr>
          <a:lstStyle>
            <a:lvl1pPr marL="0" indent="0" algn="l">
              <a:lnSpc>
                <a:spcPct val="90000"/>
              </a:lnSpc>
              <a:spcAft>
                <a:spcPts val="0"/>
              </a:spcAft>
              <a:buNone/>
              <a:defRPr sz="1800" cap="all" baseline="0">
                <a:solidFill>
                  <a:schemeClr val="accent4"/>
                </a:solidFill>
                <a:latin typeface="Delivery Cd Light" panose="020F0406020204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Optional subline in one OR TWO </a:t>
            </a:r>
            <a:r>
              <a:rPr lang="en-US" dirty="0" err="1"/>
              <a:t>lineS</a:t>
            </a:r>
            <a:r>
              <a:rPr lang="en-US" dirty="0"/>
              <a:t>, </a:t>
            </a:r>
          </a:p>
          <a:p>
            <a:r>
              <a:rPr lang="en-US" dirty="0"/>
              <a:t>Delivery CONDENSED LIGHT, 18 </a:t>
            </a:r>
            <a:r>
              <a:rPr lang="en-US" dirty="0" err="1"/>
              <a:t>pt</a:t>
            </a:r>
            <a:endParaRPr lang="en-US" dirty="0"/>
          </a:p>
        </p:txBody>
      </p:sp>
      <p:sp>
        <p:nvSpPr>
          <p:cNvPr id="12" name="Title 11">
            <a:extLst>
              <a:ext uri="{FF2B5EF4-FFF2-40B4-BE49-F238E27FC236}">
                <a16:creationId xmlns:a16="http://schemas.microsoft.com/office/drawing/2014/main" xmlns="" id="{243A0BD6-FFA5-412C-95AF-EC90EFB11468}"/>
              </a:ext>
            </a:extLst>
          </p:cNvPr>
          <p:cNvSpPr>
            <a:spLocks noGrp="1"/>
          </p:cNvSpPr>
          <p:nvPr>
            <p:ph type="title" hasCustomPrompt="1"/>
          </p:nvPr>
        </p:nvSpPr>
        <p:spPr>
          <a:xfrm>
            <a:off x="324001" y="1260096"/>
            <a:ext cx="4644723" cy="1498873"/>
          </a:xfrm>
        </p:spPr>
        <p:txBody>
          <a:bodyPr/>
          <a:lstStyle>
            <a:lvl1pPr>
              <a:lnSpc>
                <a:spcPct val="90000"/>
              </a:lnSpc>
              <a:defRPr sz="3600" b="0" i="0" cap="all" baseline="0">
                <a:solidFill>
                  <a:schemeClr val="tx1"/>
                </a:solidFill>
                <a:latin typeface="Delivery Cd Black" panose="020F0906020204020204" pitchFamily="34" charset="0"/>
              </a:defRPr>
            </a:lvl1pPr>
          </a:lstStyle>
          <a:p>
            <a:r>
              <a:rPr lang="en-US" dirty="0"/>
              <a:t>section divider </a:t>
            </a:r>
            <a:br>
              <a:rPr lang="en-US" dirty="0"/>
            </a:br>
            <a:r>
              <a:rPr lang="en-US" dirty="0"/>
              <a:t>with image, 36 PT</a:t>
            </a:r>
          </a:p>
        </p:txBody>
      </p:sp>
      <p:sp>
        <p:nvSpPr>
          <p:cNvPr id="5" name="Picture Placeholder 4">
            <a:extLst>
              <a:ext uri="{FF2B5EF4-FFF2-40B4-BE49-F238E27FC236}">
                <a16:creationId xmlns:a16="http://schemas.microsoft.com/office/drawing/2014/main" xmlns="" id="{E4A5375F-57B6-4F34-B285-0212289DE52D}"/>
              </a:ext>
            </a:extLst>
          </p:cNvPr>
          <p:cNvSpPr>
            <a:spLocks noGrp="1"/>
          </p:cNvSpPr>
          <p:nvPr>
            <p:ph type="pic" sz="quarter" idx="14" hasCustomPrompt="1"/>
          </p:nvPr>
        </p:nvSpPr>
        <p:spPr>
          <a:xfrm>
            <a:off x="5292726" y="0"/>
            <a:ext cx="3851275" cy="5148000"/>
          </a:xfrm>
          <a:solidFill>
            <a:srgbClr val="CCCCCC"/>
          </a:solidFill>
        </p:spPr>
        <p:txBody>
          <a:bodyPr lIns="72000" tIns="72000" rIns="72000" bIns="72000"/>
          <a:lstStyle>
            <a:lvl1pPr>
              <a:defRPr/>
            </a:lvl1pPr>
          </a:lstStyle>
          <a:p>
            <a:r>
              <a:rPr lang="en-US" dirty="0"/>
              <a:t>Please click the icon to insert an image</a:t>
            </a:r>
          </a:p>
        </p:txBody>
      </p:sp>
      <p:sp>
        <p:nvSpPr>
          <p:cNvPr id="2" name="Footer Placeholder 1">
            <a:extLst>
              <a:ext uri="{FF2B5EF4-FFF2-40B4-BE49-F238E27FC236}">
                <a16:creationId xmlns:a16="http://schemas.microsoft.com/office/drawing/2014/main" xmlns="" id="{DF55C8B4-1569-420F-94F8-0A45D58CC333}"/>
              </a:ext>
            </a:extLst>
          </p:cNvPr>
          <p:cNvSpPr>
            <a:spLocks noGrp="1"/>
          </p:cNvSpPr>
          <p:nvPr>
            <p:ph type="ftr" sz="quarter" idx="15"/>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999E2F84-6B48-4F57-8783-342F789CB32E}"/>
              </a:ext>
            </a:extLst>
          </p:cNvPr>
          <p:cNvSpPr>
            <a:spLocks noGrp="1"/>
          </p:cNvSpPr>
          <p:nvPr>
            <p:ph type="sldNum" sz="quarter" idx="16"/>
          </p:nvPr>
        </p:nvSpPr>
        <p:spPr/>
        <p:txBody>
          <a:bodyPr/>
          <a:lstStyle/>
          <a:p>
            <a:fld id="{C2245BC1-4D7B-4ED3-8F01-840FA35126C6}" type="slidenum">
              <a:rPr lang="en-US" smtClean="0"/>
              <a:pPr/>
              <a:t>‹Nr.›</a:t>
            </a:fld>
            <a:endParaRPr lang="en-US" dirty="0"/>
          </a:p>
        </p:txBody>
      </p:sp>
    </p:spTree>
    <p:extLst>
      <p:ext uri="{BB962C8B-B14F-4D97-AF65-F5344CB8AC3E}">
        <p14:creationId xmlns:p14="http://schemas.microsoft.com/office/powerpoint/2010/main" val="983713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Agenda: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F55AA5-C875-4E2C-962B-7BF752DF5F22}"/>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GB" dirty="0"/>
          </a:p>
        </p:txBody>
      </p:sp>
      <p:sp>
        <p:nvSpPr>
          <p:cNvPr id="3" name="Footer Placeholder 2">
            <a:extLst>
              <a:ext uri="{FF2B5EF4-FFF2-40B4-BE49-F238E27FC236}">
                <a16:creationId xmlns:a16="http://schemas.microsoft.com/office/drawing/2014/main" xmlns="" id="{9F3ED683-F9E2-432B-9EE5-F787159B7C2B}"/>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4690C2FE-3516-4404-9D7F-3E6C34243697}"/>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10" name="Text Placeholder 9">
            <a:extLst>
              <a:ext uri="{FF2B5EF4-FFF2-40B4-BE49-F238E27FC236}">
                <a16:creationId xmlns:a16="http://schemas.microsoft.com/office/drawing/2014/main" xmlns="" id="{6A3BBD46-F6A3-49DC-8F32-053AD1A88634}"/>
              </a:ext>
            </a:extLst>
          </p:cNvPr>
          <p:cNvSpPr>
            <a:spLocks noGrp="1"/>
          </p:cNvSpPr>
          <p:nvPr>
            <p:ph type="body" sz="quarter" idx="15" hasCustomPrompt="1"/>
          </p:nvPr>
        </p:nvSpPr>
        <p:spPr>
          <a:xfrm>
            <a:off x="323850" y="1150938"/>
            <a:ext cx="2722563" cy="3530600"/>
          </a:xfrm>
        </p:spPr>
        <p:txBody>
          <a:bodyPr/>
          <a:lstStyle>
            <a:lvl1pPr marL="252000" indent="-252000">
              <a:spcBef>
                <a:spcPts val="1400"/>
              </a:spcBef>
              <a:spcAft>
                <a:spcPts val="0"/>
              </a:spcAft>
              <a:buAutoNum type="arabicPlain"/>
              <a:defRPr b="1"/>
            </a:lvl1pPr>
            <a:lvl2pPr marL="252000" indent="0">
              <a:lnSpc>
                <a:spcPct val="100000"/>
              </a:lnSpc>
              <a:spcAft>
                <a:spcPts val="0"/>
              </a:spcAft>
              <a:buNone/>
              <a:defRPr/>
            </a:lvl2pPr>
          </a:lstStyle>
          <a:p>
            <a:pPr lvl="0"/>
            <a:r>
              <a:rPr lang="en-US" dirty="0"/>
              <a:t>Sample section, Delivery Bold, </a:t>
            </a:r>
            <a:br>
              <a:rPr lang="en-US" dirty="0"/>
            </a:br>
            <a:r>
              <a:rPr lang="en-US" dirty="0"/>
              <a:t>12 </a:t>
            </a:r>
            <a:r>
              <a:rPr lang="en-US" dirty="0" err="1"/>
              <a:t>pt</a:t>
            </a:r>
            <a:endParaRPr lang="en-US" dirty="0"/>
          </a:p>
          <a:p>
            <a:pPr lvl="1"/>
            <a:r>
              <a:rPr lang="en-US" dirty="0"/>
              <a:t>Sample text, Delivery, 12 </a:t>
            </a:r>
            <a:r>
              <a:rPr lang="en-US" dirty="0" err="1"/>
              <a:t>pt</a:t>
            </a:r>
            <a:endParaRPr lang="en-US" dirty="0"/>
          </a:p>
          <a:p>
            <a:pPr lvl="0"/>
            <a:endParaRPr lang="en-GB" dirty="0"/>
          </a:p>
        </p:txBody>
      </p:sp>
      <p:sp>
        <p:nvSpPr>
          <p:cNvPr id="11" name="Text Placeholder 9">
            <a:extLst>
              <a:ext uri="{FF2B5EF4-FFF2-40B4-BE49-F238E27FC236}">
                <a16:creationId xmlns:a16="http://schemas.microsoft.com/office/drawing/2014/main" xmlns="" id="{4F39E3AB-4E3D-4482-A3E6-FBBC80DEA30E}"/>
              </a:ext>
            </a:extLst>
          </p:cNvPr>
          <p:cNvSpPr>
            <a:spLocks noGrp="1"/>
          </p:cNvSpPr>
          <p:nvPr>
            <p:ph type="body" sz="quarter" idx="16" hasCustomPrompt="1"/>
          </p:nvPr>
        </p:nvSpPr>
        <p:spPr>
          <a:xfrm>
            <a:off x="3208339" y="1150938"/>
            <a:ext cx="2722564" cy="3530600"/>
          </a:xfrm>
        </p:spPr>
        <p:txBody>
          <a:bodyPr/>
          <a:lstStyle>
            <a:lvl1pPr marL="252000" indent="-252000">
              <a:spcBef>
                <a:spcPts val="1400"/>
              </a:spcBef>
              <a:spcAft>
                <a:spcPts val="0"/>
              </a:spcAft>
              <a:buAutoNum type="arabicPlain" startAt="7"/>
              <a:defRPr b="1"/>
            </a:lvl1pPr>
            <a:lvl2pPr marL="252000" indent="0">
              <a:lnSpc>
                <a:spcPct val="100000"/>
              </a:lnSpc>
              <a:spcAft>
                <a:spcPts val="0"/>
              </a:spcAft>
              <a:buNone/>
              <a:defRPr/>
            </a:lvl2pPr>
          </a:lstStyle>
          <a:p>
            <a:pPr lvl="0"/>
            <a:r>
              <a:rPr lang="en-US" dirty="0"/>
              <a:t>Sample section, Delivery Bold, </a:t>
            </a:r>
            <a:br>
              <a:rPr lang="en-US" dirty="0"/>
            </a:br>
            <a:r>
              <a:rPr lang="en-US" dirty="0"/>
              <a:t>12 </a:t>
            </a:r>
            <a:r>
              <a:rPr lang="en-US" dirty="0" err="1"/>
              <a:t>pt</a:t>
            </a:r>
            <a:endParaRPr lang="en-US" dirty="0"/>
          </a:p>
          <a:p>
            <a:pPr lvl="1"/>
            <a:r>
              <a:rPr lang="en-US" dirty="0"/>
              <a:t>Sample text, Delivery, 12 </a:t>
            </a:r>
            <a:r>
              <a:rPr lang="en-US" dirty="0" err="1"/>
              <a:t>pt</a:t>
            </a:r>
            <a:endParaRPr lang="en-US" dirty="0"/>
          </a:p>
          <a:p>
            <a:pPr lvl="0"/>
            <a:endParaRPr lang="en-US" dirty="0"/>
          </a:p>
          <a:p>
            <a:pPr lvl="0"/>
            <a:endParaRPr lang="en-GB" dirty="0"/>
          </a:p>
        </p:txBody>
      </p:sp>
    </p:spTree>
    <p:extLst>
      <p:ext uri="{BB962C8B-B14F-4D97-AF65-F5344CB8AC3E}">
        <p14:creationId xmlns:p14="http://schemas.microsoft.com/office/powerpoint/2010/main" val="2978337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 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C9F4958-514A-4601-B68D-C79842B99920}"/>
              </a:ext>
            </a:extLst>
          </p:cNvPr>
          <p:cNvSpPr>
            <a:spLocks noGrp="1"/>
          </p:cNvSpPr>
          <p:nvPr>
            <p:ph type="title" hasCustomPrompt="1"/>
          </p:nvPr>
        </p:nvSpPr>
        <p:spPr/>
        <p:txBody>
          <a:bodyPr/>
          <a:lstStyle>
            <a:lvl1pPr>
              <a:defRPr/>
            </a:lvl1pPr>
          </a:lstStyle>
          <a:p>
            <a:r>
              <a:rPr lang="en-US" dirty="0"/>
              <a:t>Double headline with one or two lines, Delivery Bold, 18 </a:t>
            </a:r>
            <a:r>
              <a:rPr lang="en-US" dirty="0" err="1"/>
              <a:t>pt</a:t>
            </a:r>
            <a:endParaRPr lang="en-US" dirty="0"/>
          </a:p>
        </p:txBody>
      </p:sp>
      <p:sp>
        <p:nvSpPr>
          <p:cNvPr id="3" name="Footer Placeholder 2">
            <a:extLst>
              <a:ext uri="{FF2B5EF4-FFF2-40B4-BE49-F238E27FC236}">
                <a16:creationId xmlns:a16="http://schemas.microsoft.com/office/drawing/2014/main" xmlns="" id="{3C27EF1F-9ACF-48EE-A949-EAF146453979}"/>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4" name="Slide Number Placeholder 3">
            <a:extLst>
              <a:ext uri="{FF2B5EF4-FFF2-40B4-BE49-F238E27FC236}">
                <a16:creationId xmlns:a16="http://schemas.microsoft.com/office/drawing/2014/main" xmlns="" id="{4438F358-6501-48B8-80CA-E7836E5B9882}"/>
              </a:ext>
            </a:extLst>
          </p:cNvPr>
          <p:cNvSpPr>
            <a:spLocks noGrp="1"/>
          </p:cNvSpPr>
          <p:nvPr>
            <p:ph type="sldNum" sz="quarter" idx="11"/>
          </p:nvPr>
        </p:nvSpPr>
        <p:spPr/>
        <p:txBody>
          <a:bodyPr/>
          <a:lstStyle/>
          <a:p>
            <a:fld id="{C2245BC1-4D7B-4ED3-8F01-840FA35126C6}" type="slidenum">
              <a:rPr lang="en-US" smtClean="0"/>
              <a:pPr/>
              <a:t>‹Nr.›</a:t>
            </a:fld>
            <a:endParaRPr lang="en-US" dirty="0"/>
          </a:p>
        </p:txBody>
      </p:sp>
      <p:sp>
        <p:nvSpPr>
          <p:cNvPr id="8" name="Content Placeholder 7">
            <a:extLst>
              <a:ext uri="{FF2B5EF4-FFF2-40B4-BE49-F238E27FC236}">
                <a16:creationId xmlns:a16="http://schemas.microsoft.com/office/drawing/2014/main" xmlns="" id="{3AB14529-BCAE-43FA-A029-C343F83E0454}"/>
              </a:ext>
            </a:extLst>
          </p:cNvPr>
          <p:cNvSpPr>
            <a:spLocks noGrp="1"/>
          </p:cNvSpPr>
          <p:nvPr>
            <p:ph sz="quarter" idx="14" hasCustomPrompt="1"/>
          </p:nvPr>
        </p:nvSpPr>
        <p:spPr>
          <a:xfrm>
            <a:off x="324000" y="1150938"/>
            <a:ext cx="8495999" cy="3528000"/>
          </a:xfrm>
        </p:spPr>
        <p:txBody>
          <a:bodyPr/>
          <a:lstStyle>
            <a:lvl1pPr>
              <a:defRPr/>
            </a:lvl1pPr>
            <a:lvl2pPr>
              <a:defRPr/>
            </a:lvl2pPr>
            <a:lvl3pPr>
              <a:defRPr/>
            </a:lvl3pPr>
            <a:lvl4pPr>
              <a:defRPr/>
            </a:lvl4pPr>
            <a:lvl5pPr>
              <a:defRPr/>
            </a:lvl5pPr>
            <a:lvl6pPr>
              <a:defRPr sz="1200"/>
            </a:lvl6pPr>
            <a:lvl7pPr>
              <a:defRPr sz="1200"/>
            </a:lvl7pPr>
          </a:lstStyle>
          <a:p>
            <a:pPr lvl="0"/>
            <a:r>
              <a:rPr lang="en-US" dirty="0"/>
              <a:t>Body text in Delivery, 12 </a:t>
            </a:r>
            <a:r>
              <a:rPr lang="en-US" dirty="0" err="1"/>
              <a:t>pt</a:t>
            </a:r>
            <a:endParaRPr lang="en-US" dirty="0"/>
          </a:p>
          <a:p>
            <a:pPr lvl="1"/>
            <a:r>
              <a:rPr lang="en-US" dirty="0"/>
              <a:t>Bullet text, Delivery, 12 </a:t>
            </a:r>
            <a:r>
              <a:rPr lang="en-US" dirty="0" err="1"/>
              <a:t>pt</a:t>
            </a:r>
            <a:r>
              <a:rPr lang="en-US" dirty="0"/>
              <a:t> </a:t>
            </a:r>
          </a:p>
          <a:p>
            <a:pPr lvl="2"/>
            <a:r>
              <a:rPr lang="en-US" dirty="0"/>
              <a:t>Bullet text, Delivery, 12 </a:t>
            </a:r>
            <a:r>
              <a:rPr lang="en-US" dirty="0" err="1"/>
              <a:t>pt</a:t>
            </a:r>
            <a:endParaRPr lang="en-US" dirty="0"/>
          </a:p>
          <a:p>
            <a:pPr lvl="3"/>
            <a:r>
              <a:rPr lang="en-US" dirty="0"/>
              <a:t>Bullet text, Delivery, 12 </a:t>
            </a:r>
            <a:r>
              <a:rPr lang="en-US" dirty="0" err="1"/>
              <a:t>pt</a:t>
            </a:r>
            <a:r>
              <a:rPr lang="en-US" dirty="0"/>
              <a:t> </a:t>
            </a:r>
          </a:p>
          <a:p>
            <a:pPr lvl="4"/>
            <a:r>
              <a:rPr lang="en-US" dirty="0"/>
              <a:t>Action title, Delivery Regular, 15 </a:t>
            </a:r>
            <a:r>
              <a:rPr lang="en-US" dirty="0" err="1"/>
              <a:t>pt</a:t>
            </a:r>
            <a:endParaRPr lang="en-US" dirty="0"/>
          </a:p>
          <a:p>
            <a:pPr lvl="5"/>
            <a:r>
              <a:rPr lang="en-US" dirty="0"/>
              <a:t>Paragraph Headline, Delivery Bold, 12 </a:t>
            </a:r>
            <a:r>
              <a:rPr lang="en-US" dirty="0" err="1"/>
              <a:t>pt</a:t>
            </a:r>
            <a:endParaRPr lang="en-US" dirty="0"/>
          </a:p>
          <a:p>
            <a:pPr lvl="6"/>
            <a:r>
              <a:rPr lang="en-US" sz="1200" dirty="0"/>
              <a:t>Bullet number, Delivery, 12 </a:t>
            </a:r>
            <a:r>
              <a:rPr lang="en-US" sz="1200" dirty="0" err="1"/>
              <a:t>pt</a:t>
            </a:r>
            <a:r>
              <a:rPr lang="en-US" sz="1200" dirty="0"/>
              <a:t> </a:t>
            </a:r>
          </a:p>
        </p:txBody>
      </p:sp>
      <p:sp>
        <p:nvSpPr>
          <p:cNvPr id="5" name="Rectangle 4">
            <a:extLst>
              <a:ext uri="{FF2B5EF4-FFF2-40B4-BE49-F238E27FC236}">
                <a16:creationId xmlns:a16="http://schemas.microsoft.com/office/drawing/2014/main" xmlns="" id="{9D5CED03-C33D-4356-A21D-74205078B24D}"/>
              </a:ext>
            </a:extLst>
          </p:cNvPr>
          <p:cNvSpPr/>
          <p:nvPr/>
        </p:nvSpPr>
        <p:spPr>
          <a:xfrm>
            <a:off x="2286000" y="1729212"/>
            <a:ext cx="4572000" cy="300082"/>
          </a:xfrm>
          <a:prstGeom prst="rect">
            <a:avLst/>
          </a:prstGeom>
        </p:spPr>
        <p:txBody>
          <a:bodyPr>
            <a:spAutoFit/>
          </a:bodyPr>
          <a:lstStyle/>
          <a:p>
            <a:pPr lvl="2"/>
            <a:r>
              <a:rPr lang="en-US" dirty="0"/>
              <a:t> </a:t>
            </a:r>
          </a:p>
        </p:txBody>
      </p:sp>
    </p:spTree>
    <p:extLst>
      <p:ext uri="{BB962C8B-B14F-4D97-AF65-F5344CB8AC3E}">
        <p14:creationId xmlns:p14="http://schemas.microsoft.com/office/powerpoint/2010/main" val="24704087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xmlns="" id="{CA856C2E-8F2D-41A0-AE6C-F0526A45A6EE}"/>
              </a:ext>
            </a:extLst>
          </p:cNvPr>
          <p:cNvSpPr>
            <a:spLocks noGrp="1"/>
          </p:cNvSpPr>
          <p:nvPr>
            <p:ph type="ftr" sz="quarter" idx="3"/>
          </p:nvPr>
        </p:nvSpPr>
        <p:spPr>
          <a:xfrm>
            <a:off x="323999" y="4803982"/>
            <a:ext cx="8117532" cy="138499"/>
          </a:xfrm>
          <a:prstGeom prst="rect">
            <a:avLst/>
          </a:prstGeom>
        </p:spPr>
        <p:txBody>
          <a:bodyPr vert="horz" lIns="0" tIns="0" rIns="0" bIns="0" rtlCol="0" anchor="ctr">
            <a:noAutofit/>
          </a:bodyPr>
          <a:lstStyle>
            <a:lvl1pPr algn="l">
              <a:defRPr sz="900">
                <a:solidFill>
                  <a:schemeClr val="tx1"/>
                </a:solidFill>
              </a:defRPr>
            </a:lvl1pPr>
          </a:lstStyle>
          <a:p>
            <a:r>
              <a:rPr lang="en-US" smtClean="0"/>
              <a:t>DPDHL Group | Corporate Citizenship | Bonn | July 2020</a:t>
            </a:r>
            <a:endParaRPr lang="en-US" dirty="0"/>
          </a:p>
        </p:txBody>
      </p:sp>
      <p:sp>
        <p:nvSpPr>
          <p:cNvPr id="11" name="Slide Number Placeholder 10">
            <a:extLst>
              <a:ext uri="{FF2B5EF4-FFF2-40B4-BE49-F238E27FC236}">
                <a16:creationId xmlns:a16="http://schemas.microsoft.com/office/drawing/2014/main" xmlns="" id="{8C9B7831-1594-4A3A-AB85-33FDCF3EA950}"/>
              </a:ext>
            </a:extLst>
          </p:cNvPr>
          <p:cNvSpPr>
            <a:spLocks noGrp="1"/>
          </p:cNvSpPr>
          <p:nvPr>
            <p:ph type="sldNum" sz="quarter" idx="4"/>
          </p:nvPr>
        </p:nvSpPr>
        <p:spPr>
          <a:xfrm>
            <a:off x="8441531" y="4803982"/>
            <a:ext cx="378469" cy="138499"/>
          </a:xfrm>
          <a:prstGeom prst="rect">
            <a:avLst/>
          </a:prstGeom>
        </p:spPr>
        <p:txBody>
          <a:bodyPr vert="horz" lIns="0" tIns="0" rIns="0" bIns="0" rtlCol="0" anchor="ctr"/>
          <a:lstStyle>
            <a:lvl1pPr algn="r">
              <a:defRPr sz="900">
                <a:solidFill>
                  <a:schemeClr val="tx1"/>
                </a:solidFill>
              </a:defRPr>
            </a:lvl1pPr>
          </a:lstStyle>
          <a:p>
            <a:fld id="{C2245BC1-4D7B-4ED3-8F01-840FA35126C6}" type="slidenum">
              <a:rPr lang="en-US" smtClean="0"/>
              <a:pPr/>
              <a:t>‹Nr.›</a:t>
            </a:fld>
            <a:endParaRPr lang="en-US" dirty="0"/>
          </a:p>
        </p:txBody>
      </p:sp>
      <p:sp>
        <p:nvSpPr>
          <p:cNvPr id="18" name="meta-classification">
            <a:extLst>
              <a:ext uri="{FF2B5EF4-FFF2-40B4-BE49-F238E27FC236}">
                <a16:creationId xmlns:a16="http://schemas.microsoft.com/office/drawing/2014/main" xmlns="" id="{CB3C5A58-B5FD-41CE-A3B3-6112D71801CF}"/>
              </a:ext>
            </a:extLst>
          </p:cNvPr>
          <p:cNvSpPr/>
          <p:nvPr/>
        </p:nvSpPr>
        <p:spPr>
          <a:xfrm>
            <a:off x="324000" y="116119"/>
            <a:ext cx="2736000" cy="144000"/>
          </a:xfrm>
          <a:prstGeom prst="rect">
            <a:avLst/>
          </a:prstGeom>
        </p:spPr>
        <p:txBody>
          <a:bodyPr wrap="none" lIns="0" tIns="0" rIns="0" bIns="0" anchor="ctr">
            <a:noAutofit/>
          </a:bodyPr>
          <a:lstStyle/>
          <a:p>
            <a:pPr marR="0" algn="l" rtl="0">
              <a:lnSpc>
                <a:spcPct val="100000"/>
              </a:lnSpc>
              <a:spcBef>
                <a:spcPts val="0"/>
              </a:spcBef>
            </a:pPr>
            <a:r>
              <a:rPr lang="en-US" sz="800" b="1" i="0" u="none" strike="noStrike" cap="all" baseline="0" dirty="0">
                <a:solidFill>
                  <a:schemeClr val="accent1"/>
                </a:solidFill>
                <a:latin typeface="+mn-lt"/>
              </a:rPr>
              <a:t>For internal use</a:t>
            </a:r>
          </a:p>
        </p:txBody>
      </p:sp>
      <p:sp>
        <p:nvSpPr>
          <p:cNvPr id="4" name="Text Placeholder 3">
            <a:extLst>
              <a:ext uri="{FF2B5EF4-FFF2-40B4-BE49-F238E27FC236}">
                <a16:creationId xmlns:a16="http://schemas.microsoft.com/office/drawing/2014/main" xmlns="" id="{B7E9B0AD-0310-4651-A938-50E6BDB45524}"/>
              </a:ext>
            </a:extLst>
          </p:cNvPr>
          <p:cNvSpPr>
            <a:spLocks noGrp="1"/>
          </p:cNvSpPr>
          <p:nvPr>
            <p:ph type="body" idx="1"/>
          </p:nvPr>
        </p:nvSpPr>
        <p:spPr>
          <a:xfrm>
            <a:off x="324000" y="1150938"/>
            <a:ext cx="8495999" cy="3528000"/>
          </a:xfrm>
          <a:prstGeom prst="rect">
            <a:avLst/>
          </a:prstGeom>
        </p:spPr>
        <p:txBody>
          <a:bodyPr vert="horz" lIns="0" tIns="0" rIns="0" bIns="0" rtlCol="0">
            <a:noAutofit/>
          </a:bodyPr>
          <a:lstStyle/>
          <a:p>
            <a:pPr lvl="0"/>
            <a:r>
              <a:rPr lang="en-US" dirty="0"/>
              <a:t>Body text in Delivery, 12 </a:t>
            </a:r>
            <a:r>
              <a:rPr lang="en-US" dirty="0" err="1"/>
              <a:t>pt</a:t>
            </a:r>
            <a:endParaRPr lang="en-US" dirty="0"/>
          </a:p>
          <a:p>
            <a:pPr lvl="1"/>
            <a:r>
              <a:rPr lang="en-US" dirty="0"/>
              <a:t>Bullet text, Delivery, 12 </a:t>
            </a:r>
            <a:r>
              <a:rPr lang="en-US" dirty="0" err="1"/>
              <a:t>pt</a:t>
            </a:r>
          </a:p>
          <a:p>
            <a:pPr lvl="2"/>
            <a:r>
              <a:rPr lang="en-US" dirty="0"/>
              <a:t>Bullet text, Delivery, 12 </a:t>
            </a:r>
            <a:r>
              <a:rPr lang="en-US" dirty="0" err="1"/>
              <a:t>pt</a:t>
            </a:r>
          </a:p>
          <a:p>
            <a:pPr lvl="3"/>
            <a:r>
              <a:rPr lang="en-US" dirty="0"/>
              <a:t>Bullet text, Delivery, 12 </a:t>
            </a:r>
            <a:r>
              <a:rPr lang="en-US" dirty="0" err="1"/>
              <a:t>pt</a:t>
            </a:r>
          </a:p>
          <a:p>
            <a:pPr lvl="4"/>
            <a:r>
              <a:rPr lang="en-US" dirty="0"/>
              <a:t>Action title, Delivery Regular, 15 </a:t>
            </a:r>
            <a:r>
              <a:rPr lang="en-US" dirty="0" err="1"/>
              <a:t>pt</a:t>
            </a:r>
            <a:endParaRPr lang="en-US" dirty="0"/>
          </a:p>
          <a:p>
            <a:pPr lvl="5"/>
            <a:r>
              <a:rPr lang="en-US" sz="1200" dirty="0"/>
              <a:t>Paragraph Headline, Delivery Bold, 12 </a:t>
            </a:r>
            <a:r>
              <a:rPr lang="en-US" sz="1200" dirty="0" err="1"/>
              <a:t>pt</a:t>
            </a:r>
            <a:endParaRPr lang="en-US" sz="1200" dirty="0"/>
          </a:p>
          <a:p>
            <a:pPr lvl="6"/>
            <a:r>
              <a:rPr lang="en-US" sz="1200" dirty="0"/>
              <a:t>Bullet number, Delivery, 12 </a:t>
            </a:r>
            <a:r>
              <a:rPr lang="en-US" sz="1200" dirty="0" err="1"/>
              <a:t>pt</a:t>
            </a:r>
          </a:p>
          <a:p>
            <a:pPr lvl="6"/>
            <a:endParaRPr lang="en-US" dirty="0"/>
          </a:p>
        </p:txBody>
      </p:sp>
      <p:sp>
        <p:nvSpPr>
          <p:cNvPr id="7" name="Title Placeholder 6">
            <a:extLst>
              <a:ext uri="{FF2B5EF4-FFF2-40B4-BE49-F238E27FC236}">
                <a16:creationId xmlns:a16="http://schemas.microsoft.com/office/drawing/2014/main" xmlns="" id="{82927099-8B95-48F9-92CE-1BDC9AB08BDE}"/>
              </a:ext>
            </a:extLst>
          </p:cNvPr>
          <p:cNvSpPr>
            <a:spLocks noGrp="1"/>
          </p:cNvSpPr>
          <p:nvPr>
            <p:ph type="title"/>
          </p:nvPr>
        </p:nvSpPr>
        <p:spPr>
          <a:xfrm>
            <a:off x="324000" y="385163"/>
            <a:ext cx="8495999" cy="493950"/>
          </a:xfrm>
          <a:prstGeom prst="rect">
            <a:avLst/>
          </a:prstGeom>
        </p:spPr>
        <p:txBody>
          <a:bodyPr vert="horz" lIns="0" tIns="0" rIns="0" bIns="0" rtlCol="0" anchor="b">
            <a:noAutofit/>
          </a:bodyPr>
          <a:lstStyle/>
          <a:p>
            <a:r>
              <a:rPr lang="en-US" dirty="0"/>
              <a:t>Double headline with one or two lines, Delivery Bold, 18 </a:t>
            </a:r>
            <a:r>
              <a:rPr lang="en-US" dirty="0" err="1"/>
              <a:t>pt</a:t>
            </a:r>
            <a:endParaRPr lang="en-US" dirty="0"/>
          </a:p>
        </p:txBody>
      </p:sp>
    </p:spTree>
    <p:extLst>
      <p:ext uri="{BB962C8B-B14F-4D97-AF65-F5344CB8AC3E}">
        <p14:creationId xmlns:p14="http://schemas.microsoft.com/office/powerpoint/2010/main" val="1384466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69" r:id="rId5"/>
    <p:sldLayoutId id="2147483653" r:id="rId6"/>
    <p:sldLayoutId id="2147483654" r:id="rId7"/>
    <p:sldLayoutId id="2147483666" r:id="rId8"/>
    <p:sldLayoutId id="2147483655" r:id="rId9"/>
    <p:sldLayoutId id="2147483656" r:id="rId10"/>
    <p:sldLayoutId id="2147483657" r:id="rId11"/>
    <p:sldLayoutId id="2147483658" r:id="rId12"/>
    <p:sldLayoutId id="2147483670" r:id="rId13"/>
    <p:sldLayoutId id="2147483671" r:id="rId14"/>
    <p:sldLayoutId id="2147483672" r:id="rId15"/>
    <p:sldLayoutId id="2147483661" r:id="rId16"/>
    <p:sldLayoutId id="2147483662" r:id="rId17"/>
    <p:sldLayoutId id="2147483663" r:id="rId18"/>
    <p:sldLayoutId id="2147483668" r:id="rId19"/>
    <p:sldLayoutId id="2147483664" r:id="rId20"/>
    <p:sldLayoutId id="2147483665" r:id="rId21"/>
    <p:sldLayoutId id="2147483673" r:id="rId22"/>
  </p:sldLayoutIdLst>
  <p:hf sldNum="0" hdr="0" dt="0"/>
  <p:txStyles>
    <p:titleStyle>
      <a:lvl1pPr algn="l" defTabSz="685800" rtl="0" eaLnBrk="1" latinLnBrk="0" hangingPunct="1">
        <a:lnSpc>
          <a:spcPct val="100000"/>
        </a:lnSpc>
        <a:spcBef>
          <a:spcPct val="0"/>
        </a:spcBef>
        <a:buNone/>
        <a:defRPr sz="1800" b="1" kern="1200">
          <a:solidFill>
            <a:schemeClr val="tx1"/>
          </a:solidFill>
          <a:latin typeface="+mj-lt"/>
          <a:ea typeface="+mj-ea"/>
          <a:cs typeface="+mj-cs"/>
        </a:defRPr>
      </a:lvl1pPr>
    </p:titleStyle>
    <p:body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35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7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000" kern="10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2" pos="204" userDrawn="1">
          <p15:clr>
            <a:srgbClr val="F26B43"/>
          </p15:clr>
        </p15:guide>
        <p15:guide id="3" pos="5556" userDrawn="1">
          <p15:clr>
            <a:srgbClr val="F26B43"/>
          </p15:clr>
        </p15:guide>
        <p15:guide id="6" orient="horz" pos="725" userDrawn="1">
          <p15:clr>
            <a:srgbClr val="F26B43"/>
          </p15:clr>
        </p15:guide>
        <p15:guide id="17" orient="horz" pos="2949" userDrawn="1">
          <p15:clr>
            <a:srgbClr val="F26B43"/>
          </p15:clr>
        </p15:guide>
        <p15:guide id="18" orient="horz" pos="2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jpeg"/><Relationship Id="rId1" Type="http://schemas.openxmlformats.org/officeDocument/2006/relationships/slideLayout" Target="../slideLayouts/slideLayout9.xml"/><Relationship Id="rId6" Type="http://schemas.openxmlformats.org/officeDocument/2006/relationships/image" Target="../media/image27.jpeg"/><Relationship Id="rId5" Type="http://schemas.openxmlformats.org/officeDocument/2006/relationships/image" Target="../media/image26.png"/><Relationship Id="rId10" Type="http://schemas.openxmlformats.org/officeDocument/2006/relationships/image" Target="../media/image30.png"/><Relationship Id="rId4" Type="http://schemas.openxmlformats.org/officeDocument/2006/relationships/image" Target="../media/image25.png"/><Relationship Id="rId9" Type="http://schemas.openxmlformats.org/officeDocument/2006/relationships/hyperlink" Target="https://www.google.de/url?sa=i&amp;rct=j&amp;q=&amp;esrc=s&amp;source=images&amp;cd=&amp;cad=rja&amp;uact=8&amp;ved=2ahUKEwikrenz06veAhVK66QKHS_RBhcQjRx6BAgBEAU&amp;url=https://www.sos-childrensvillages.org/youthcan&amp;psig=AOvVaw08bRF0ZPkMadJVjTBEEYnY&amp;ust=1540902569038474"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37.jpeg"/><Relationship Id="rId18" Type="http://schemas.openxmlformats.org/officeDocument/2006/relationships/image" Target="../media/image42.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36.jpeg"/><Relationship Id="rId17" Type="http://schemas.openxmlformats.org/officeDocument/2006/relationships/image" Target="../media/image41.png"/><Relationship Id="rId2" Type="http://schemas.openxmlformats.org/officeDocument/2006/relationships/tags" Target="../tags/tag12.xml"/><Relationship Id="rId16" Type="http://schemas.openxmlformats.org/officeDocument/2006/relationships/image" Target="../media/image40.jpeg"/><Relationship Id="rId20" Type="http://schemas.openxmlformats.org/officeDocument/2006/relationships/image" Target="../media/image44.png"/><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35.jpeg"/><Relationship Id="rId5" Type="http://schemas.openxmlformats.org/officeDocument/2006/relationships/tags" Target="../tags/tag15.xml"/><Relationship Id="rId15" Type="http://schemas.openxmlformats.org/officeDocument/2006/relationships/image" Target="../media/image39.jpeg"/><Relationship Id="rId10" Type="http://schemas.openxmlformats.org/officeDocument/2006/relationships/slideLayout" Target="../slideLayouts/slideLayout13.xml"/><Relationship Id="rId19" Type="http://schemas.openxmlformats.org/officeDocument/2006/relationships/image" Target="../media/image43.png"/><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50.png"/><Relationship Id="rId2" Type="http://schemas.openxmlformats.org/officeDocument/2006/relationships/image" Target="../media/image45.jpeg"/><Relationship Id="rId1" Type="http://schemas.openxmlformats.org/officeDocument/2006/relationships/slideLayout" Target="../slideLayouts/slideLayout18.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jpeg"/><Relationship Id="rId1" Type="http://schemas.openxmlformats.org/officeDocument/2006/relationships/slideLayout" Target="../slideLayouts/slideLayout10.xml"/><Relationship Id="rId6" Type="http://schemas.openxmlformats.org/officeDocument/2006/relationships/hyperlink" Target="http://www.un.org/sustainabledevelopment/sustainable-development-goals/" TargetMode="External"/><Relationship Id="rId5" Type="http://schemas.openxmlformats.org/officeDocument/2006/relationships/hyperlink" Target="https://www.unglobalcompact.org/what-is-gc/mission/principles" TargetMode="Externa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8" Type="http://schemas.openxmlformats.org/officeDocument/2006/relationships/image" Target="../media/image59.png"/><Relationship Id="rId3" Type="http://schemas.microsoft.com/office/2007/relationships/hdphoto" Target="../media/hdphoto1.wdp"/><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15.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8.png"/><Relationship Id="rId18" Type="http://schemas.openxmlformats.org/officeDocument/2006/relationships/image" Target="../media/image65.png"/><Relationship Id="rId3" Type="http://schemas.openxmlformats.org/officeDocument/2006/relationships/tags" Target="../tags/tag22.xml"/><Relationship Id="rId7" Type="http://schemas.openxmlformats.org/officeDocument/2006/relationships/image" Target="../media/image61.png"/><Relationship Id="rId12" Type="http://schemas.microsoft.com/office/2007/relationships/hdphoto" Target="../media/hdphoto4.wdp"/><Relationship Id="rId17" Type="http://schemas.openxmlformats.org/officeDocument/2006/relationships/image" Target="../media/image57.png"/><Relationship Id="rId2" Type="http://schemas.openxmlformats.org/officeDocument/2006/relationships/tags" Target="../tags/tag21.xml"/><Relationship Id="rId16" Type="http://schemas.openxmlformats.org/officeDocument/2006/relationships/image" Target="../media/image64.png"/><Relationship Id="rId1" Type="http://schemas.openxmlformats.org/officeDocument/2006/relationships/tags" Target="../tags/tag20.xml"/><Relationship Id="rId6" Type="http://schemas.openxmlformats.org/officeDocument/2006/relationships/slideLayout" Target="../slideLayouts/slideLayout9.xml"/><Relationship Id="rId11" Type="http://schemas.openxmlformats.org/officeDocument/2006/relationships/image" Target="../media/image63.png"/><Relationship Id="rId5" Type="http://schemas.openxmlformats.org/officeDocument/2006/relationships/tags" Target="../tags/tag24.xml"/><Relationship Id="rId15" Type="http://schemas.openxmlformats.org/officeDocument/2006/relationships/image" Target="../media/image55.png"/><Relationship Id="rId10" Type="http://schemas.microsoft.com/office/2007/relationships/hdphoto" Target="../media/hdphoto3.wdp"/><Relationship Id="rId4" Type="http://schemas.openxmlformats.org/officeDocument/2006/relationships/tags" Target="../tags/tag23.xml"/><Relationship Id="rId9" Type="http://schemas.openxmlformats.org/officeDocument/2006/relationships/image" Target="../media/image62.png"/><Relationship Id="rId14" Type="http://schemas.openxmlformats.org/officeDocument/2006/relationships/image" Target="../media/image56.png"/></Relationships>
</file>

<file path=ppt/slides/_rels/slide21.xml.rels><?xml version="1.0" encoding="UTF-8" standalone="yes"?>
<Relationships xmlns="http://schemas.openxmlformats.org/package/2006/relationships"><Relationship Id="rId2" Type="http://schemas.openxmlformats.org/officeDocument/2006/relationships/image" Target="../media/image66.jp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tags" Target="../tags/tag27.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17.jpeg"/><Relationship Id="rId4"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hyperlink" Target="http://www.google.de/url?sa=i&amp;rct=j&amp;q=&amp;esrc=s&amp;source=images&amp;cd=&amp;cad=rja&amp;uact=8&amp;ved=2ahUKEwi3g_2kv6veAhWGsaQKHRDxCDEQjRx6BAgBEAU&amp;url=http://www.techo.org/paises/us/informate/1469/&amp;psig=AOvVaw0mkp0UcuU6ATsQ_EMuRbRH&amp;ust=1540897105804787" TargetMode="External"/><Relationship Id="rId13" Type="http://schemas.openxmlformats.org/officeDocument/2006/relationships/hyperlink" Target="https://www.google.de/url?sa=i&amp;rct=j&amp;q=&amp;esrc=s&amp;source=images&amp;cd=&amp;cad=rja&amp;uact=8&amp;ved=2ahUKEwjRurOa06veAhVRDewKHYcWAIQQjRx6BAgBEAU&amp;url=https://de.wikipedia.org/wiki/Stiftung_Lesen&amp;psig=AOvVaw1enjY21DALyDNZ_pxjGqIc&amp;ust=1540902476273829" TargetMode="External"/><Relationship Id="rId18" Type="http://schemas.openxmlformats.org/officeDocument/2006/relationships/image" Target="../media/image77.jpeg"/><Relationship Id="rId3" Type="http://schemas.openxmlformats.org/officeDocument/2006/relationships/image" Target="../media/image67.png"/><Relationship Id="rId21" Type="http://schemas.openxmlformats.org/officeDocument/2006/relationships/image" Target="../media/image80.jpeg"/><Relationship Id="rId7" Type="http://schemas.openxmlformats.org/officeDocument/2006/relationships/image" Target="../media/image71.jpeg"/><Relationship Id="rId12" Type="http://schemas.openxmlformats.org/officeDocument/2006/relationships/image" Target="../media/image73.jpeg"/><Relationship Id="rId17" Type="http://schemas.openxmlformats.org/officeDocument/2006/relationships/image" Target="../media/image76.png"/><Relationship Id="rId2" Type="http://schemas.openxmlformats.org/officeDocument/2006/relationships/slideLayout" Target="../slideLayouts/slideLayout10.xml"/><Relationship Id="rId16" Type="http://schemas.openxmlformats.org/officeDocument/2006/relationships/image" Target="../media/image75.jpeg"/><Relationship Id="rId20" Type="http://schemas.openxmlformats.org/officeDocument/2006/relationships/image" Target="../media/image79.png"/><Relationship Id="rId1" Type="http://schemas.openxmlformats.org/officeDocument/2006/relationships/tags" Target="../tags/tag28.xml"/><Relationship Id="rId6" Type="http://schemas.openxmlformats.org/officeDocument/2006/relationships/image" Target="../media/image70.png"/><Relationship Id="rId11" Type="http://schemas.openxmlformats.org/officeDocument/2006/relationships/hyperlink" Target="https://www.google.de/url?sa=i&amp;rct=j&amp;q=&amp;esrc=s&amp;source=images&amp;cd=&amp;ved=2ahUKEwjK0Jz40qveAhWnNOwKHQJHDBMQjRx6BAgBEAU&amp;url=https://www.nachhaltigejobs.de/@JoblingeGagRegionStuttgart&amp;psig=AOvVaw0cgEXjjuiVKSm_jBzo97NU&amp;ust=1540902402985822" TargetMode="External"/><Relationship Id="rId5" Type="http://schemas.openxmlformats.org/officeDocument/2006/relationships/image" Target="../media/image69.jpeg"/><Relationship Id="rId15" Type="http://schemas.openxmlformats.org/officeDocument/2006/relationships/hyperlink" Target="https://www.google.de/url?sa=i&amp;rct=j&amp;q=&amp;esrc=s&amp;source=images&amp;cd=&amp;cad=rja&amp;uact=8&amp;ved=2ahUKEwikrenz06veAhVK66QKHS_RBhcQjRx6BAgBEAU&amp;url=https://www.sos-childrensvillages.org/youthcan&amp;psig=AOvVaw08bRF0ZPkMadJVjTBEEYnY&amp;ust=1540902569038474" TargetMode="External"/><Relationship Id="rId23" Type="http://schemas.openxmlformats.org/officeDocument/2006/relationships/image" Target="../media/image82.png"/><Relationship Id="rId10" Type="http://schemas.openxmlformats.org/officeDocument/2006/relationships/image" Target="../media/image72.png"/><Relationship Id="rId19" Type="http://schemas.openxmlformats.org/officeDocument/2006/relationships/image" Target="../media/image78.png"/><Relationship Id="rId4" Type="http://schemas.openxmlformats.org/officeDocument/2006/relationships/image" Target="../media/image68.png"/><Relationship Id="rId9" Type="http://schemas.openxmlformats.org/officeDocument/2006/relationships/hyperlink" Target="http://www.google.de/url?sa=i&amp;rct=j&amp;q=&amp;esrc=s&amp;source=images&amp;cd=&amp;cad=rja&amp;uact=8&amp;ved=2ahUKEwjHnfHd0qveAhUE-qQKHaJoC94QjRx6BAgBEAU&amp;url=http://www.data4sdgs.org/partner/techo&amp;psig=AOvVaw1alj5-oLhNWBI1GkeadEgR&amp;ust=1540902326278958" TargetMode="External"/><Relationship Id="rId14" Type="http://schemas.openxmlformats.org/officeDocument/2006/relationships/image" Target="../media/image74.jpeg"/><Relationship Id="rId22" Type="http://schemas.openxmlformats.org/officeDocument/2006/relationships/image" Target="../media/image81.jpeg"/></Relationships>
</file>

<file path=ppt/slides/_rels/slide24.xml.rels><?xml version="1.0" encoding="UTF-8" standalone="yes"?>
<Relationships xmlns="http://schemas.openxmlformats.org/package/2006/relationships"><Relationship Id="rId8" Type="http://schemas.openxmlformats.org/officeDocument/2006/relationships/image" Target="../media/image87.jpeg"/><Relationship Id="rId13" Type="http://schemas.openxmlformats.org/officeDocument/2006/relationships/image" Target="../media/image92.jpeg"/><Relationship Id="rId18" Type="http://schemas.openxmlformats.org/officeDocument/2006/relationships/image" Target="../media/image97.jpeg"/><Relationship Id="rId3" Type="http://schemas.openxmlformats.org/officeDocument/2006/relationships/slideLayout" Target="../slideLayouts/slideLayout9.xml"/><Relationship Id="rId21" Type="http://schemas.openxmlformats.org/officeDocument/2006/relationships/image" Target="../media/image100.emf"/><Relationship Id="rId7" Type="http://schemas.openxmlformats.org/officeDocument/2006/relationships/image" Target="../media/image86.png"/><Relationship Id="rId12" Type="http://schemas.openxmlformats.org/officeDocument/2006/relationships/image" Target="../media/image91.jpeg"/><Relationship Id="rId17" Type="http://schemas.openxmlformats.org/officeDocument/2006/relationships/image" Target="../media/image96.jpeg"/><Relationship Id="rId2" Type="http://schemas.openxmlformats.org/officeDocument/2006/relationships/tags" Target="../tags/tag30.xml"/><Relationship Id="rId16" Type="http://schemas.openxmlformats.org/officeDocument/2006/relationships/image" Target="../media/image95.jpeg"/><Relationship Id="rId20" Type="http://schemas.openxmlformats.org/officeDocument/2006/relationships/image" Target="../media/image99.png"/><Relationship Id="rId1" Type="http://schemas.openxmlformats.org/officeDocument/2006/relationships/tags" Target="../tags/tag29.xml"/><Relationship Id="rId6" Type="http://schemas.openxmlformats.org/officeDocument/2006/relationships/image" Target="../media/image85.png"/><Relationship Id="rId11" Type="http://schemas.openxmlformats.org/officeDocument/2006/relationships/image" Target="../media/image90.jpeg"/><Relationship Id="rId5" Type="http://schemas.openxmlformats.org/officeDocument/2006/relationships/image" Target="../media/image84.jpeg"/><Relationship Id="rId15" Type="http://schemas.openxmlformats.org/officeDocument/2006/relationships/image" Target="../media/image94.jpeg"/><Relationship Id="rId10" Type="http://schemas.openxmlformats.org/officeDocument/2006/relationships/image" Target="../media/image89.jpeg"/><Relationship Id="rId19" Type="http://schemas.openxmlformats.org/officeDocument/2006/relationships/image" Target="../media/image98.png"/><Relationship Id="rId4" Type="http://schemas.openxmlformats.org/officeDocument/2006/relationships/image" Target="../media/image83.jpeg"/><Relationship Id="rId9" Type="http://schemas.openxmlformats.org/officeDocument/2006/relationships/image" Target="../media/image88.jpeg"/><Relationship Id="rId14" Type="http://schemas.openxmlformats.org/officeDocument/2006/relationships/image" Target="../media/image93.jpeg"/></Relationships>
</file>

<file path=ppt/slides/_rels/slide2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0.xml"/><Relationship Id="rId5" Type="http://schemas.microsoft.com/office/2007/relationships/hdphoto" Target="../media/hdphoto5.wdp"/><Relationship Id="rId4" Type="http://schemas.openxmlformats.org/officeDocument/2006/relationships/image" Target="../media/image105.jpeg"/></Relationships>
</file>

<file path=ppt/slides/_rels/slide29.xml.rels><?xml version="1.0" encoding="UTF-8" standalone="yes"?>
<Relationships xmlns="http://schemas.openxmlformats.org/package/2006/relationships"><Relationship Id="rId8" Type="http://schemas.openxmlformats.org/officeDocument/2006/relationships/tags" Target="../tags/tag38.xml"/><Relationship Id="rId13" Type="http://schemas.openxmlformats.org/officeDocument/2006/relationships/tags" Target="../tags/tag43.xml"/><Relationship Id="rId3" Type="http://schemas.openxmlformats.org/officeDocument/2006/relationships/tags" Target="../tags/tag33.xml"/><Relationship Id="rId7" Type="http://schemas.openxmlformats.org/officeDocument/2006/relationships/tags" Target="../tags/tag37.xml"/><Relationship Id="rId12" Type="http://schemas.openxmlformats.org/officeDocument/2006/relationships/tags" Target="../tags/tag4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tags" Target="../tags/tag36.xml"/><Relationship Id="rId11" Type="http://schemas.openxmlformats.org/officeDocument/2006/relationships/tags" Target="../tags/tag41.xml"/><Relationship Id="rId5" Type="http://schemas.openxmlformats.org/officeDocument/2006/relationships/tags" Target="../tags/tag35.xml"/><Relationship Id="rId10" Type="http://schemas.openxmlformats.org/officeDocument/2006/relationships/tags" Target="../tags/tag40.xml"/><Relationship Id="rId4" Type="http://schemas.openxmlformats.org/officeDocument/2006/relationships/tags" Target="../tags/tag34.xml"/><Relationship Id="rId9" Type="http://schemas.openxmlformats.org/officeDocument/2006/relationships/tags" Target="../tags/tag39.xml"/><Relationship Id="rId14"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8" Type="http://schemas.openxmlformats.org/officeDocument/2006/relationships/image" Target="../media/image32.jpg"/><Relationship Id="rId3" Type="http://schemas.openxmlformats.org/officeDocument/2006/relationships/tags" Target="../tags/tag46.xml"/><Relationship Id="rId7" Type="http://schemas.openxmlformats.org/officeDocument/2006/relationships/chart" Target="../charts/chart3.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slideLayout" Target="../slideLayouts/slideLayout13.xml"/><Relationship Id="rId1" Type="http://schemas.openxmlformats.org/officeDocument/2006/relationships/tags" Target="../tags/tag47.xml"/><Relationship Id="rId5" Type="http://schemas.microsoft.com/office/2007/relationships/hdphoto" Target="../media/hdphoto6.wdp"/><Relationship Id="rId4" Type="http://schemas.openxmlformats.org/officeDocument/2006/relationships/image" Target="../media/image107.png"/></Relationships>
</file>

<file path=ppt/slides/_rels/slide32.xml.rels><?xml version="1.0" encoding="UTF-8" standalone="yes"?>
<Relationships xmlns="http://schemas.openxmlformats.org/package/2006/relationships"><Relationship Id="rId3" Type="http://schemas.openxmlformats.org/officeDocument/2006/relationships/hyperlink" Target="http://www.google.de/url?sa=i&amp;rct=j&amp;q=&amp;esrc=s&amp;source=images&amp;cd=&amp;cad=rja&amp;uact=8&amp;ved=0ahUKEwia4-aYs6rZAhVHI1AKHeNUA1QQjRwIBw&amp;url=http://www.pvhc.net/Brush-Icon20qvaedwkp/&amp;psig=AOvVaw0QLn1tVrdsm60zEFaK-sCk&amp;ust=1518869291911291" TargetMode="External"/><Relationship Id="rId2" Type="http://schemas.openxmlformats.org/officeDocument/2006/relationships/chart" Target="../charts/chart4.xml"/><Relationship Id="rId1" Type="http://schemas.openxmlformats.org/officeDocument/2006/relationships/slideLayout" Target="../slideLayouts/slideLayout10.xml"/><Relationship Id="rId4" Type="http://schemas.openxmlformats.org/officeDocument/2006/relationships/image" Target="../media/image108.png"/></Relationships>
</file>

<file path=ppt/slides/_rels/slide33.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slideLayout" Target="../slideLayouts/slideLayout9.xml"/><Relationship Id="rId7" Type="http://schemas.openxmlformats.org/officeDocument/2006/relationships/image" Target="../media/image109.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28.png"/><Relationship Id="rId5" Type="http://schemas.openxmlformats.org/officeDocument/2006/relationships/image" Target="../media/image21.png"/><Relationship Id="rId4" Type="http://schemas.openxmlformats.org/officeDocument/2006/relationships/image" Target="../media/image18.jpeg"/></Relationships>
</file>

<file path=ppt/slides/_rels/slide34.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slideLayout" Target="../slideLayouts/slideLayout9.xml"/><Relationship Id="rId7" Type="http://schemas.openxmlformats.org/officeDocument/2006/relationships/image" Target="../media/image112.jpe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111.jpeg"/><Relationship Id="rId5" Type="http://schemas.openxmlformats.org/officeDocument/2006/relationships/image" Target="../media/image19.jpeg"/><Relationship Id="rId4" Type="http://schemas.openxmlformats.org/officeDocument/2006/relationships/image" Target="../media/image2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17.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2.png"/><Relationship Id="rId7" Type="http://schemas.openxmlformats.org/officeDocument/2006/relationships/hyperlink" Target="https://www.google.de/url?sa=i&amp;rct=j&amp;q=&amp;esrc=s&amp;source=images&amp;cd=&amp;cad=rja&amp;uact=8&amp;ved=2ahUKEwikrenz06veAhVK66QKHS_RBhcQjRx6BAgBEAU&amp;url=https://www.sos-childrensvillages.org/youthcan&amp;psig=AOvVaw08bRF0ZPkMadJVjTBEEYnY&amp;ust=1540902569038474" TargetMode="External"/><Relationship Id="rId2" Type="http://schemas.openxmlformats.org/officeDocument/2006/relationships/image" Target="../media/image11.png"/><Relationship Id="rId1" Type="http://schemas.openxmlformats.org/officeDocument/2006/relationships/slideLayout" Target="../slideLayouts/slideLayout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image" Target="../media/image17.jpeg"/><Relationship Id="rId4"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0.xml"/><Relationship Id="rId5" Type="http://schemas.openxmlformats.org/officeDocument/2006/relationships/image" Target="../media/image21.png"/><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5064" r="25064"/>
          <a:stretch>
            <a:fillRect/>
          </a:stretch>
        </p:blipFill>
        <p:spPr/>
      </p:pic>
      <p:sp>
        <p:nvSpPr>
          <p:cNvPr id="3" name="Untertitel 2"/>
          <p:cNvSpPr>
            <a:spLocks noGrp="1"/>
          </p:cNvSpPr>
          <p:nvPr>
            <p:ph type="subTitle" idx="1"/>
          </p:nvPr>
        </p:nvSpPr>
        <p:spPr/>
        <p:txBody>
          <a:bodyPr/>
          <a:lstStyle/>
          <a:p>
            <a:r>
              <a:rPr lang="de-DE" dirty="0" smtClean="0"/>
              <a:t>CREATING Value for Society and Business</a:t>
            </a:r>
            <a:endParaRPr lang="de-DE" dirty="0"/>
          </a:p>
        </p:txBody>
      </p:sp>
      <p:sp>
        <p:nvSpPr>
          <p:cNvPr id="4" name="Titel 3"/>
          <p:cNvSpPr>
            <a:spLocks noGrp="1"/>
          </p:cNvSpPr>
          <p:nvPr>
            <p:ph type="title"/>
          </p:nvPr>
        </p:nvSpPr>
        <p:spPr/>
        <p:txBody>
          <a:bodyPr/>
          <a:lstStyle/>
          <a:p>
            <a:r>
              <a:rPr lang="de-DE" dirty="0" err="1" smtClean="0"/>
              <a:t>GoTeach</a:t>
            </a:r>
            <a:endParaRPr lang="de-DE" dirty="0"/>
          </a:p>
        </p:txBody>
      </p:sp>
      <p:sp>
        <p:nvSpPr>
          <p:cNvPr id="5" name="Textplatzhalter 4"/>
          <p:cNvSpPr>
            <a:spLocks noGrp="1"/>
          </p:cNvSpPr>
          <p:nvPr>
            <p:ph type="body" sz="quarter" idx="12"/>
          </p:nvPr>
        </p:nvSpPr>
        <p:spPr/>
        <p:txBody>
          <a:bodyPr/>
          <a:lstStyle/>
          <a:p>
            <a:r>
              <a:rPr lang="de-DE" dirty="0" smtClean="0"/>
              <a:t>Name </a:t>
            </a:r>
            <a:r>
              <a:rPr lang="de-DE" dirty="0" err="1" smtClean="0"/>
              <a:t>of</a:t>
            </a:r>
            <a:r>
              <a:rPr lang="de-DE" dirty="0" smtClean="0"/>
              <a:t> </a:t>
            </a:r>
            <a:r>
              <a:rPr lang="de-DE" dirty="0" err="1" smtClean="0"/>
              <a:t>presenter</a:t>
            </a:r>
            <a:endParaRPr lang="de-DE" dirty="0" smtClean="0"/>
          </a:p>
          <a:p>
            <a:r>
              <a:rPr lang="de-DE" dirty="0" smtClean="0"/>
              <a:t>Bonn, </a:t>
            </a:r>
            <a:r>
              <a:rPr lang="de-DE" dirty="0" err="1" smtClean="0"/>
              <a:t>July</a:t>
            </a:r>
            <a:r>
              <a:rPr lang="de-DE" dirty="0" smtClean="0"/>
              <a:t>, 2020</a:t>
            </a:r>
            <a:endParaRPr lang="de-DE" dirty="0"/>
          </a:p>
        </p:txBody>
      </p:sp>
      <p:sp>
        <p:nvSpPr>
          <p:cNvPr id="6" name="Textplatzhalter 5"/>
          <p:cNvSpPr>
            <a:spLocks noGrp="1"/>
          </p:cNvSpPr>
          <p:nvPr>
            <p:ph type="body" sz="quarter" idx="13"/>
          </p:nvPr>
        </p:nvSpPr>
        <p:spPr/>
        <p:txBody>
          <a:bodyPr/>
          <a:lstStyle/>
          <a:p>
            <a:r>
              <a:rPr lang="de-DE" dirty="0" smtClean="0"/>
              <a:t>Group Communications, </a:t>
            </a:r>
            <a:r>
              <a:rPr lang="de-DE" dirty="0" err="1" smtClean="0"/>
              <a:t>Sustainability</a:t>
            </a:r>
            <a:r>
              <a:rPr lang="de-DE" dirty="0" smtClean="0"/>
              <a:t> &amp; Brand</a:t>
            </a:r>
            <a:endParaRPr lang="de-DE" dirty="0"/>
          </a:p>
        </p:txBody>
      </p:sp>
      <p:sp>
        <p:nvSpPr>
          <p:cNvPr id="7" name="Textplatzhalter 6"/>
          <p:cNvSpPr>
            <a:spLocks noGrp="1"/>
          </p:cNvSpPr>
          <p:nvPr>
            <p:ph type="body" sz="quarter" idx="16"/>
          </p:nvPr>
        </p:nvSpPr>
        <p:spPr/>
        <p:txBody>
          <a:bodyPr/>
          <a:lstStyle/>
          <a:p>
            <a:endParaRPr lang="de-DE"/>
          </a:p>
        </p:txBody>
      </p:sp>
    </p:spTree>
    <p:extLst>
      <p:ext uri="{BB962C8B-B14F-4D97-AF65-F5344CB8AC3E}">
        <p14:creationId xmlns:p14="http://schemas.microsoft.com/office/powerpoint/2010/main" val="5841522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13" name="Content Placeholder 2">
            <a:extLst>
              <a:ext uri="{FF2B5EF4-FFF2-40B4-BE49-F238E27FC236}">
                <a16:creationId xmlns:a16="http://schemas.microsoft.com/office/drawing/2014/main" xmlns="" id="{45FFAEF2-393C-D74A-833E-D79AECF2EDD1}"/>
              </a:ext>
            </a:extLst>
          </p:cNvPr>
          <p:cNvSpPr>
            <a:spLocks noGrp="1"/>
          </p:cNvSpPr>
          <p:nvPr>
            <p:ph sz="quarter" idx="13"/>
          </p:nvPr>
        </p:nvSpPr>
        <p:spPr>
          <a:xfrm>
            <a:off x="389118" y="1689743"/>
            <a:ext cx="4046033" cy="2638398"/>
          </a:xfrm>
          <a:solidFill>
            <a:schemeClr val="bg1"/>
          </a:solidFill>
        </p:spPr>
        <p:txBody>
          <a:bodyPr lIns="144000" tIns="144000" rIns="144000" bIns="144000"/>
          <a:lstStyle/>
          <a:p>
            <a:pPr lvl="4"/>
            <a:r>
              <a:rPr lang="en-US" sz="1600" dirty="0" smtClean="0"/>
              <a:t>Young adults … who recalled </a:t>
            </a:r>
            <a:r>
              <a:rPr lang="en-US" sz="1600" b="1" cap="all" dirty="0" smtClean="0">
                <a:solidFill>
                  <a:schemeClr val="accent4"/>
                </a:solidFill>
                <a:latin typeface="Delivery Cd Black" panose="020F0906020204020204" pitchFamily="34" charset="0"/>
              </a:rPr>
              <a:t>four </a:t>
            </a:r>
            <a:r>
              <a:rPr lang="en-US" sz="1600" b="1" cap="all" dirty="0">
                <a:solidFill>
                  <a:schemeClr val="accent4"/>
                </a:solidFill>
                <a:latin typeface="Delivery Cd Black" panose="020F0906020204020204" pitchFamily="34" charset="0"/>
              </a:rPr>
              <a:t>or more employer contacts</a:t>
            </a:r>
            <a:r>
              <a:rPr lang="en-US" sz="1600" b="1" cap="all" dirty="0">
                <a:latin typeface="Delivery Cd Black" panose="020F0906020204020204" pitchFamily="34" charset="0"/>
              </a:rPr>
              <a:t> </a:t>
            </a:r>
            <a:r>
              <a:rPr lang="en-US" sz="1600" dirty="0" smtClean="0"/>
              <a:t>such as career talks or work experience while at school were </a:t>
            </a:r>
            <a:r>
              <a:rPr lang="en-US" sz="1600" b="1" cap="all" dirty="0" smtClean="0">
                <a:solidFill>
                  <a:schemeClr val="accent4"/>
                </a:solidFill>
                <a:latin typeface="Delivery Cd Black" panose="020F0906020204020204" pitchFamily="34" charset="0"/>
              </a:rPr>
              <a:t>five </a:t>
            </a:r>
            <a:r>
              <a:rPr lang="en-US" sz="1600" b="1" cap="all" dirty="0">
                <a:solidFill>
                  <a:schemeClr val="accent4"/>
                </a:solidFill>
                <a:latin typeface="Delivery Cd Black" panose="020F0906020204020204" pitchFamily="34" charset="0"/>
              </a:rPr>
              <a:t>times less likely to be NEET </a:t>
            </a:r>
            <a:r>
              <a:rPr lang="en-US" sz="1600" dirty="0" smtClean="0"/>
              <a:t>(not in education, employment or training) and </a:t>
            </a:r>
            <a:r>
              <a:rPr lang="en-US" sz="1600" b="1" cap="all" dirty="0" smtClean="0">
                <a:solidFill>
                  <a:schemeClr val="accent4"/>
                </a:solidFill>
                <a:latin typeface="Delivery Cd Black" panose="020F0906020204020204" pitchFamily="34" charset="0"/>
              </a:rPr>
              <a:t>earned</a:t>
            </a:r>
            <a:r>
              <a:rPr lang="en-US" sz="1600" b="1" cap="all" dirty="0">
                <a:solidFill>
                  <a:schemeClr val="accent4"/>
                </a:solidFill>
                <a:latin typeface="Delivery Cd Black" panose="020F0906020204020204" pitchFamily="34" charset="0"/>
              </a:rPr>
              <a:t>, on average, 16% more </a:t>
            </a:r>
            <a:r>
              <a:rPr lang="en-US" sz="1600" dirty="0" smtClean="0"/>
              <a:t>than peers who recalled no such activities. </a:t>
            </a:r>
            <a:endParaRPr lang="de-DE" sz="1600" b="1" cap="all" dirty="0">
              <a:latin typeface="Delivery Cd Black" panose="020F0906020204020204" pitchFamily="34" charset="0"/>
            </a:endParaRPr>
          </a:p>
        </p:txBody>
      </p:sp>
      <p:sp>
        <p:nvSpPr>
          <p:cNvPr id="5" name="Fußzeilenplatzhalter 4"/>
          <p:cNvSpPr>
            <a:spLocks noGrp="1"/>
          </p:cNvSpPr>
          <p:nvPr>
            <p:ph type="ftr" sz="quarter" idx="10"/>
          </p:nvPr>
        </p:nvSpPr>
        <p:spPr/>
        <p:txBody>
          <a:bodyPr/>
          <a:lstStyle/>
          <a:p>
            <a:r>
              <a:rPr lang="en-US" dirty="0" smtClean="0">
                <a:solidFill>
                  <a:schemeClr val="bg1"/>
                </a:solidFill>
              </a:rPr>
              <a:t>DPDHL Group | Corporate Citizenship | Bonn | July 2020</a:t>
            </a:r>
            <a:endParaRPr lang="en-US" dirty="0">
              <a:solidFill>
                <a:schemeClr val="bg1"/>
              </a:solidFill>
            </a:endParaRPr>
          </a:p>
        </p:txBody>
      </p:sp>
      <p:sp>
        <p:nvSpPr>
          <p:cNvPr id="10" name="Title 3">
            <a:extLst>
              <a:ext uri="{FF2B5EF4-FFF2-40B4-BE49-F238E27FC236}">
                <a16:creationId xmlns:a16="http://schemas.microsoft.com/office/drawing/2014/main" xmlns="" id="{BE5BA203-1CF6-44D9-816B-A58A006B6F99}"/>
              </a:ext>
            </a:extLst>
          </p:cNvPr>
          <p:cNvSpPr>
            <a:spLocks noGrp="1"/>
          </p:cNvSpPr>
          <p:nvPr>
            <p:ph type="title"/>
          </p:nvPr>
        </p:nvSpPr>
        <p:spPr>
          <a:xfrm>
            <a:off x="324001" y="385163"/>
            <a:ext cx="6468686" cy="493950"/>
          </a:xfrm>
        </p:spPr>
        <p:txBody>
          <a:bodyPr/>
          <a:lstStyle/>
          <a:p>
            <a:pPr lvl="4">
              <a:lnSpc>
                <a:spcPct val="110000"/>
              </a:lnSpc>
              <a:spcAft>
                <a:spcPts val="500"/>
              </a:spcAft>
            </a:pPr>
            <a:r>
              <a:rPr lang="en-US" b="1" kern="1200" dirty="0">
                <a:solidFill>
                  <a:schemeClr val="bg1"/>
                </a:solidFill>
                <a:latin typeface="+mj-lt"/>
                <a:ea typeface="+mj-ea"/>
                <a:cs typeface="+mj-cs"/>
              </a:rPr>
              <a:t>Research found that encounters with volunteers from the world of work make a real difference to young people</a:t>
            </a:r>
          </a:p>
        </p:txBody>
      </p:sp>
      <p:sp>
        <p:nvSpPr>
          <p:cNvPr id="11" name="Rectangle 6"/>
          <p:cNvSpPr/>
          <p:nvPr/>
        </p:nvSpPr>
        <p:spPr>
          <a:xfrm>
            <a:off x="258489" y="4437276"/>
            <a:ext cx="8466389" cy="461665"/>
          </a:xfrm>
          <a:prstGeom prst="rect">
            <a:avLst/>
          </a:prstGeom>
        </p:spPr>
        <p:txBody>
          <a:bodyPr wrap="square">
            <a:spAutoFit/>
          </a:bodyPr>
          <a:lstStyle/>
          <a:p>
            <a:r>
              <a:rPr lang="en-GB" sz="800" dirty="0">
                <a:solidFill>
                  <a:schemeClr val="bg1"/>
                </a:solidFill>
              </a:rPr>
              <a:t>Source: Dr </a:t>
            </a:r>
            <a:r>
              <a:rPr lang="en-US" sz="800" dirty="0">
                <a:solidFill>
                  <a:schemeClr val="bg1"/>
                </a:solidFill>
              </a:rPr>
              <a:t>Dr Anthony Mann, Director of Research and Policy, Education and Employers Taskforce: It’s who you meet: why employer contacts at school make a difference to the employment prospects of young adults </a:t>
            </a:r>
            <a:r>
              <a:rPr lang="en-US" sz="800" dirty="0" smtClean="0">
                <a:solidFill>
                  <a:schemeClr val="bg1"/>
                </a:solidFill>
              </a:rPr>
              <a:t>, 2012</a:t>
            </a:r>
            <a:endParaRPr lang="de-DE" sz="800" dirty="0">
              <a:solidFill>
                <a:schemeClr val="bg1"/>
              </a:solidFill>
            </a:endParaRPr>
          </a:p>
          <a:p>
            <a:pPr lvl="0"/>
            <a:r>
              <a:rPr lang="en-GB" sz="800" dirty="0" smtClean="0"/>
              <a:t> </a:t>
            </a:r>
            <a:endParaRPr lang="en-GB" sz="1400" dirty="0"/>
          </a:p>
        </p:txBody>
      </p:sp>
    </p:spTree>
    <p:extLst>
      <p:ext uri="{BB962C8B-B14F-4D97-AF65-F5344CB8AC3E}">
        <p14:creationId xmlns:p14="http://schemas.microsoft.com/office/powerpoint/2010/main" val="23329641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Placeholder 8" descr="A picture containing rain, food&#10;&#10;Description automatically generated">
            <a:extLst>
              <a:ext uri="{FF2B5EF4-FFF2-40B4-BE49-F238E27FC236}">
                <a16:creationId xmlns:a16="http://schemas.microsoft.com/office/drawing/2014/main" xmlns="" id="{9E54106B-1D6A-480D-9E47-CCD7DD524DF7}"/>
              </a:ext>
            </a:extLst>
          </p:cNvPr>
          <p:cNvPicPr>
            <a:picLocks noChangeAspect="1"/>
          </p:cNvPicPr>
          <p:nvPr/>
        </p:nvPicPr>
        <p:blipFill>
          <a:blip r:embed="rId2" cstate="print">
            <a:extLst>
              <a:ext uri="{28A0092B-C50C-407E-A947-70E740481C1C}">
                <a14:useLocalDpi xmlns:a14="http://schemas.microsoft.com/office/drawing/2010/main" val="0"/>
              </a:ext>
            </a:extLst>
          </a:blip>
          <a:srcRect t="10221" b="10221"/>
          <a:stretch>
            <a:fillRect/>
          </a:stretch>
        </p:blipFill>
        <p:spPr>
          <a:xfrm>
            <a:off x="0" y="0"/>
            <a:ext cx="9144000" cy="5143500"/>
          </a:xfrm>
          <a:prstGeom prst="rect">
            <a:avLst/>
          </a:prstGeom>
        </p:spPr>
      </p:pic>
      <p:sp>
        <p:nvSpPr>
          <p:cNvPr id="2" name="Title 1">
            <a:extLst>
              <a:ext uri="{FF2B5EF4-FFF2-40B4-BE49-F238E27FC236}">
                <a16:creationId xmlns:a16="http://schemas.microsoft.com/office/drawing/2014/main" xmlns="" id="{B6B6FB23-BFF1-4F14-9E78-7D16429C0629}"/>
              </a:ext>
            </a:extLst>
          </p:cNvPr>
          <p:cNvSpPr>
            <a:spLocks noGrp="1"/>
          </p:cNvSpPr>
          <p:nvPr>
            <p:ph type="title"/>
          </p:nvPr>
        </p:nvSpPr>
        <p:spPr/>
        <p:txBody>
          <a:bodyPr/>
          <a:lstStyle/>
          <a:p>
            <a:r>
              <a:rPr lang="en-US" dirty="0" smtClean="0"/>
              <a:t>2019</a:t>
            </a:r>
            <a:r>
              <a:rPr lang="en-US" dirty="0"/>
              <a:t>, more than 2,000 employees contributed to our </a:t>
            </a:r>
            <a:r>
              <a:rPr lang="en-US" dirty="0" err="1"/>
              <a:t>GoTeach</a:t>
            </a:r>
            <a:r>
              <a:rPr lang="en-US" dirty="0"/>
              <a:t> partnerships – more than 11,000 beneficiaries benefitted from the </a:t>
            </a:r>
            <a:r>
              <a:rPr lang="en-US" dirty="0" smtClean="0"/>
              <a:t>program</a:t>
            </a:r>
            <a:endParaRPr lang="en-GB" dirty="0"/>
          </a:p>
        </p:txBody>
      </p:sp>
      <p:sp>
        <p:nvSpPr>
          <p:cNvPr id="39" name="Footer Placeholder 3">
            <a:extLst>
              <a:ext uri="{FF2B5EF4-FFF2-40B4-BE49-F238E27FC236}">
                <a16:creationId xmlns:a16="http://schemas.microsoft.com/office/drawing/2014/main" xmlns="" id="{D4F35100-2E2D-4E42-A1E5-CE0DE356B142}"/>
              </a:ext>
            </a:extLst>
          </p:cNvPr>
          <p:cNvSpPr>
            <a:spLocks noGrp="1"/>
          </p:cNvSpPr>
          <p:nvPr>
            <p:ph type="ftr" sz="quarter" idx="10"/>
          </p:nvPr>
        </p:nvSpPr>
        <p:spPr>
          <a:xfrm>
            <a:off x="323999" y="4803982"/>
            <a:ext cx="8117532" cy="138499"/>
          </a:xfrm>
        </p:spPr>
        <p:txBody>
          <a:bodyPr/>
          <a:lstStyle/>
          <a:p>
            <a:r>
              <a:rPr lang="en-US" smtClean="0"/>
              <a:t>DPDHL Group | Corporate Citizenship | Bonn | July 2020</a:t>
            </a:r>
            <a:endParaRPr lang="en-US" dirty="0"/>
          </a:p>
        </p:txBody>
      </p:sp>
      <p:grpSp>
        <p:nvGrpSpPr>
          <p:cNvPr id="28" name="Gruppieren 27"/>
          <p:cNvGrpSpPr/>
          <p:nvPr/>
        </p:nvGrpSpPr>
        <p:grpSpPr>
          <a:xfrm>
            <a:off x="1729274" y="961820"/>
            <a:ext cx="6319664" cy="3592461"/>
            <a:chOff x="1148031" y="1949226"/>
            <a:chExt cx="7126637" cy="4125581"/>
          </a:xfrm>
        </p:grpSpPr>
        <p:sp>
          <p:nvSpPr>
            <p:cNvPr id="29" name="Textfeld 28"/>
            <p:cNvSpPr txBox="1"/>
            <p:nvPr/>
          </p:nvSpPr>
          <p:spPr>
            <a:xfrm>
              <a:off x="5689081" y="3529210"/>
              <a:ext cx="2585587" cy="270843"/>
            </a:xfrm>
            <a:prstGeom prst="rect">
              <a:avLst/>
            </a:prstGeom>
            <a:noFill/>
          </p:spPr>
          <p:txBody>
            <a:bodyPr wrap="square" lIns="0" tIns="0" rIns="0" bIns="0" rtlCol="0">
              <a:spAutoFit/>
            </a:bodyPr>
            <a:lstStyle/>
            <a:p>
              <a:pPr>
                <a:lnSpc>
                  <a:spcPct val="110000"/>
                </a:lnSpc>
                <a:spcAft>
                  <a:spcPts val="500"/>
                </a:spcAft>
              </a:pPr>
              <a:r>
                <a:rPr lang="de-DE" sz="1400" b="1" dirty="0" err="1" smtClean="0"/>
                <a:t>Hours</a:t>
              </a:r>
              <a:r>
                <a:rPr lang="de-DE" sz="1400" b="1" dirty="0" smtClean="0"/>
                <a:t> </a:t>
              </a:r>
              <a:r>
                <a:rPr lang="de-DE" sz="1400" b="1" dirty="0" err="1" smtClean="0"/>
                <a:t>dedicated</a:t>
              </a:r>
              <a:endParaRPr lang="de-DE" sz="1400" b="1" dirty="0"/>
            </a:p>
          </p:txBody>
        </p:sp>
        <p:sp>
          <p:nvSpPr>
            <p:cNvPr id="30" name="Textfeld 29"/>
            <p:cNvSpPr txBox="1"/>
            <p:nvPr/>
          </p:nvSpPr>
          <p:spPr>
            <a:xfrm>
              <a:off x="1835862" y="3060064"/>
              <a:ext cx="545925" cy="622073"/>
            </a:xfrm>
            <a:prstGeom prst="rect">
              <a:avLst/>
            </a:prstGeom>
            <a:noFill/>
          </p:spPr>
          <p:txBody>
            <a:bodyPr wrap="none" lIns="0" tIns="0" rIns="0" bIns="0" rtlCol="0">
              <a:spAutoFit/>
            </a:bodyPr>
            <a:lstStyle/>
            <a:p>
              <a:pPr algn="ctr">
                <a:lnSpc>
                  <a:spcPct val="110000"/>
                </a:lnSpc>
                <a:spcAft>
                  <a:spcPts val="500"/>
                </a:spcAft>
              </a:pPr>
              <a:r>
                <a:rPr lang="de-DE" sz="3200" b="1" dirty="0" smtClean="0">
                  <a:solidFill>
                    <a:schemeClr val="accent4"/>
                  </a:solidFill>
                  <a:latin typeface="+mj-lt"/>
                </a:rPr>
                <a:t>58</a:t>
              </a:r>
            </a:p>
          </p:txBody>
        </p:sp>
        <p:sp>
          <p:nvSpPr>
            <p:cNvPr id="35" name="Textfeld 34"/>
            <p:cNvSpPr txBox="1"/>
            <p:nvPr/>
          </p:nvSpPr>
          <p:spPr>
            <a:xfrm>
              <a:off x="1217611" y="3537111"/>
              <a:ext cx="1782427" cy="270843"/>
            </a:xfrm>
            <a:prstGeom prst="rect">
              <a:avLst/>
            </a:prstGeom>
            <a:noFill/>
          </p:spPr>
          <p:txBody>
            <a:bodyPr wrap="square" lIns="0" tIns="0" rIns="0" bIns="0" rtlCol="0">
              <a:spAutoFit/>
            </a:bodyPr>
            <a:lstStyle/>
            <a:p>
              <a:pPr algn="ctr">
                <a:lnSpc>
                  <a:spcPct val="110000"/>
                </a:lnSpc>
                <a:spcAft>
                  <a:spcPts val="500"/>
                </a:spcAft>
              </a:pPr>
              <a:r>
                <a:rPr lang="de-DE" sz="1400" b="1" dirty="0"/>
                <a:t>C</a:t>
              </a:r>
              <a:r>
                <a:rPr lang="de-DE" sz="1400" b="1" dirty="0" smtClean="0"/>
                <a:t>ountries</a:t>
              </a:r>
            </a:p>
          </p:txBody>
        </p:sp>
        <p:sp>
          <p:nvSpPr>
            <p:cNvPr id="38" name="Textfeld 37"/>
            <p:cNvSpPr txBox="1"/>
            <p:nvPr/>
          </p:nvSpPr>
          <p:spPr>
            <a:xfrm>
              <a:off x="3714404" y="3060064"/>
              <a:ext cx="1214771" cy="622073"/>
            </a:xfrm>
            <a:prstGeom prst="rect">
              <a:avLst/>
            </a:prstGeom>
            <a:noFill/>
          </p:spPr>
          <p:txBody>
            <a:bodyPr wrap="none" lIns="0" tIns="0" rIns="0" bIns="0" rtlCol="0">
              <a:spAutoFit/>
            </a:bodyPr>
            <a:lstStyle/>
            <a:p>
              <a:pPr>
                <a:lnSpc>
                  <a:spcPct val="110000"/>
                </a:lnSpc>
                <a:spcAft>
                  <a:spcPts val="500"/>
                </a:spcAft>
              </a:pPr>
              <a:r>
                <a:rPr lang="de-DE" sz="3200" b="1" dirty="0">
                  <a:solidFill>
                    <a:schemeClr val="accent4"/>
                  </a:solidFill>
                  <a:latin typeface="+mj-lt"/>
                </a:rPr>
                <a:t>2,040</a:t>
              </a:r>
            </a:p>
          </p:txBody>
        </p:sp>
        <p:sp>
          <p:nvSpPr>
            <p:cNvPr id="40" name="Textfeld 39"/>
            <p:cNvSpPr txBox="1"/>
            <p:nvPr/>
          </p:nvSpPr>
          <p:spPr>
            <a:xfrm>
              <a:off x="3332603" y="3541215"/>
              <a:ext cx="2189040" cy="272157"/>
            </a:xfrm>
            <a:prstGeom prst="rect">
              <a:avLst/>
            </a:prstGeom>
            <a:noFill/>
          </p:spPr>
          <p:txBody>
            <a:bodyPr wrap="square" lIns="0" tIns="0" rIns="0" bIns="0" rtlCol="0">
              <a:spAutoFit/>
            </a:bodyPr>
            <a:lstStyle/>
            <a:p>
              <a:pPr>
                <a:lnSpc>
                  <a:spcPct val="110000"/>
                </a:lnSpc>
                <a:spcAft>
                  <a:spcPts val="500"/>
                </a:spcAft>
              </a:pPr>
              <a:r>
                <a:rPr lang="de-DE" sz="1400" b="1" dirty="0" smtClean="0"/>
                <a:t>Employee </a:t>
              </a:r>
              <a:r>
                <a:rPr lang="de-DE" sz="1400" b="1" dirty="0" err="1" smtClean="0"/>
                <a:t>volunteers</a:t>
              </a:r>
              <a:endParaRPr lang="de-DE" sz="1400" b="1" dirty="0" smtClean="0"/>
            </a:p>
          </p:txBody>
        </p:sp>
        <p:sp>
          <p:nvSpPr>
            <p:cNvPr id="41" name="Textfeld 40"/>
            <p:cNvSpPr txBox="1"/>
            <p:nvPr/>
          </p:nvSpPr>
          <p:spPr>
            <a:xfrm>
              <a:off x="1835862" y="5063243"/>
              <a:ext cx="545925" cy="603149"/>
            </a:xfrm>
            <a:prstGeom prst="rect">
              <a:avLst/>
            </a:prstGeom>
            <a:noFill/>
          </p:spPr>
          <p:txBody>
            <a:bodyPr wrap="none" lIns="0" tIns="0" rIns="0" bIns="0" rtlCol="0">
              <a:spAutoFit/>
            </a:bodyPr>
            <a:lstStyle/>
            <a:p>
              <a:pPr algn="ctr">
                <a:lnSpc>
                  <a:spcPct val="110000"/>
                </a:lnSpc>
                <a:spcAft>
                  <a:spcPts val="500"/>
                </a:spcAft>
              </a:pPr>
              <a:r>
                <a:rPr lang="de-DE" sz="3200" b="1" dirty="0" smtClean="0">
                  <a:solidFill>
                    <a:schemeClr val="accent4"/>
                  </a:solidFill>
                  <a:latin typeface="+mj-lt"/>
                </a:rPr>
                <a:t>69</a:t>
              </a:r>
              <a:endParaRPr lang="de-DE" sz="3200" b="1" dirty="0">
                <a:solidFill>
                  <a:schemeClr val="accent4"/>
                </a:solidFill>
                <a:latin typeface="+mj-lt"/>
              </a:endParaRPr>
            </a:p>
          </p:txBody>
        </p:sp>
        <p:sp>
          <p:nvSpPr>
            <p:cNvPr id="42" name="Textfeld 41"/>
            <p:cNvSpPr txBox="1"/>
            <p:nvPr/>
          </p:nvSpPr>
          <p:spPr>
            <a:xfrm>
              <a:off x="1148031" y="5533120"/>
              <a:ext cx="1921587" cy="541687"/>
            </a:xfrm>
            <a:prstGeom prst="rect">
              <a:avLst/>
            </a:prstGeom>
            <a:noFill/>
          </p:spPr>
          <p:txBody>
            <a:bodyPr wrap="square" lIns="0" tIns="0" rIns="0" bIns="0" rtlCol="0">
              <a:spAutoFit/>
            </a:bodyPr>
            <a:lstStyle/>
            <a:p>
              <a:pPr algn="ctr">
                <a:lnSpc>
                  <a:spcPct val="110000"/>
                </a:lnSpc>
                <a:spcAft>
                  <a:spcPts val="500"/>
                </a:spcAft>
              </a:pPr>
              <a:r>
                <a:rPr lang="de-DE" sz="1400" b="1" dirty="0" smtClean="0"/>
                <a:t>National </a:t>
              </a:r>
              <a:r>
                <a:rPr lang="de-DE" sz="1400" b="1" dirty="0" err="1" smtClean="0"/>
                <a:t>partner</a:t>
              </a:r>
              <a:r>
                <a:rPr lang="de-DE" sz="1400" b="1" dirty="0" smtClean="0"/>
                <a:t> </a:t>
              </a:r>
              <a:r>
                <a:rPr lang="de-DE" sz="1400" b="1" dirty="0" err="1"/>
                <a:t>organizations</a:t>
              </a:r>
              <a:endParaRPr lang="de-DE" sz="1400" b="1" dirty="0"/>
            </a:p>
          </p:txBody>
        </p:sp>
        <p:sp>
          <p:nvSpPr>
            <p:cNvPr id="43" name="Textfeld 42"/>
            <p:cNvSpPr txBox="1"/>
            <p:nvPr/>
          </p:nvSpPr>
          <p:spPr>
            <a:xfrm>
              <a:off x="5818322" y="3060064"/>
              <a:ext cx="1487733" cy="622073"/>
            </a:xfrm>
            <a:prstGeom prst="rect">
              <a:avLst/>
            </a:prstGeom>
            <a:noFill/>
          </p:spPr>
          <p:txBody>
            <a:bodyPr wrap="none" lIns="0" tIns="0" rIns="0" bIns="0" rtlCol="0">
              <a:spAutoFit/>
            </a:bodyPr>
            <a:lstStyle/>
            <a:p>
              <a:pPr>
                <a:lnSpc>
                  <a:spcPct val="110000"/>
                </a:lnSpc>
                <a:spcAft>
                  <a:spcPts val="500"/>
                </a:spcAft>
              </a:pPr>
              <a:r>
                <a:rPr lang="de-DE" sz="3200" b="1" dirty="0" smtClean="0">
                  <a:solidFill>
                    <a:schemeClr val="accent4"/>
                  </a:solidFill>
                  <a:latin typeface="+mj-lt"/>
                </a:rPr>
                <a:t>20,700</a:t>
              </a:r>
              <a:endParaRPr lang="de-DE" sz="3200" b="1" dirty="0">
                <a:solidFill>
                  <a:schemeClr val="accent4"/>
                </a:solidFill>
                <a:latin typeface="+mj-lt"/>
              </a:endParaRPr>
            </a:p>
          </p:txBody>
        </p:sp>
        <p:sp>
          <p:nvSpPr>
            <p:cNvPr id="44" name="Ellipse 43"/>
            <p:cNvSpPr/>
            <p:nvPr/>
          </p:nvSpPr>
          <p:spPr bwMode="auto">
            <a:xfrm>
              <a:off x="1462013" y="1949226"/>
              <a:ext cx="1199045" cy="1179785"/>
            </a:xfrm>
            <a:prstGeom prst="ellipse">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a:p>
          </p:txBody>
        </p:sp>
        <p:sp>
          <p:nvSpPr>
            <p:cNvPr id="45" name="Ellipse 44"/>
            <p:cNvSpPr/>
            <p:nvPr/>
          </p:nvSpPr>
          <p:spPr bwMode="auto">
            <a:xfrm>
              <a:off x="1462013" y="3947507"/>
              <a:ext cx="1199045" cy="1179785"/>
            </a:xfrm>
            <a:prstGeom prst="ellipse">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a:p>
          </p:txBody>
        </p:sp>
        <p:sp>
          <p:nvSpPr>
            <p:cNvPr id="46" name="Ellipse 45"/>
            <p:cNvSpPr/>
            <p:nvPr/>
          </p:nvSpPr>
          <p:spPr bwMode="auto">
            <a:xfrm>
              <a:off x="3601491" y="3947507"/>
              <a:ext cx="1199045" cy="1179785"/>
            </a:xfrm>
            <a:prstGeom prst="ellipse">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a:p>
          </p:txBody>
        </p:sp>
        <p:sp>
          <p:nvSpPr>
            <p:cNvPr id="47" name="Ellipse 46"/>
            <p:cNvSpPr/>
            <p:nvPr/>
          </p:nvSpPr>
          <p:spPr bwMode="auto">
            <a:xfrm>
              <a:off x="5764623" y="3947507"/>
              <a:ext cx="1199045" cy="1179785"/>
            </a:xfrm>
            <a:prstGeom prst="ellipse">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a:p>
          </p:txBody>
        </p:sp>
        <p:grpSp>
          <p:nvGrpSpPr>
            <p:cNvPr id="48" name="Gruppieren 47"/>
            <p:cNvGrpSpPr/>
            <p:nvPr/>
          </p:nvGrpSpPr>
          <p:grpSpPr>
            <a:xfrm>
              <a:off x="3601491" y="1949226"/>
              <a:ext cx="1199045" cy="1179785"/>
              <a:chOff x="3861532" y="2029075"/>
              <a:chExt cx="1199045" cy="1179785"/>
            </a:xfrm>
          </p:grpSpPr>
          <p:sp>
            <p:nvSpPr>
              <p:cNvPr id="78" name="Ellipse 77"/>
              <p:cNvSpPr/>
              <p:nvPr/>
            </p:nvSpPr>
            <p:spPr bwMode="auto">
              <a:xfrm>
                <a:off x="3861532" y="2029075"/>
                <a:ext cx="1199045" cy="1179785"/>
              </a:xfrm>
              <a:prstGeom prst="ellipse">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a:p>
            </p:txBody>
          </p:sp>
          <p:pic>
            <p:nvPicPr>
              <p:cNvPr id="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6861" y="2370372"/>
                <a:ext cx="828386" cy="574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49" name="Gruppieren 48"/>
            <p:cNvGrpSpPr/>
            <p:nvPr/>
          </p:nvGrpSpPr>
          <p:grpSpPr>
            <a:xfrm>
              <a:off x="5764623" y="1949226"/>
              <a:ext cx="1199045" cy="1179785"/>
              <a:chOff x="6457468" y="2029075"/>
              <a:chExt cx="1199045" cy="1179785"/>
            </a:xfrm>
          </p:grpSpPr>
          <p:sp>
            <p:nvSpPr>
              <p:cNvPr id="76" name="Ellipse 75"/>
              <p:cNvSpPr/>
              <p:nvPr/>
            </p:nvSpPr>
            <p:spPr bwMode="auto">
              <a:xfrm>
                <a:off x="6457468" y="2029075"/>
                <a:ext cx="1199045" cy="1179785"/>
              </a:xfrm>
              <a:prstGeom prst="ellipse">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a:p>
            </p:txBody>
          </p:sp>
          <p:pic>
            <p:nvPicPr>
              <p:cNvPr id="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4848" y="2148440"/>
                <a:ext cx="604284" cy="8823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0" name="Textfeld 49"/>
            <p:cNvSpPr txBox="1"/>
            <p:nvPr/>
          </p:nvSpPr>
          <p:spPr>
            <a:xfrm>
              <a:off x="3564307" y="5049429"/>
              <a:ext cx="1487733" cy="603149"/>
            </a:xfrm>
            <a:prstGeom prst="rect">
              <a:avLst/>
            </a:prstGeom>
            <a:noFill/>
          </p:spPr>
          <p:txBody>
            <a:bodyPr wrap="none" lIns="0" tIns="0" rIns="0" bIns="0" rtlCol="0">
              <a:spAutoFit/>
            </a:bodyPr>
            <a:lstStyle/>
            <a:p>
              <a:pPr>
                <a:lnSpc>
                  <a:spcPct val="110000"/>
                </a:lnSpc>
                <a:spcAft>
                  <a:spcPts val="500"/>
                </a:spcAft>
              </a:pPr>
              <a:r>
                <a:rPr lang="de-DE" sz="3200" b="1" dirty="0">
                  <a:solidFill>
                    <a:schemeClr val="accent4"/>
                  </a:solidFill>
                  <a:latin typeface="+mj-lt"/>
                </a:rPr>
                <a:t>11,670</a:t>
              </a:r>
            </a:p>
          </p:txBody>
        </p:sp>
        <p:sp>
          <p:nvSpPr>
            <p:cNvPr id="51" name="Textfeld 50"/>
            <p:cNvSpPr txBox="1"/>
            <p:nvPr/>
          </p:nvSpPr>
          <p:spPr>
            <a:xfrm>
              <a:off x="3267352" y="5533120"/>
              <a:ext cx="2013604" cy="536066"/>
            </a:xfrm>
            <a:prstGeom prst="rect">
              <a:avLst/>
            </a:prstGeom>
            <a:noFill/>
          </p:spPr>
          <p:txBody>
            <a:bodyPr wrap="square" lIns="0" tIns="0" rIns="0" bIns="0" rtlCol="0">
              <a:spAutoFit/>
            </a:bodyPr>
            <a:lstStyle/>
            <a:p>
              <a:pPr algn="ctr">
                <a:lnSpc>
                  <a:spcPct val="110000"/>
                </a:lnSpc>
                <a:spcAft>
                  <a:spcPts val="500"/>
                </a:spcAft>
              </a:pPr>
              <a:r>
                <a:rPr lang="de-DE" sz="1400" b="1" dirty="0" err="1" smtClean="0"/>
                <a:t>Lives</a:t>
              </a:r>
              <a:r>
                <a:rPr lang="de-DE" sz="1400" b="1" dirty="0" smtClean="0"/>
                <a:t> </a:t>
              </a:r>
              <a:r>
                <a:rPr lang="de-DE" sz="1400" b="1" dirty="0" err="1" smtClean="0"/>
                <a:t>directly</a:t>
              </a:r>
              <a:r>
                <a:rPr lang="de-DE" sz="1400" b="1" dirty="0" smtClean="0"/>
                <a:t> </a:t>
              </a:r>
              <a:r>
                <a:rPr lang="de-DE" sz="1400" b="1" dirty="0" err="1" smtClean="0"/>
                <a:t>impacted</a:t>
              </a:r>
              <a:endParaRPr lang="de-DE" sz="1400" b="1" dirty="0" smtClean="0"/>
            </a:p>
          </p:txBody>
        </p:sp>
        <p:sp>
          <p:nvSpPr>
            <p:cNvPr id="52" name="Textfeld 51"/>
            <p:cNvSpPr txBox="1"/>
            <p:nvPr/>
          </p:nvSpPr>
          <p:spPr>
            <a:xfrm>
              <a:off x="5395679" y="5510607"/>
              <a:ext cx="2128719" cy="544314"/>
            </a:xfrm>
            <a:prstGeom prst="rect">
              <a:avLst/>
            </a:prstGeom>
            <a:noFill/>
          </p:spPr>
          <p:txBody>
            <a:bodyPr wrap="square" lIns="0" tIns="0" rIns="0" bIns="0" rtlCol="0">
              <a:spAutoFit/>
            </a:bodyPr>
            <a:lstStyle/>
            <a:p>
              <a:pPr algn="ctr">
                <a:lnSpc>
                  <a:spcPct val="110000"/>
                </a:lnSpc>
                <a:spcAft>
                  <a:spcPts val="500"/>
                </a:spcAft>
              </a:pPr>
              <a:r>
                <a:rPr lang="de-DE" sz="1400" b="1" dirty="0" smtClean="0"/>
                <a:t>Multi-</a:t>
              </a:r>
              <a:r>
                <a:rPr lang="de-DE" sz="1400" b="1" dirty="0" err="1" smtClean="0"/>
                <a:t>stakeholder</a:t>
              </a:r>
              <a:r>
                <a:rPr lang="de-DE" sz="1400" b="1" dirty="0" smtClean="0"/>
                <a:t> </a:t>
              </a:r>
              <a:r>
                <a:rPr lang="de-DE" sz="1400" b="1" dirty="0" err="1" smtClean="0"/>
                <a:t>platform</a:t>
              </a:r>
              <a:r>
                <a:rPr lang="de-DE" sz="1400" b="1" dirty="0" smtClean="0"/>
                <a:t> </a:t>
              </a:r>
              <a:r>
                <a:rPr lang="de-DE" sz="1400" b="1" dirty="0" err="1" smtClean="0"/>
                <a:t>participation</a:t>
              </a:r>
              <a:endParaRPr lang="de-DE" sz="1400" b="1" dirty="0" smtClean="0"/>
            </a:p>
          </p:txBody>
        </p:sp>
        <p:sp>
          <p:nvSpPr>
            <p:cNvPr id="53" name="Textfeld 52"/>
            <p:cNvSpPr txBox="1"/>
            <p:nvPr/>
          </p:nvSpPr>
          <p:spPr>
            <a:xfrm>
              <a:off x="6251649" y="5035456"/>
              <a:ext cx="272962" cy="603149"/>
            </a:xfrm>
            <a:prstGeom prst="rect">
              <a:avLst/>
            </a:prstGeom>
            <a:noFill/>
          </p:spPr>
          <p:txBody>
            <a:bodyPr wrap="none" lIns="0" tIns="0" rIns="0" bIns="0" rtlCol="0">
              <a:spAutoFit/>
            </a:bodyPr>
            <a:lstStyle/>
            <a:p>
              <a:pPr>
                <a:lnSpc>
                  <a:spcPct val="110000"/>
                </a:lnSpc>
                <a:spcAft>
                  <a:spcPts val="500"/>
                </a:spcAft>
              </a:pPr>
              <a:r>
                <a:rPr lang="de-DE" sz="3200" b="1" dirty="0" smtClean="0">
                  <a:solidFill>
                    <a:schemeClr val="accent4"/>
                  </a:solidFill>
                  <a:latin typeface="+mj-lt"/>
                </a:rPr>
                <a:t>1</a:t>
              </a:r>
              <a:endParaRPr lang="de-DE" sz="3200" b="1" dirty="0">
                <a:solidFill>
                  <a:schemeClr val="accent4"/>
                </a:solidFill>
                <a:latin typeface="+mj-lt"/>
              </a:endParaRPr>
            </a:p>
          </p:txBody>
        </p:sp>
        <p:pic>
          <p:nvPicPr>
            <p:cNvPr id="67" name="Grafik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0163" y="4231120"/>
              <a:ext cx="877416" cy="216522"/>
            </a:xfrm>
            <a:prstGeom prst="rect">
              <a:avLst/>
            </a:prstGeom>
          </p:spPr>
        </p:pic>
        <p:pic>
          <p:nvPicPr>
            <p:cNvPr id="68" name="Picture 2" descr="Y:\GoTeach 3.0\07_SOS\07_08 Communication\05 Material Texte\Logos\SOS_Logo_Claim_BLUE_neg_English.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44962" y="4544240"/>
              <a:ext cx="1000375" cy="253088"/>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14293" y="3982728"/>
              <a:ext cx="1186243" cy="1097636"/>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2" name="Grafik 71"/>
            <p:cNvPicPr>
              <a:picLocks noChangeAspect="1"/>
            </p:cNvPicPr>
            <p:nvPr/>
          </p:nvPicPr>
          <p:blipFill>
            <a:blip r:embed="rId8"/>
            <a:stretch>
              <a:fillRect/>
            </a:stretch>
          </p:blipFill>
          <p:spPr>
            <a:xfrm>
              <a:off x="1560735" y="2018981"/>
              <a:ext cx="986572" cy="1039780"/>
            </a:xfrm>
            <a:prstGeom prst="ellipse">
              <a:avLst/>
            </a:prstGeom>
            <a:ln>
              <a:noFill/>
            </a:ln>
            <a:effectLst>
              <a:softEdge rad="112500"/>
            </a:effectLst>
          </p:spPr>
        </p:pic>
        <p:grpSp>
          <p:nvGrpSpPr>
            <p:cNvPr id="73" name="Gruppieren 72"/>
            <p:cNvGrpSpPr/>
            <p:nvPr/>
          </p:nvGrpSpPr>
          <p:grpSpPr>
            <a:xfrm>
              <a:off x="5955098" y="4263911"/>
              <a:ext cx="806361" cy="548325"/>
              <a:chOff x="6021002" y="4206245"/>
              <a:chExt cx="806361" cy="548325"/>
            </a:xfrm>
          </p:grpSpPr>
          <p:sp>
            <p:nvSpPr>
              <p:cNvPr id="74" name="Rechteck 73"/>
              <p:cNvSpPr/>
              <p:nvPr/>
            </p:nvSpPr>
            <p:spPr bwMode="auto">
              <a:xfrm rot="20396774">
                <a:off x="6251216" y="4389092"/>
                <a:ext cx="415071" cy="208282"/>
              </a:xfrm>
              <a:prstGeom prst="rect">
                <a:avLst/>
              </a:prstGeom>
              <a:solidFill>
                <a:schemeClr val="bg1"/>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pic>
            <p:nvPicPr>
              <p:cNvPr id="75" name="Picture 18" descr="Bildergebnis für logo youthcan!">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21002" y="4206245"/>
                <a:ext cx="806361" cy="54832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77626180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Grp="1" noChangeAspect="1" noChangeArrowheads="1"/>
          </p:cNvPicPr>
          <p:nvPr>
            <p:ph type="pic" sz="quarter" idx="12"/>
          </p:nvPr>
        </p:nvPicPr>
        <p:blipFill>
          <a:blip r:embed="rId2">
            <a:extLst>
              <a:ext uri="{28A0092B-C50C-407E-A947-70E740481C1C}">
                <a14:useLocalDpi xmlns:a14="http://schemas.microsoft.com/office/drawing/2010/main" val="0"/>
              </a:ext>
            </a:extLst>
          </a:blip>
          <a:srcRect t="24945" b="24945"/>
          <a:stretch>
            <a:fillRect/>
          </a:stretch>
        </p:blipFill>
        <p:spPr bwMode="auto">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platzhalter 3"/>
          <p:cNvSpPr>
            <a:spLocks noGrp="1"/>
          </p:cNvSpPr>
          <p:nvPr>
            <p:ph type="body" sz="quarter" idx="19"/>
          </p:nvPr>
        </p:nvSpPr>
        <p:spPr/>
        <p:txBody>
          <a:bodyPr/>
          <a:lstStyle/>
          <a:p>
            <a:endParaRPr lang="de-DE"/>
          </a:p>
        </p:txBody>
      </p:sp>
      <p:sp>
        <p:nvSpPr>
          <p:cNvPr id="6" name="Rectangle 8">
            <a:extLst>
              <a:ext uri="{FF2B5EF4-FFF2-40B4-BE49-F238E27FC236}">
                <a16:creationId xmlns="" xmlns:a16="http://schemas.microsoft.com/office/drawing/2014/main" id="{467E8961-6E64-4C7A-957D-8B7F9C94DB32}"/>
              </a:ext>
            </a:extLst>
          </p:cNvPr>
          <p:cNvSpPr/>
          <p:nvPr/>
        </p:nvSpPr>
        <p:spPr>
          <a:xfrm>
            <a:off x="4981074" y="1610139"/>
            <a:ext cx="3785555" cy="3071399"/>
          </a:xfrm>
          <a:prstGeom prst="rect">
            <a:avLst/>
          </a:prstGeom>
          <a:gradFill flip="none" rotWithShape="1">
            <a:gsLst>
              <a:gs pos="50000">
                <a:schemeClr val="accent3"/>
              </a:gs>
              <a:gs pos="100000">
                <a:schemeClr val="accent3">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72000" rtlCol="0" anchor="b"/>
          <a:lstStyle/>
          <a:p>
            <a:pPr algn="ctr"/>
            <a:r>
              <a:rPr lang="en-US" altLang="de-DE" sz="1400" b="1" dirty="0">
                <a:solidFill>
                  <a:schemeClr val="tx1"/>
                </a:solidFill>
                <a:cs typeface="Arial" charset="0"/>
              </a:rPr>
              <a:t>”I grew up in the SOS Children‘s Village in Cape Town. Nisa has been my mentor since 2012. The </a:t>
            </a:r>
            <a:r>
              <a:rPr lang="en-US" altLang="de-DE" sz="1400" b="1" dirty="0" err="1">
                <a:solidFill>
                  <a:schemeClr val="tx1"/>
                </a:solidFill>
                <a:cs typeface="Arial" charset="0"/>
              </a:rPr>
              <a:t>GoTeach</a:t>
            </a:r>
            <a:r>
              <a:rPr lang="en-US" altLang="de-DE" sz="1400" b="1" dirty="0">
                <a:solidFill>
                  <a:schemeClr val="tx1"/>
                </a:solidFill>
                <a:cs typeface="Arial" charset="0"/>
              </a:rPr>
              <a:t> program brought us together. In the meantime I have </a:t>
            </a:r>
            <a:r>
              <a:rPr lang="en-US" altLang="de-DE" sz="1400" b="1" dirty="0">
                <a:solidFill>
                  <a:schemeClr val="accent4"/>
                </a:solidFill>
                <a:cs typeface="Arial" charset="0"/>
              </a:rPr>
              <a:t>completed my apprenticeship and now have a permanent position at </a:t>
            </a:r>
            <a:r>
              <a:rPr lang="en-US" altLang="de-DE" sz="1400" b="1" dirty="0" smtClean="0">
                <a:solidFill>
                  <a:schemeClr val="accent4"/>
                </a:solidFill>
                <a:cs typeface="Arial" charset="0"/>
              </a:rPr>
              <a:t>DHL </a:t>
            </a:r>
            <a:r>
              <a:rPr lang="en-US" altLang="de-DE" sz="1400" b="1" dirty="0">
                <a:solidFill>
                  <a:schemeClr val="tx1"/>
                </a:solidFill>
                <a:cs typeface="Arial" charset="0"/>
              </a:rPr>
              <a:t>in </a:t>
            </a:r>
            <a:r>
              <a:rPr lang="en-US" altLang="de-DE" sz="1400" b="1" dirty="0">
                <a:solidFill>
                  <a:schemeClr val="tx1"/>
                </a:solidFill>
                <a:cs typeface="Arial" charset="0"/>
              </a:rPr>
              <a:t>South Africa</a:t>
            </a:r>
            <a:r>
              <a:rPr lang="en-US" altLang="de-DE" sz="1400" dirty="0">
                <a:solidFill>
                  <a:schemeClr val="tx1"/>
                </a:solidFill>
                <a:cs typeface="Arial" charset="0"/>
              </a:rPr>
              <a:t>.</a:t>
            </a:r>
            <a:r>
              <a:rPr lang="en-US" altLang="de-DE" sz="1400" dirty="0">
                <a:cs typeface="Arial" charset="0"/>
              </a:rPr>
              <a:t> </a:t>
            </a:r>
            <a:r>
              <a:rPr lang="en-US" altLang="de-DE" sz="1400" b="1" dirty="0" smtClean="0">
                <a:solidFill>
                  <a:schemeClr val="accent4"/>
                </a:solidFill>
                <a:cs typeface="Arial" charset="0"/>
              </a:rPr>
              <a:t>Now I‘m </a:t>
            </a:r>
            <a:r>
              <a:rPr lang="en-US" altLang="de-DE" sz="1400" b="1" dirty="0">
                <a:solidFill>
                  <a:schemeClr val="accent4"/>
                </a:solidFill>
                <a:cs typeface="Arial" charset="0"/>
              </a:rPr>
              <a:t>supporting </a:t>
            </a:r>
            <a:r>
              <a:rPr lang="en-US" altLang="de-DE" sz="1400" b="1" dirty="0">
                <a:solidFill>
                  <a:schemeClr val="tx1"/>
                </a:solidFill>
                <a:cs typeface="Arial" charset="0"/>
              </a:rPr>
              <a:t>young people from the SOS Children‘s Village, where I come from.“</a:t>
            </a:r>
          </a:p>
          <a:p>
            <a:pPr algn="ctr"/>
            <a:r>
              <a:rPr lang="en-US" altLang="de-DE" sz="1400" b="1" dirty="0" smtClean="0">
                <a:solidFill>
                  <a:schemeClr val="accent4"/>
                </a:solidFill>
                <a:cs typeface="Arial" charset="0"/>
              </a:rPr>
              <a:t> </a:t>
            </a:r>
            <a:r>
              <a:rPr lang="en-US" altLang="de-DE" sz="1400" b="1" dirty="0" smtClean="0">
                <a:solidFill>
                  <a:schemeClr val="tx1"/>
                </a:solidFill>
                <a:cs typeface="Arial" charset="0"/>
              </a:rPr>
              <a:t> </a:t>
            </a:r>
          </a:p>
          <a:p>
            <a:pPr algn="ctr"/>
            <a:r>
              <a:rPr lang="de-DE" sz="1100" dirty="0" smtClean="0">
                <a:solidFill>
                  <a:schemeClr val="tx1"/>
                </a:solidFill>
                <a:cs typeface="Arial" charset="0"/>
              </a:rPr>
              <a:t>Keeper </a:t>
            </a:r>
            <a:r>
              <a:rPr lang="de-DE" sz="1100" dirty="0">
                <a:solidFill>
                  <a:schemeClr val="tx1"/>
                </a:solidFill>
                <a:cs typeface="Arial" charset="0"/>
              </a:rPr>
              <a:t>Bonase, </a:t>
            </a:r>
            <a:r>
              <a:rPr lang="de-DE" sz="1100" dirty="0" err="1">
                <a:solidFill>
                  <a:schemeClr val="tx1"/>
                </a:solidFill>
                <a:cs typeface="Arial" charset="0"/>
              </a:rPr>
              <a:t>former</a:t>
            </a:r>
            <a:r>
              <a:rPr lang="de-DE" sz="1100" dirty="0">
                <a:solidFill>
                  <a:schemeClr val="tx1"/>
                </a:solidFill>
                <a:cs typeface="Arial" charset="0"/>
              </a:rPr>
              <a:t> </a:t>
            </a:r>
            <a:r>
              <a:rPr lang="de-DE" sz="1100" dirty="0" err="1">
                <a:solidFill>
                  <a:schemeClr val="tx1"/>
                </a:solidFill>
                <a:cs typeface="Arial" charset="0"/>
              </a:rPr>
              <a:t>mentee</a:t>
            </a:r>
            <a:r>
              <a:rPr lang="de-DE" sz="1100" dirty="0">
                <a:solidFill>
                  <a:schemeClr val="tx1"/>
                </a:solidFill>
                <a:cs typeface="Arial" charset="0"/>
              </a:rPr>
              <a:t>, </a:t>
            </a:r>
            <a:r>
              <a:rPr lang="de-DE" sz="1100" dirty="0" err="1">
                <a:solidFill>
                  <a:schemeClr val="tx1"/>
                </a:solidFill>
                <a:cs typeface="Arial" charset="0"/>
              </a:rPr>
              <a:t>now</a:t>
            </a:r>
            <a:r>
              <a:rPr lang="de-DE" sz="1100" dirty="0">
                <a:solidFill>
                  <a:schemeClr val="tx1"/>
                </a:solidFill>
                <a:cs typeface="Arial" charset="0"/>
              </a:rPr>
              <a:t> DHL </a:t>
            </a:r>
            <a:r>
              <a:rPr lang="de-DE" sz="1100" dirty="0" err="1">
                <a:solidFill>
                  <a:schemeClr val="tx1"/>
                </a:solidFill>
                <a:cs typeface="Arial" charset="0"/>
              </a:rPr>
              <a:t>employee</a:t>
            </a:r>
            <a:r>
              <a:rPr lang="de-DE" sz="1100" dirty="0">
                <a:solidFill>
                  <a:schemeClr val="tx1"/>
                </a:solidFill>
                <a:cs typeface="Arial" charset="0"/>
              </a:rPr>
              <a:t>, SOS CV South </a:t>
            </a:r>
            <a:r>
              <a:rPr lang="de-DE" sz="1100" dirty="0" err="1" smtClean="0">
                <a:solidFill>
                  <a:schemeClr val="tx1"/>
                </a:solidFill>
                <a:cs typeface="Arial" charset="0"/>
              </a:rPr>
              <a:t>Africa</a:t>
            </a:r>
            <a:endParaRPr lang="en-US" altLang="de-DE" sz="1100" dirty="0">
              <a:solidFill>
                <a:schemeClr val="tx1"/>
              </a:solidFill>
              <a:cs typeface="Arial" charset="0"/>
            </a:endParaRPr>
          </a:p>
        </p:txBody>
      </p:sp>
    </p:spTree>
    <p:extLst>
      <p:ext uri="{BB962C8B-B14F-4D97-AF65-F5344CB8AC3E}">
        <p14:creationId xmlns:p14="http://schemas.microsoft.com/office/powerpoint/2010/main" val="17888417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r>
              <a:rPr lang="en-US" dirty="0" smtClean="0"/>
              <a:t>DPDHL Group | Corporate Citizenship | Bonn | July 2020</a:t>
            </a:r>
            <a:endParaRPr lang="en-US" dirty="0"/>
          </a:p>
        </p:txBody>
      </p:sp>
      <p:sp>
        <p:nvSpPr>
          <p:cNvPr id="5" name="Titel 4"/>
          <p:cNvSpPr>
            <a:spLocks noGrp="1"/>
          </p:cNvSpPr>
          <p:nvPr>
            <p:ph type="title"/>
          </p:nvPr>
        </p:nvSpPr>
        <p:spPr>
          <a:xfrm>
            <a:off x="324000" y="385163"/>
            <a:ext cx="4968726" cy="493950"/>
          </a:xfrm>
        </p:spPr>
        <p:txBody>
          <a:bodyPr/>
          <a:lstStyle/>
          <a:p>
            <a:r>
              <a:rPr lang="en-GB" dirty="0" smtClean="0"/>
              <a:t>Corporate Citizenship impacts employee engagement</a:t>
            </a:r>
            <a:endParaRPr lang="de-DE" dirty="0"/>
          </a:p>
        </p:txBody>
      </p:sp>
      <p:sp>
        <p:nvSpPr>
          <p:cNvPr id="10" name="Freeform 6"/>
          <p:cNvSpPr>
            <a:spLocks noChangeAspect="1" noEditPoints="1"/>
          </p:cNvSpPr>
          <p:nvPr/>
        </p:nvSpPr>
        <p:spPr bwMode="auto">
          <a:xfrm>
            <a:off x="4045226" y="814665"/>
            <a:ext cx="654291" cy="687155"/>
          </a:xfrm>
          <a:custGeom>
            <a:avLst/>
            <a:gdLst>
              <a:gd name="T0" fmla="*/ 39 w 260"/>
              <a:gd name="T1" fmla="*/ 214 h 268"/>
              <a:gd name="T2" fmla="*/ 38 w 260"/>
              <a:gd name="T3" fmla="*/ 215 h 268"/>
              <a:gd name="T4" fmla="*/ 38 w 260"/>
              <a:gd name="T5" fmla="*/ 215 h 268"/>
              <a:gd name="T6" fmla="*/ 47 w 260"/>
              <a:gd name="T7" fmla="*/ 223 h 268"/>
              <a:gd name="T8" fmla="*/ 73 w 260"/>
              <a:gd name="T9" fmla="*/ 189 h 268"/>
              <a:gd name="T10" fmla="*/ 48 w 260"/>
              <a:gd name="T11" fmla="*/ 131 h 268"/>
              <a:gd name="T12" fmla="*/ 6 w 260"/>
              <a:gd name="T13" fmla="*/ 125 h 268"/>
              <a:gd name="T14" fmla="*/ 6 w 260"/>
              <a:gd name="T15" fmla="*/ 125 h 268"/>
              <a:gd name="T16" fmla="*/ 5 w 260"/>
              <a:gd name="T17" fmla="*/ 125 h 268"/>
              <a:gd name="T18" fmla="*/ 6 w 260"/>
              <a:gd name="T19" fmla="*/ 137 h 268"/>
              <a:gd name="T20" fmla="*/ 48 w 260"/>
              <a:gd name="T21" fmla="*/ 131 h 268"/>
              <a:gd name="T22" fmla="*/ 223 w 260"/>
              <a:gd name="T23" fmla="*/ 47 h 268"/>
              <a:gd name="T24" fmla="*/ 215 w 260"/>
              <a:gd name="T25" fmla="*/ 39 h 268"/>
              <a:gd name="T26" fmla="*/ 215 w 260"/>
              <a:gd name="T27" fmla="*/ 39 h 268"/>
              <a:gd name="T28" fmla="*/ 214 w 260"/>
              <a:gd name="T29" fmla="*/ 39 h 268"/>
              <a:gd name="T30" fmla="*/ 188 w 260"/>
              <a:gd name="T31" fmla="*/ 73 h 268"/>
              <a:gd name="T32" fmla="*/ 66 w 260"/>
              <a:gd name="T33" fmla="*/ 73 h 268"/>
              <a:gd name="T34" fmla="*/ 72 w 260"/>
              <a:gd name="T35" fmla="*/ 67 h 268"/>
              <a:gd name="T36" fmla="*/ 46 w 260"/>
              <a:gd name="T37" fmla="*/ 39 h 268"/>
              <a:gd name="T38" fmla="*/ 45 w 260"/>
              <a:gd name="T39" fmla="*/ 39 h 268"/>
              <a:gd name="T40" fmla="*/ 37 w 260"/>
              <a:gd name="T41" fmla="*/ 39 h 268"/>
              <a:gd name="T42" fmla="*/ 66 w 260"/>
              <a:gd name="T43" fmla="*/ 73 h 268"/>
              <a:gd name="T44" fmla="*/ 134 w 260"/>
              <a:gd name="T45" fmla="*/ 45 h 268"/>
              <a:gd name="T46" fmla="*/ 136 w 260"/>
              <a:gd name="T47" fmla="*/ 6 h 268"/>
              <a:gd name="T48" fmla="*/ 136 w 260"/>
              <a:gd name="T49" fmla="*/ 6 h 268"/>
              <a:gd name="T50" fmla="*/ 130 w 260"/>
              <a:gd name="T51" fmla="*/ 0 h 268"/>
              <a:gd name="T52" fmla="*/ 126 w 260"/>
              <a:gd name="T53" fmla="*/ 45 h 268"/>
              <a:gd name="T54" fmla="*/ 255 w 260"/>
              <a:gd name="T55" fmla="*/ 125 h 268"/>
              <a:gd name="T56" fmla="*/ 254 w 260"/>
              <a:gd name="T57" fmla="*/ 125 h 268"/>
              <a:gd name="T58" fmla="*/ 254 w 260"/>
              <a:gd name="T59" fmla="*/ 125 h 268"/>
              <a:gd name="T60" fmla="*/ 212 w 260"/>
              <a:gd name="T61" fmla="*/ 131 h 268"/>
              <a:gd name="T62" fmla="*/ 254 w 260"/>
              <a:gd name="T63" fmla="*/ 137 h 268"/>
              <a:gd name="T64" fmla="*/ 255 w 260"/>
              <a:gd name="T65" fmla="*/ 125 h 268"/>
              <a:gd name="T66" fmla="*/ 222 w 260"/>
              <a:gd name="T67" fmla="*/ 215 h 268"/>
              <a:gd name="T68" fmla="*/ 221 w 260"/>
              <a:gd name="T69" fmla="*/ 214 h 268"/>
              <a:gd name="T70" fmla="*/ 187 w 260"/>
              <a:gd name="T71" fmla="*/ 189 h 268"/>
              <a:gd name="T72" fmla="*/ 213 w 260"/>
              <a:gd name="T73" fmla="*/ 223 h 268"/>
              <a:gd name="T74" fmla="*/ 222 w 260"/>
              <a:gd name="T75" fmla="*/ 215 h 268"/>
              <a:gd name="T76" fmla="*/ 104 w 260"/>
              <a:gd name="T77" fmla="*/ 254 h 268"/>
              <a:gd name="T78" fmla="*/ 104 w 260"/>
              <a:gd name="T79" fmla="*/ 261 h 268"/>
              <a:gd name="T80" fmla="*/ 121 w 260"/>
              <a:gd name="T81" fmla="*/ 268 h 268"/>
              <a:gd name="T82" fmla="*/ 146 w 260"/>
              <a:gd name="T83" fmla="*/ 261 h 268"/>
              <a:gd name="T84" fmla="*/ 160 w 260"/>
              <a:gd name="T85" fmla="*/ 258 h 268"/>
              <a:gd name="T86" fmla="*/ 157 w 260"/>
              <a:gd name="T87" fmla="*/ 242 h 268"/>
              <a:gd name="T88" fmla="*/ 100 w 260"/>
              <a:gd name="T89" fmla="*/ 245 h 268"/>
              <a:gd name="T90" fmla="*/ 157 w 260"/>
              <a:gd name="T91" fmla="*/ 249 h 268"/>
              <a:gd name="T92" fmla="*/ 157 w 260"/>
              <a:gd name="T93" fmla="*/ 242 h 268"/>
              <a:gd name="T94" fmla="*/ 61 w 260"/>
              <a:gd name="T95" fmla="*/ 127 h 268"/>
              <a:gd name="T96" fmla="*/ 80 w 260"/>
              <a:gd name="T97" fmla="*/ 175 h 268"/>
              <a:gd name="T98" fmla="*/ 106 w 260"/>
              <a:gd name="T99" fmla="*/ 223 h 268"/>
              <a:gd name="T100" fmla="*/ 163 w 260"/>
              <a:gd name="T101" fmla="*/ 218 h 268"/>
              <a:gd name="T102" fmla="*/ 185 w 260"/>
              <a:gd name="T103" fmla="*/ 167 h 268"/>
              <a:gd name="T104" fmla="*/ 130 w 260"/>
              <a:gd name="T105" fmla="*/ 58 h 268"/>
              <a:gd name="T106" fmla="*/ 91 w 260"/>
              <a:gd name="T107" fmla="*/ 127 h 268"/>
              <a:gd name="T108" fmla="*/ 89 w 260"/>
              <a:gd name="T109" fmla="*/ 146 h 268"/>
              <a:gd name="T110" fmla="*/ 77 w 260"/>
              <a:gd name="T111" fmla="*/ 127 h 268"/>
              <a:gd name="T112" fmla="*/ 115 w 260"/>
              <a:gd name="T113" fmla="*/ 83 h 268"/>
              <a:gd name="T114" fmla="*/ 157 w 260"/>
              <a:gd name="T115" fmla="*/ 230 h 268"/>
              <a:gd name="T116" fmla="*/ 100 w 260"/>
              <a:gd name="T117" fmla="*/ 233 h 268"/>
              <a:gd name="T118" fmla="*/ 157 w 260"/>
              <a:gd name="T119" fmla="*/ 236 h 268"/>
              <a:gd name="T120" fmla="*/ 157 w 260"/>
              <a:gd name="T121" fmla="*/ 23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 h="268">
                <a:moveTo>
                  <a:pt x="67" y="189"/>
                </a:moveTo>
                <a:cubicBezTo>
                  <a:pt x="39" y="214"/>
                  <a:pt x="39" y="214"/>
                  <a:pt x="39" y="214"/>
                </a:cubicBezTo>
                <a:cubicBezTo>
                  <a:pt x="39" y="214"/>
                  <a:pt x="38" y="214"/>
                  <a:pt x="38" y="215"/>
                </a:cubicBezTo>
                <a:cubicBezTo>
                  <a:pt x="38" y="215"/>
                  <a:pt x="38" y="215"/>
                  <a:pt x="38" y="215"/>
                </a:cubicBezTo>
                <a:cubicBezTo>
                  <a:pt x="38" y="215"/>
                  <a:pt x="38" y="215"/>
                  <a:pt x="38" y="215"/>
                </a:cubicBezTo>
                <a:cubicBezTo>
                  <a:pt x="38" y="215"/>
                  <a:pt x="38" y="215"/>
                  <a:pt x="38" y="215"/>
                </a:cubicBezTo>
                <a:cubicBezTo>
                  <a:pt x="36" y="217"/>
                  <a:pt x="36" y="221"/>
                  <a:pt x="38" y="223"/>
                </a:cubicBezTo>
                <a:cubicBezTo>
                  <a:pt x="41" y="226"/>
                  <a:pt x="45" y="225"/>
                  <a:pt x="47" y="223"/>
                </a:cubicBezTo>
                <a:cubicBezTo>
                  <a:pt x="73" y="194"/>
                  <a:pt x="73" y="194"/>
                  <a:pt x="73" y="194"/>
                </a:cubicBezTo>
                <a:cubicBezTo>
                  <a:pt x="74" y="193"/>
                  <a:pt x="74" y="190"/>
                  <a:pt x="73" y="189"/>
                </a:cubicBezTo>
                <a:cubicBezTo>
                  <a:pt x="71" y="187"/>
                  <a:pt x="69" y="187"/>
                  <a:pt x="67" y="189"/>
                </a:cubicBezTo>
                <a:close/>
                <a:moveTo>
                  <a:pt x="48" y="131"/>
                </a:moveTo>
                <a:cubicBezTo>
                  <a:pt x="48" y="129"/>
                  <a:pt x="47" y="127"/>
                  <a:pt x="44" y="127"/>
                </a:cubicBezTo>
                <a:cubicBezTo>
                  <a:pt x="6" y="125"/>
                  <a:pt x="6" y="125"/>
                  <a:pt x="6" y="125"/>
                </a:cubicBezTo>
                <a:cubicBezTo>
                  <a:pt x="6" y="125"/>
                  <a:pt x="6" y="125"/>
                  <a:pt x="6" y="125"/>
                </a:cubicBezTo>
                <a:cubicBezTo>
                  <a:pt x="6" y="125"/>
                  <a:pt x="6" y="125"/>
                  <a:pt x="6" y="125"/>
                </a:cubicBezTo>
                <a:cubicBezTo>
                  <a:pt x="5" y="125"/>
                  <a:pt x="5" y="125"/>
                  <a:pt x="5" y="125"/>
                </a:cubicBezTo>
                <a:cubicBezTo>
                  <a:pt x="5" y="125"/>
                  <a:pt x="5" y="125"/>
                  <a:pt x="5" y="125"/>
                </a:cubicBezTo>
                <a:cubicBezTo>
                  <a:pt x="2" y="125"/>
                  <a:pt x="0" y="128"/>
                  <a:pt x="0" y="131"/>
                </a:cubicBezTo>
                <a:cubicBezTo>
                  <a:pt x="0" y="135"/>
                  <a:pt x="3" y="137"/>
                  <a:pt x="6" y="137"/>
                </a:cubicBezTo>
                <a:cubicBezTo>
                  <a:pt x="44" y="135"/>
                  <a:pt x="44" y="135"/>
                  <a:pt x="44" y="135"/>
                </a:cubicBezTo>
                <a:cubicBezTo>
                  <a:pt x="47" y="135"/>
                  <a:pt x="48" y="133"/>
                  <a:pt x="48" y="131"/>
                </a:cubicBezTo>
                <a:close/>
                <a:moveTo>
                  <a:pt x="194" y="73"/>
                </a:moveTo>
                <a:cubicBezTo>
                  <a:pt x="223" y="47"/>
                  <a:pt x="223" y="47"/>
                  <a:pt x="223" y="47"/>
                </a:cubicBezTo>
                <a:cubicBezTo>
                  <a:pt x="225" y="45"/>
                  <a:pt x="225" y="41"/>
                  <a:pt x="223" y="39"/>
                </a:cubicBezTo>
                <a:cubicBezTo>
                  <a:pt x="221" y="37"/>
                  <a:pt x="217" y="36"/>
                  <a:pt x="215" y="39"/>
                </a:cubicBezTo>
                <a:cubicBezTo>
                  <a:pt x="215" y="39"/>
                  <a:pt x="215" y="39"/>
                  <a:pt x="215" y="39"/>
                </a:cubicBezTo>
                <a:cubicBezTo>
                  <a:pt x="215" y="39"/>
                  <a:pt x="215" y="39"/>
                  <a:pt x="215" y="39"/>
                </a:cubicBezTo>
                <a:cubicBezTo>
                  <a:pt x="215" y="39"/>
                  <a:pt x="215" y="39"/>
                  <a:pt x="215" y="39"/>
                </a:cubicBezTo>
                <a:cubicBezTo>
                  <a:pt x="214" y="39"/>
                  <a:pt x="214" y="39"/>
                  <a:pt x="214" y="39"/>
                </a:cubicBezTo>
                <a:cubicBezTo>
                  <a:pt x="188" y="67"/>
                  <a:pt x="188" y="67"/>
                  <a:pt x="188" y="67"/>
                </a:cubicBezTo>
                <a:cubicBezTo>
                  <a:pt x="187" y="69"/>
                  <a:pt x="187" y="71"/>
                  <a:pt x="188" y="73"/>
                </a:cubicBezTo>
                <a:cubicBezTo>
                  <a:pt x="190" y="75"/>
                  <a:pt x="193" y="75"/>
                  <a:pt x="194" y="73"/>
                </a:cubicBezTo>
                <a:close/>
                <a:moveTo>
                  <a:pt x="66" y="73"/>
                </a:moveTo>
                <a:cubicBezTo>
                  <a:pt x="67" y="75"/>
                  <a:pt x="70" y="75"/>
                  <a:pt x="72" y="73"/>
                </a:cubicBezTo>
                <a:cubicBezTo>
                  <a:pt x="73" y="71"/>
                  <a:pt x="73" y="69"/>
                  <a:pt x="72" y="67"/>
                </a:cubicBezTo>
                <a:cubicBezTo>
                  <a:pt x="46" y="39"/>
                  <a:pt x="46" y="39"/>
                  <a:pt x="46" y="39"/>
                </a:cubicBezTo>
                <a:cubicBezTo>
                  <a:pt x="46" y="39"/>
                  <a:pt x="46" y="39"/>
                  <a:pt x="46" y="39"/>
                </a:cubicBezTo>
                <a:cubicBezTo>
                  <a:pt x="45" y="39"/>
                  <a:pt x="45" y="39"/>
                  <a:pt x="45" y="39"/>
                </a:cubicBezTo>
                <a:cubicBezTo>
                  <a:pt x="45" y="39"/>
                  <a:pt x="45" y="39"/>
                  <a:pt x="45" y="39"/>
                </a:cubicBezTo>
                <a:cubicBezTo>
                  <a:pt x="45" y="39"/>
                  <a:pt x="45" y="39"/>
                  <a:pt x="45" y="39"/>
                </a:cubicBezTo>
                <a:cubicBezTo>
                  <a:pt x="43" y="36"/>
                  <a:pt x="39" y="37"/>
                  <a:pt x="37" y="39"/>
                </a:cubicBezTo>
                <a:cubicBezTo>
                  <a:pt x="35" y="41"/>
                  <a:pt x="35" y="45"/>
                  <a:pt x="37" y="47"/>
                </a:cubicBezTo>
                <a:lnTo>
                  <a:pt x="66" y="73"/>
                </a:lnTo>
                <a:close/>
                <a:moveTo>
                  <a:pt x="130" y="49"/>
                </a:moveTo>
                <a:cubicBezTo>
                  <a:pt x="132" y="49"/>
                  <a:pt x="134" y="47"/>
                  <a:pt x="134" y="45"/>
                </a:cubicBezTo>
                <a:cubicBezTo>
                  <a:pt x="136" y="7"/>
                  <a:pt x="136" y="7"/>
                  <a:pt x="136" y="7"/>
                </a:cubicBezTo>
                <a:cubicBezTo>
                  <a:pt x="136" y="7"/>
                  <a:pt x="136" y="6"/>
                  <a:pt x="136" y="6"/>
                </a:cubicBezTo>
                <a:cubicBezTo>
                  <a:pt x="136" y="6"/>
                  <a:pt x="136" y="6"/>
                  <a:pt x="136" y="6"/>
                </a:cubicBezTo>
                <a:cubicBezTo>
                  <a:pt x="136" y="6"/>
                  <a:pt x="136" y="6"/>
                  <a:pt x="136" y="6"/>
                </a:cubicBezTo>
                <a:cubicBezTo>
                  <a:pt x="136" y="6"/>
                  <a:pt x="136" y="6"/>
                  <a:pt x="136" y="6"/>
                </a:cubicBezTo>
                <a:cubicBezTo>
                  <a:pt x="136" y="3"/>
                  <a:pt x="133" y="0"/>
                  <a:pt x="130" y="0"/>
                </a:cubicBezTo>
                <a:cubicBezTo>
                  <a:pt x="127" y="0"/>
                  <a:pt x="124" y="3"/>
                  <a:pt x="124" y="6"/>
                </a:cubicBezTo>
                <a:cubicBezTo>
                  <a:pt x="126" y="45"/>
                  <a:pt x="126" y="45"/>
                  <a:pt x="126" y="45"/>
                </a:cubicBezTo>
                <a:cubicBezTo>
                  <a:pt x="126" y="47"/>
                  <a:pt x="128" y="49"/>
                  <a:pt x="130" y="49"/>
                </a:cubicBezTo>
                <a:close/>
                <a:moveTo>
                  <a:pt x="255" y="125"/>
                </a:moveTo>
                <a:cubicBezTo>
                  <a:pt x="255" y="125"/>
                  <a:pt x="255" y="125"/>
                  <a:pt x="255" y="125"/>
                </a:cubicBezTo>
                <a:cubicBezTo>
                  <a:pt x="254" y="125"/>
                  <a:pt x="254" y="125"/>
                  <a:pt x="254" y="125"/>
                </a:cubicBezTo>
                <a:cubicBezTo>
                  <a:pt x="254" y="125"/>
                  <a:pt x="254" y="125"/>
                  <a:pt x="254" y="125"/>
                </a:cubicBezTo>
                <a:cubicBezTo>
                  <a:pt x="254" y="125"/>
                  <a:pt x="254" y="125"/>
                  <a:pt x="254" y="125"/>
                </a:cubicBezTo>
                <a:cubicBezTo>
                  <a:pt x="216" y="127"/>
                  <a:pt x="216" y="127"/>
                  <a:pt x="216" y="127"/>
                </a:cubicBezTo>
                <a:cubicBezTo>
                  <a:pt x="213" y="127"/>
                  <a:pt x="212" y="129"/>
                  <a:pt x="212" y="131"/>
                </a:cubicBezTo>
                <a:cubicBezTo>
                  <a:pt x="212" y="133"/>
                  <a:pt x="213" y="135"/>
                  <a:pt x="216" y="135"/>
                </a:cubicBezTo>
                <a:cubicBezTo>
                  <a:pt x="254" y="137"/>
                  <a:pt x="254" y="137"/>
                  <a:pt x="254" y="137"/>
                </a:cubicBezTo>
                <a:cubicBezTo>
                  <a:pt x="257" y="137"/>
                  <a:pt x="260" y="135"/>
                  <a:pt x="260" y="131"/>
                </a:cubicBezTo>
                <a:cubicBezTo>
                  <a:pt x="260" y="128"/>
                  <a:pt x="258" y="125"/>
                  <a:pt x="255" y="125"/>
                </a:cubicBezTo>
                <a:close/>
                <a:moveTo>
                  <a:pt x="222" y="215"/>
                </a:moveTo>
                <a:cubicBezTo>
                  <a:pt x="222" y="215"/>
                  <a:pt x="222" y="215"/>
                  <a:pt x="222" y="215"/>
                </a:cubicBezTo>
                <a:cubicBezTo>
                  <a:pt x="222" y="215"/>
                  <a:pt x="222" y="215"/>
                  <a:pt x="222" y="215"/>
                </a:cubicBezTo>
                <a:cubicBezTo>
                  <a:pt x="222" y="214"/>
                  <a:pt x="221" y="214"/>
                  <a:pt x="221" y="214"/>
                </a:cubicBezTo>
                <a:cubicBezTo>
                  <a:pt x="193" y="189"/>
                  <a:pt x="193" y="189"/>
                  <a:pt x="193" y="189"/>
                </a:cubicBezTo>
                <a:cubicBezTo>
                  <a:pt x="191" y="187"/>
                  <a:pt x="189" y="187"/>
                  <a:pt x="187" y="189"/>
                </a:cubicBezTo>
                <a:cubicBezTo>
                  <a:pt x="186" y="190"/>
                  <a:pt x="186" y="193"/>
                  <a:pt x="187" y="194"/>
                </a:cubicBezTo>
                <a:cubicBezTo>
                  <a:pt x="213" y="223"/>
                  <a:pt x="213" y="223"/>
                  <a:pt x="213" y="223"/>
                </a:cubicBezTo>
                <a:cubicBezTo>
                  <a:pt x="215" y="225"/>
                  <a:pt x="219" y="226"/>
                  <a:pt x="222" y="223"/>
                </a:cubicBezTo>
                <a:cubicBezTo>
                  <a:pt x="224" y="221"/>
                  <a:pt x="224" y="217"/>
                  <a:pt x="222" y="215"/>
                </a:cubicBezTo>
                <a:close/>
                <a:moveTo>
                  <a:pt x="157" y="254"/>
                </a:moveTo>
                <a:cubicBezTo>
                  <a:pt x="104" y="254"/>
                  <a:pt x="104" y="254"/>
                  <a:pt x="104" y="254"/>
                </a:cubicBezTo>
                <a:cubicBezTo>
                  <a:pt x="102" y="254"/>
                  <a:pt x="100" y="256"/>
                  <a:pt x="100" y="258"/>
                </a:cubicBezTo>
                <a:cubicBezTo>
                  <a:pt x="100" y="260"/>
                  <a:pt x="102" y="261"/>
                  <a:pt x="104" y="261"/>
                </a:cubicBezTo>
                <a:cubicBezTo>
                  <a:pt x="114" y="261"/>
                  <a:pt x="114" y="261"/>
                  <a:pt x="114" y="261"/>
                </a:cubicBezTo>
                <a:cubicBezTo>
                  <a:pt x="114" y="265"/>
                  <a:pt x="117" y="268"/>
                  <a:pt x="121" y="268"/>
                </a:cubicBezTo>
                <a:cubicBezTo>
                  <a:pt x="140" y="268"/>
                  <a:pt x="140" y="268"/>
                  <a:pt x="140" y="268"/>
                </a:cubicBezTo>
                <a:cubicBezTo>
                  <a:pt x="143" y="268"/>
                  <a:pt x="146" y="265"/>
                  <a:pt x="146" y="261"/>
                </a:cubicBezTo>
                <a:cubicBezTo>
                  <a:pt x="157" y="261"/>
                  <a:pt x="157" y="261"/>
                  <a:pt x="157" y="261"/>
                </a:cubicBezTo>
                <a:cubicBezTo>
                  <a:pt x="158" y="261"/>
                  <a:pt x="160" y="260"/>
                  <a:pt x="160" y="258"/>
                </a:cubicBezTo>
                <a:cubicBezTo>
                  <a:pt x="160" y="256"/>
                  <a:pt x="158" y="254"/>
                  <a:pt x="157" y="254"/>
                </a:cubicBezTo>
                <a:close/>
                <a:moveTo>
                  <a:pt x="157" y="242"/>
                </a:moveTo>
                <a:cubicBezTo>
                  <a:pt x="104" y="242"/>
                  <a:pt x="104" y="242"/>
                  <a:pt x="104" y="242"/>
                </a:cubicBezTo>
                <a:cubicBezTo>
                  <a:pt x="102" y="242"/>
                  <a:pt x="100" y="244"/>
                  <a:pt x="100" y="245"/>
                </a:cubicBezTo>
                <a:cubicBezTo>
                  <a:pt x="100" y="247"/>
                  <a:pt x="102" y="249"/>
                  <a:pt x="104" y="249"/>
                </a:cubicBezTo>
                <a:cubicBezTo>
                  <a:pt x="157" y="249"/>
                  <a:pt x="157" y="249"/>
                  <a:pt x="157" y="249"/>
                </a:cubicBezTo>
                <a:cubicBezTo>
                  <a:pt x="158" y="249"/>
                  <a:pt x="160" y="247"/>
                  <a:pt x="160" y="245"/>
                </a:cubicBezTo>
                <a:cubicBezTo>
                  <a:pt x="160" y="244"/>
                  <a:pt x="158" y="242"/>
                  <a:pt x="157" y="242"/>
                </a:cubicBezTo>
                <a:close/>
                <a:moveTo>
                  <a:pt x="130" y="58"/>
                </a:moveTo>
                <a:cubicBezTo>
                  <a:pt x="92" y="58"/>
                  <a:pt x="61" y="89"/>
                  <a:pt x="61" y="127"/>
                </a:cubicBezTo>
                <a:cubicBezTo>
                  <a:pt x="61" y="144"/>
                  <a:pt x="72" y="162"/>
                  <a:pt x="75" y="167"/>
                </a:cubicBezTo>
                <a:cubicBezTo>
                  <a:pt x="80" y="175"/>
                  <a:pt x="80" y="175"/>
                  <a:pt x="80" y="175"/>
                </a:cubicBezTo>
                <a:cubicBezTo>
                  <a:pt x="89" y="189"/>
                  <a:pt x="97" y="202"/>
                  <a:pt x="99" y="218"/>
                </a:cubicBezTo>
                <a:cubicBezTo>
                  <a:pt x="99" y="221"/>
                  <a:pt x="102" y="223"/>
                  <a:pt x="106" y="223"/>
                </a:cubicBezTo>
                <a:cubicBezTo>
                  <a:pt x="156" y="223"/>
                  <a:pt x="156" y="223"/>
                  <a:pt x="156" y="223"/>
                </a:cubicBezTo>
                <a:cubicBezTo>
                  <a:pt x="159" y="223"/>
                  <a:pt x="162" y="221"/>
                  <a:pt x="163" y="218"/>
                </a:cubicBezTo>
                <a:cubicBezTo>
                  <a:pt x="165" y="201"/>
                  <a:pt x="173" y="187"/>
                  <a:pt x="182" y="172"/>
                </a:cubicBezTo>
                <a:cubicBezTo>
                  <a:pt x="185" y="167"/>
                  <a:pt x="185" y="167"/>
                  <a:pt x="185" y="167"/>
                </a:cubicBezTo>
                <a:cubicBezTo>
                  <a:pt x="189" y="162"/>
                  <a:pt x="199" y="144"/>
                  <a:pt x="199" y="127"/>
                </a:cubicBezTo>
                <a:cubicBezTo>
                  <a:pt x="199" y="89"/>
                  <a:pt x="168" y="58"/>
                  <a:pt x="130" y="58"/>
                </a:cubicBezTo>
                <a:close/>
                <a:moveTo>
                  <a:pt x="112" y="92"/>
                </a:moveTo>
                <a:cubicBezTo>
                  <a:pt x="99" y="99"/>
                  <a:pt x="91" y="112"/>
                  <a:pt x="91" y="127"/>
                </a:cubicBezTo>
                <a:cubicBezTo>
                  <a:pt x="91" y="128"/>
                  <a:pt x="91" y="132"/>
                  <a:pt x="93" y="138"/>
                </a:cubicBezTo>
                <a:cubicBezTo>
                  <a:pt x="94" y="141"/>
                  <a:pt x="93" y="145"/>
                  <a:pt x="89" y="146"/>
                </a:cubicBezTo>
                <a:cubicBezTo>
                  <a:pt x="86" y="147"/>
                  <a:pt x="82" y="146"/>
                  <a:pt x="81" y="142"/>
                </a:cubicBezTo>
                <a:cubicBezTo>
                  <a:pt x="79" y="138"/>
                  <a:pt x="77" y="132"/>
                  <a:pt x="77" y="127"/>
                </a:cubicBezTo>
                <a:cubicBezTo>
                  <a:pt x="77" y="107"/>
                  <a:pt x="88" y="89"/>
                  <a:pt x="106" y="80"/>
                </a:cubicBezTo>
                <a:cubicBezTo>
                  <a:pt x="109" y="78"/>
                  <a:pt x="113" y="80"/>
                  <a:pt x="115" y="83"/>
                </a:cubicBezTo>
                <a:cubicBezTo>
                  <a:pt x="117" y="86"/>
                  <a:pt x="115" y="90"/>
                  <a:pt x="112" y="92"/>
                </a:cubicBezTo>
                <a:close/>
                <a:moveTo>
                  <a:pt x="157" y="230"/>
                </a:moveTo>
                <a:cubicBezTo>
                  <a:pt x="104" y="230"/>
                  <a:pt x="104" y="230"/>
                  <a:pt x="104" y="230"/>
                </a:cubicBezTo>
                <a:cubicBezTo>
                  <a:pt x="102" y="230"/>
                  <a:pt x="100" y="231"/>
                  <a:pt x="100" y="233"/>
                </a:cubicBezTo>
                <a:cubicBezTo>
                  <a:pt x="100" y="235"/>
                  <a:pt x="102" y="236"/>
                  <a:pt x="104" y="236"/>
                </a:cubicBezTo>
                <a:cubicBezTo>
                  <a:pt x="157" y="236"/>
                  <a:pt x="157" y="236"/>
                  <a:pt x="157" y="236"/>
                </a:cubicBezTo>
                <a:cubicBezTo>
                  <a:pt x="158" y="236"/>
                  <a:pt x="160" y="235"/>
                  <a:pt x="160" y="233"/>
                </a:cubicBezTo>
                <a:cubicBezTo>
                  <a:pt x="160" y="231"/>
                  <a:pt x="158" y="230"/>
                  <a:pt x="157" y="23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chemeClr val="accent4">
                  <a:lumMod val="75000"/>
                </a:schemeClr>
              </a:solidFill>
            </a:endParaRPr>
          </a:p>
        </p:txBody>
      </p:sp>
      <p:sp>
        <p:nvSpPr>
          <p:cNvPr id="11" name="Oval 11"/>
          <p:cNvSpPr>
            <a:spLocks noChangeArrowheads="1"/>
          </p:cNvSpPr>
          <p:nvPr/>
        </p:nvSpPr>
        <p:spPr bwMode="gray">
          <a:xfrm>
            <a:off x="324000" y="1617469"/>
            <a:ext cx="192881" cy="192881"/>
          </a:xfrm>
          <a:prstGeom prst="ellipse">
            <a:avLst/>
          </a:prstGeom>
          <a:solidFill>
            <a:schemeClr val="accent4"/>
          </a:solidFill>
          <a:ln w="9525">
            <a:noFill/>
            <a:round/>
            <a:headEnd/>
            <a:tailEnd/>
          </a:ln>
          <a:effectLst/>
        </p:spPr>
        <p:txBody>
          <a:bodyPr wrap="none" lIns="0" tIns="0" rIns="0" bIns="0" anchor="ctr" anchorCtr="1"/>
          <a:lstStyle/>
          <a:p>
            <a:pPr algn="ctr" eaLnBrk="1" hangingPunct="1">
              <a:buClr>
                <a:schemeClr val="tx1"/>
              </a:buClr>
              <a:buSzPct val="80000"/>
              <a:buFont typeface="Wingdings" charset="0"/>
              <a:buNone/>
            </a:pPr>
            <a:r>
              <a:rPr lang="en-US" sz="750" b="1" dirty="0">
                <a:solidFill>
                  <a:schemeClr val="bg1"/>
                </a:solidFill>
                <a:latin typeface="Delivery" panose="020F0503020204020204" pitchFamily="34" charset="0"/>
              </a:rPr>
              <a:t>1</a:t>
            </a:r>
          </a:p>
        </p:txBody>
      </p:sp>
      <p:sp>
        <p:nvSpPr>
          <p:cNvPr id="12" name="Content Placeholder 5">
            <a:extLst>
              <a:ext uri="{FF2B5EF4-FFF2-40B4-BE49-F238E27FC236}">
                <a16:creationId xmlns="" xmlns:a16="http://schemas.microsoft.com/office/drawing/2014/main" id="{26E948DC-A59B-4A39-BF1E-E43D60D11028}"/>
              </a:ext>
            </a:extLst>
          </p:cNvPr>
          <p:cNvSpPr txBox="1">
            <a:spLocks/>
          </p:cNvSpPr>
          <p:nvPr/>
        </p:nvSpPr>
        <p:spPr>
          <a:xfrm>
            <a:off x="642691" y="1311710"/>
            <a:ext cx="3395909" cy="4134131"/>
          </a:xfrm>
          <a:prstGeom prst="rect">
            <a:avLst/>
          </a:prstGeom>
        </p:spPr>
        <p:txBody>
          <a:bodyPr vert="horz" lIns="0" tIns="0" rIns="0" bIns="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20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12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lvl="6" indent="0">
              <a:buNone/>
            </a:pPr>
            <a:endParaRPr lang="en-US" dirty="0"/>
          </a:p>
          <a:p>
            <a:pPr marL="0" lvl="6" indent="0">
              <a:buNone/>
            </a:pPr>
            <a:r>
              <a:rPr lang="en-US" b="1" dirty="0" smtClean="0">
                <a:solidFill>
                  <a:schemeClr val="accent4"/>
                </a:solidFill>
              </a:rPr>
              <a:t>59% </a:t>
            </a:r>
            <a:r>
              <a:rPr lang="en-US" dirty="0" smtClean="0"/>
              <a:t>of staff feel </a:t>
            </a:r>
            <a:r>
              <a:rPr lang="en-US" b="1" dirty="0" smtClean="0"/>
              <a:t>encouraged to participate </a:t>
            </a:r>
            <a:r>
              <a:rPr lang="en-US" dirty="0" smtClean="0"/>
              <a:t>in a CC program</a:t>
            </a:r>
            <a:endParaRPr lang="en-US" dirty="0"/>
          </a:p>
          <a:p>
            <a:pPr marL="0" lvl="6" indent="0">
              <a:buNone/>
            </a:pPr>
            <a:endParaRPr lang="en-US" dirty="0"/>
          </a:p>
          <a:p>
            <a:pPr marL="0" lvl="6" indent="0">
              <a:buNone/>
            </a:pPr>
            <a:r>
              <a:rPr lang="en-US" b="1" dirty="0">
                <a:solidFill>
                  <a:schemeClr val="accent4"/>
                </a:solidFill>
              </a:rPr>
              <a:t>78%</a:t>
            </a:r>
            <a:r>
              <a:rPr lang="en-US" b="1" dirty="0" smtClean="0">
                <a:solidFill>
                  <a:srgbClr val="FF0000"/>
                </a:solidFill>
              </a:rPr>
              <a:t> </a:t>
            </a:r>
            <a:r>
              <a:rPr lang="en-US" dirty="0"/>
              <a:t>of </a:t>
            </a:r>
            <a:r>
              <a:rPr lang="en-US" dirty="0" smtClean="0"/>
              <a:t>staff agree that our CC programs </a:t>
            </a:r>
            <a:r>
              <a:rPr lang="en-US" b="1" dirty="0" smtClean="0"/>
              <a:t>make them proud to work for this company</a:t>
            </a:r>
            <a:endParaRPr lang="en-US" dirty="0" smtClean="0"/>
          </a:p>
          <a:p>
            <a:pPr marL="0" lvl="6" indent="0">
              <a:buNone/>
            </a:pPr>
            <a:endParaRPr lang="en-US" dirty="0"/>
          </a:p>
          <a:p>
            <a:pPr marL="0" lvl="6" indent="0">
              <a:buNone/>
            </a:pPr>
            <a:r>
              <a:rPr lang="en-US" b="1" dirty="0">
                <a:solidFill>
                  <a:schemeClr val="accent4"/>
                </a:solidFill>
              </a:rPr>
              <a:t>81%</a:t>
            </a:r>
            <a:r>
              <a:rPr lang="en-US" b="1" dirty="0" smtClean="0">
                <a:solidFill>
                  <a:srgbClr val="FF0000"/>
                </a:solidFill>
              </a:rPr>
              <a:t> </a:t>
            </a:r>
            <a:r>
              <a:rPr lang="en-US" dirty="0"/>
              <a:t>of </a:t>
            </a:r>
            <a:r>
              <a:rPr lang="en-US" dirty="0" smtClean="0"/>
              <a:t>staff believe that our CC programs </a:t>
            </a:r>
            <a:r>
              <a:rPr lang="en-US" b="1" dirty="0" smtClean="0"/>
              <a:t>have a positive impact on our company culture</a:t>
            </a:r>
            <a:endParaRPr lang="en-US" dirty="0"/>
          </a:p>
          <a:p>
            <a:pPr marL="0" lvl="6" indent="0">
              <a:buNone/>
            </a:pPr>
            <a:endParaRPr lang="en-US" dirty="0" smtClean="0"/>
          </a:p>
          <a:p>
            <a:pPr marL="0" lvl="6" indent="0">
              <a:buNone/>
            </a:pPr>
            <a:r>
              <a:rPr lang="en-US" b="1" dirty="0">
                <a:solidFill>
                  <a:schemeClr val="accent4"/>
                </a:solidFill>
              </a:rPr>
              <a:t>86%</a:t>
            </a:r>
            <a:r>
              <a:rPr lang="en-US" b="1" dirty="0" smtClean="0">
                <a:solidFill>
                  <a:srgbClr val="FF0000"/>
                </a:solidFill>
              </a:rPr>
              <a:t> </a:t>
            </a:r>
            <a:r>
              <a:rPr lang="en-US" dirty="0"/>
              <a:t>of </a:t>
            </a:r>
            <a:r>
              <a:rPr lang="en-US" dirty="0" smtClean="0"/>
              <a:t>staff think that our CC programs support the goals of </a:t>
            </a:r>
            <a:r>
              <a:rPr lang="en-US" b="1" dirty="0" smtClean="0"/>
              <a:t>enhancing the company’s reputation</a:t>
            </a:r>
            <a:endParaRPr lang="en-US" b="1" dirty="0"/>
          </a:p>
          <a:p>
            <a:pPr marL="0" lvl="6" indent="0">
              <a:buNone/>
            </a:pPr>
            <a:endParaRPr lang="en-US" dirty="0"/>
          </a:p>
          <a:p>
            <a:pPr marL="0" lvl="6" indent="0">
              <a:buNone/>
            </a:pPr>
            <a:endParaRPr lang="en-US" dirty="0"/>
          </a:p>
        </p:txBody>
      </p:sp>
      <p:sp>
        <p:nvSpPr>
          <p:cNvPr id="13" name="Oval 12"/>
          <p:cNvSpPr>
            <a:spLocks noChangeArrowheads="1"/>
          </p:cNvSpPr>
          <p:nvPr/>
        </p:nvSpPr>
        <p:spPr bwMode="gray">
          <a:xfrm>
            <a:off x="323999" y="2329998"/>
            <a:ext cx="192881" cy="192881"/>
          </a:xfrm>
          <a:prstGeom prst="ellipse">
            <a:avLst/>
          </a:prstGeom>
          <a:solidFill>
            <a:schemeClr val="accent4"/>
          </a:solidFill>
          <a:ln w="9525">
            <a:noFill/>
            <a:round/>
            <a:headEnd/>
            <a:tailEnd/>
          </a:ln>
          <a:effectLst/>
        </p:spPr>
        <p:txBody>
          <a:bodyPr wrap="none" lIns="0" tIns="0" rIns="0" bIns="0" anchor="ctr" anchorCtr="1"/>
          <a:lstStyle/>
          <a:p>
            <a:pPr algn="ctr" eaLnBrk="1" hangingPunct="1">
              <a:buClr>
                <a:schemeClr val="tx1"/>
              </a:buClr>
              <a:buSzPct val="80000"/>
              <a:buFont typeface="Wingdings" charset="0"/>
              <a:buNone/>
            </a:pPr>
            <a:r>
              <a:rPr lang="en-US" sz="750" b="1" dirty="0">
                <a:solidFill>
                  <a:schemeClr val="bg1"/>
                </a:solidFill>
                <a:latin typeface="Delivery" panose="020F0503020204020204" pitchFamily="34" charset="0"/>
              </a:rPr>
              <a:t>2</a:t>
            </a:r>
          </a:p>
        </p:txBody>
      </p:sp>
      <p:sp>
        <p:nvSpPr>
          <p:cNvPr id="14" name="Oval 9"/>
          <p:cNvSpPr>
            <a:spLocks noChangeArrowheads="1"/>
          </p:cNvSpPr>
          <p:nvPr/>
        </p:nvSpPr>
        <p:spPr bwMode="gray">
          <a:xfrm>
            <a:off x="323999" y="3048745"/>
            <a:ext cx="192881" cy="192881"/>
          </a:xfrm>
          <a:prstGeom prst="ellipse">
            <a:avLst/>
          </a:prstGeom>
          <a:solidFill>
            <a:schemeClr val="accent4"/>
          </a:solidFill>
          <a:ln w="9525">
            <a:noFill/>
            <a:round/>
            <a:headEnd/>
            <a:tailEnd/>
          </a:ln>
          <a:effectLst/>
        </p:spPr>
        <p:txBody>
          <a:bodyPr wrap="none" lIns="0" tIns="0" rIns="0" bIns="0" anchor="ctr" anchorCtr="1"/>
          <a:lstStyle/>
          <a:p>
            <a:pPr algn="ctr" eaLnBrk="1" hangingPunct="1">
              <a:buClr>
                <a:schemeClr val="tx1"/>
              </a:buClr>
              <a:buSzPct val="80000"/>
              <a:buFont typeface="Wingdings" charset="0"/>
              <a:buNone/>
            </a:pPr>
            <a:r>
              <a:rPr lang="en-US" sz="750" b="1" dirty="0">
                <a:solidFill>
                  <a:schemeClr val="bg1"/>
                </a:solidFill>
                <a:latin typeface="Delivery" panose="020F0503020204020204" pitchFamily="34" charset="0"/>
              </a:rPr>
              <a:t>3</a:t>
            </a:r>
          </a:p>
        </p:txBody>
      </p:sp>
      <p:sp>
        <p:nvSpPr>
          <p:cNvPr id="15" name="Oval 9"/>
          <p:cNvSpPr>
            <a:spLocks noChangeArrowheads="1"/>
          </p:cNvSpPr>
          <p:nvPr/>
        </p:nvSpPr>
        <p:spPr bwMode="gray">
          <a:xfrm>
            <a:off x="350868" y="3792627"/>
            <a:ext cx="192881" cy="192881"/>
          </a:xfrm>
          <a:prstGeom prst="ellipse">
            <a:avLst/>
          </a:prstGeom>
          <a:solidFill>
            <a:schemeClr val="accent4"/>
          </a:solidFill>
          <a:ln w="9525">
            <a:noFill/>
            <a:round/>
            <a:headEnd/>
            <a:tailEnd/>
          </a:ln>
          <a:effectLst/>
        </p:spPr>
        <p:txBody>
          <a:bodyPr wrap="none" lIns="0" tIns="0" rIns="0" bIns="0" anchor="ctr" anchorCtr="1"/>
          <a:lstStyle/>
          <a:p>
            <a:pPr algn="ctr" eaLnBrk="1" hangingPunct="1">
              <a:buClr>
                <a:schemeClr val="tx1"/>
              </a:buClr>
              <a:buSzPct val="80000"/>
              <a:buFont typeface="Wingdings" charset="0"/>
              <a:buNone/>
            </a:pPr>
            <a:r>
              <a:rPr lang="en-US" sz="750" b="1" dirty="0" smtClean="0">
                <a:solidFill>
                  <a:schemeClr val="bg1"/>
                </a:solidFill>
                <a:latin typeface="Delivery" panose="020F0503020204020204" pitchFamily="34" charset="0"/>
              </a:rPr>
              <a:t>4</a:t>
            </a:r>
            <a:endParaRPr lang="en-US" sz="750" b="1" dirty="0">
              <a:solidFill>
                <a:schemeClr val="bg1"/>
              </a:solidFill>
              <a:latin typeface="Delivery" panose="020F0503020204020204" pitchFamily="34" charset="0"/>
            </a:endParaRPr>
          </a:p>
        </p:txBody>
      </p:sp>
      <p:sp>
        <p:nvSpPr>
          <p:cNvPr id="17" name="Textfeld 16"/>
          <p:cNvSpPr txBox="1"/>
          <p:nvPr/>
        </p:nvSpPr>
        <p:spPr>
          <a:xfrm>
            <a:off x="323999" y="4505156"/>
            <a:ext cx="4129813" cy="402674"/>
          </a:xfrm>
          <a:prstGeom prst="rect">
            <a:avLst/>
          </a:prstGeom>
          <a:noFill/>
        </p:spPr>
        <p:txBody>
          <a:bodyPr wrap="square" lIns="0" tIns="0" rIns="0" bIns="0" rtlCol="0">
            <a:spAutoFit/>
          </a:bodyPr>
          <a:lstStyle/>
          <a:p>
            <a:pPr>
              <a:lnSpc>
                <a:spcPct val="110000"/>
              </a:lnSpc>
              <a:spcAft>
                <a:spcPts val="500"/>
              </a:spcAft>
            </a:pPr>
            <a:r>
              <a:rPr lang="de-DE" sz="900" dirty="0" smtClean="0"/>
              <a:t>Source: MRSC </a:t>
            </a:r>
            <a:r>
              <a:rPr lang="de-DE" sz="900" dirty="0"/>
              <a:t>Employee Shuttle Survey on Corporate Citizenship, November </a:t>
            </a:r>
            <a:r>
              <a:rPr lang="de-DE" sz="900" dirty="0" smtClean="0"/>
              <a:t>2019</a:t>
            </a:r>
            <a:endParaRPr lang="de-DE" sz="900" dirty="0"/>
          </a:p>
          <a:p>
            <a:pPr>
              <a:lnSpc>
                <a:spcPct val="110000"/>
              </a:lnSpc>
              <a:spcAft>
                <a:spcPts val="500"/>
              </a:spcAft>
            </a:pPr>
            <a:endParaRPr lang="de-DE" sz="1100" dirty="0" smtClean="0"/>
          </a:p>
        </p:txBody>
      </p:sp>
      <p:sp>
        <p:nvSpPr>
          <p:cNvPr id="2" name="Bildplatzhalter 1"/>
          <p:cNvSpPr>
            <a:spLocks noGrp="1"/>
          </p:cNvSpPr>
          <p:nvPr>
            <p:ph type="pic" sz="quarter" idx="18"/>
          </p:nvPr>
        </p:nvSpPr>
        <p:spPr/>
      </p:sp>
      <p:pic>
        <p:nvPicPr>
          <p:cNvPr id="16" name="Bildplatzhalter 2"/>
          <p:cNvPicPr>
            <a:picLocks noChangeAspect="1"/>
          </p:cNvPicPr>
          <p:nvPr/>
        </p:nvPicPr>
        <p:blipFill>
          <a:blip r:embed="rId2">
            <a:extLst>
              <a:ext uri="{28A0092B-C50C-407E-A947-70E740481C1C}">
                <a14:useLocalDpi xmlns:a14="http://schemas.microsoft.com/office/drawing/2010/main" val="0"/>
              </a:ext>
            </a:extLst>
          </a:blip>
          <a:srcRect l="25041" r="25041"/>
          <a:stretch>
            <a:fillRect/>
          </a:stretch>
        </p:blipFill>
        <p:spPr>
          <a:xfrm>
            <a:off x="5286100" y="-6626"/>
            <a:ext cx="3851274" cy="5143500"/>
          </a:xfrm>
          <a:prstGeom prst="rect">
            <a:avLst/>
          </a:prstGeom>
          <a:solidFill>
            <a:srgbClr val="CCCCCC"/>
          </a:solidFill>
        </p:spPr>
      </p:pic>
    </p:spTree>
    <p:extLst>
      <p:ext uri="{BB962C8B-B14F-4D97-AF65-F5344CB8AC3E}">
        <p14:creationId xmlns:p14="http://schemas.microsoft.com/office/powerpoint/2010/main" val="636123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FURTHER MATERIAL</a:t>
            </a:r>
          </a:p>
        </p:txBody>
      </p:sp>
      <p:sp>
        <p:nvSpPr>
          <p:cNvPr id="4" name="Fußzeilenplatzhalter 3"/>
          <p:cNvSpPr>
            <a:spLocks noGrp="1"/>
          </p:cNvSpPr>
          <p:nvPr>
            <p:ph type="ftr" sz="quarter" idx="10"/>
          </p:nvPr>
        </p:nvSpPr>
        <p:spPr/>
        <p:txBody>
          <a:bodyPr/>
          <a:lstStyle/>
          <a:p>
            <a:r>
              <a:rPr lang="en-US" smtClean="0"/>
              <a:t>DPDHL Group | Corporate Citizenship | Bonn | July 2020</a:t>
            </a:r>
            <a:endParaRPr lang="en-US" dirty="0"/>
          </a:p>
        </p:txBody>
      </p:sp>
    </p:spTree>
    <p:extLst>
      <p:ext uri="{BB962C8B-B14F-4D97-AF65-F5344CB8AC3E}">
        <p14:creationId xmlns:p14="http://schemas.microsoft.com/office/powerpoint/2010/main" val="20948697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global </a:t>
            </a:r>
            <a:r>
              <a:rPr lang="en-US" dirty="0" err="1"/>
              <a:t>GoTeach</a:t>
            </a:r>
            <a:r>
              <a:rPr lang="en-US" dirty="0"/>
              <a:t> program for employability was launched in 2009 and has by now established </a:t>
            </a:r>
            <a:r>
              <a:rPr lang="en-US" dirty="0" smtClean="0"/>
              <a:t>68 </a:t>
            </a:r>
            <a:r>
              <a:rPr lang="en-US" dirty="0"/>
              <a:t>national partnerships in </a:t>
            </a:r>
            <a:r>
              <a:rPr lang="en-GB" dirty="0" smtClean="0"/>
              <a:t>58 </a:t>
            </a:r>
            <a:r>
              <a:rPr lang="en-GB" dirty="0"/>
              <a:t>countries worldwide </a:t>
            </a:r>
            <a:endParaRPr lang="de-DE" dirty="0"/>
          </a:p>
        </p:txBody>
      </p:sp>
      <p:sp>
        <p:nvSpPr>
          <p:cNvPr id="3" name="Fußzeilenplatzhalter 2"/>
          <p:cNvSpPr>
            <a:spLocks noGrp="1"/>
          </p:cNvSpPr>
          <p:nvPr>
            <p:ph type="ftr" sz="quarter" idx="10"/>
          </p:nvPr>
        </p:nvSpPr>
        <p:spPr/>
        <p:txBody>
          <a:bodyPr/>
          <a:lstStyle/>
          <a:p>
            <a:r>
              <a:rPr lang="en-US" smtClean="0"/>
              <a:t>DPDHL Group | Corporate Citizenship | Bonn | July 2020</a:t>
            </a:r>
            <a:endParaRPr lang="en-US" dirty="0"/>
          </a:p>
        </p:txBody>
      </p:sp>
      <p:sp>
        <p:nvSpPr>
          <p:cNvPr id="4" name="Rechteck 3"/>
          <p:cNvSpPr/>
          <p:nvPr/>
        </p:nvSpPr>
        <p:spPr bwMode="auto">
          <a:xfrm>
            <a:off x="4994842" y="1126611"/>
            <a:ext cx="3744830" cy="3358303"/>
          </a:xfrm>
          <a:prstGeom prst="rect">
            <a:avLst/>
          </a:prstGeom>
          <a:solidFill>
            <a:schemeClr val="accent3"/>
          </a:solidFill>
          <a:ln w="38100" cap="flat" cmpd="sng" algn="ctr">
            <a:solidFill>
              <a:schemeClr val="bg1"/>
            </a:solid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defTabSz="995363" eaLnBrk="0" fontAlgn="base" hangingPunct="0">
              <a:spcBef>
                <a:spcPct val="0"/>
              </a:spcBef>
              <a:spcAft>
                <a:spcPct val="0"/>
              </a:spcAft>
            </a:pPr>
            <a:endParaRPr lang="de-DE" sz="1400" dirty="0" err="1">
              <a:latin typeface="Arial" charset="0"/>
            </a:endParaRPr>
          </a:p>
        </p:txBody>
      </p:sp>
      <p:sp>
        <p:nvSpPr>
          <p:cNvPr id="5" name="Rechteck 4"/>
          <p:cNvSpPr/>
          <p:nvPr/>
        </p:nvSpPr>
        <p:spPr bwMode="auto">
          <a:xfrm>
            <a:off x="609600" y="1126611"/>
            <a:ext cx="3973497" cy="3358303"/>
          </a:xfrm>
          <a:prstGeom prst="rect">
            <a:avLst/>
          </a:prstGeom>
          <a:solidFill>
            <a:schemeClr val="accent3"/>
          </a:solidFill>
          <a:ln w="38100" cap="flat" cmpd="sng" algn="ctr">
            <a:solidFill>
              <a:schemeClr val="bg1"/>
            </a:solid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defTabSz="995363" eaLnBrk="0" fontAlgn="base" hangingPunct="0">
              <a:spcBef>
                <a:spcPct val="0"/>
              </a:spcBef>
              <a:spcAft>
                <a:spcPct val="0"/>
              </a:spcAft>
            </a:pPr>
            <a:endParaRPr lang="de-DE" sz="1400" dirty="0" err="1">
              <a:latin typeface="Arial" charset="0"/>
            </a:endParaRPr>
          </a:p>
        </p:txBody>
      </p:sp>
      <p:sp>
        <p:nvSpPr>
          <p:cNvPr id="6" name="Rechteck 5"/>
          <p:cNvSpPr/>
          <p:nvPr/>
        </p:nvSpPr>
        <p:spPr bwMode="auto">
          <a:xfrm>
            <a:off x="709127" y="1217544"/>
            <a:ext cx="3792763" cy="2716800"/>
          </a:xfrm>
          <a:prstGeom prst="rect">
            <a:avLst/>
          </a:prstGeom>
          <a:solidFill>
            <a:schemeClr val="bg1"/>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7" name="Rechteck 6"/>
          <p:cNvSpPr/>
          <p:nvPr/>
        </p:nvSpPr>
        <p:spPr bwMode="auto">
          <a:xfrm>
            <a:off x="5088717" y="1217543"/>
            <a:ext cx="3578663" cy="2716801"/>
          </a:xfrm>
          <a:prstGeom prst="rect">
            <a:avLst/>
          </a:prstGeom>
          <a:solidFill>
            <a:schemeClr val="bg1"/>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8" name="Textfeld 7"/>
          <p:cNvSpPr txBox="1"/>
          <p:nvPr/>
        </p:nvSpPr>
        <p:spPr>
          <a:xfrm>
            <a:off x="5157128" y="1364285"/>
            <a:ext cx="3420259" cy="2416046"/>
          </a:xfrm>
          <a:prstGeom prst="rect">
            <a:avLst/>
          </a:prstGeom>
          <a:noFill/>
        </p:spPr>
        <p:txBody>
          <a:bodyPr wrap="square" lIns="0" tIns="0" rIns="0" bIns="0" rtlCol="0">
            <a:spAutoFit/>
          </a:bodyPr>
          <a:lstStyle/>
          <a:p>
            <a:pPr>
              <a:lnSpc>
                <a:spcPct val="110000"/>
              </a:lnSpc>
              <a:spcAft>
                <a:spcPts val="500"/>
              </a:spcAft>
            </a:pPr>
            <a:r>
              <a:rPr lang="de-DE" sz="1200" b="1" dirty="0" smtClean="0">
                <a:latin typeface="Calibri" panose="020F0502020204030204" pitchFamily="34" charset="0"/>
              </a:rPr>
              <a:t>LATIN AMERICA    </a:t>
            </a:r>
            <a:r>
              <a:rPr lang="en-US" sz="1200" dirty="0" smtClean="0">
                <a:solidFill>
                  <a:schemeClr val="accent4"/>
                </a:solidFill>
                <a:latin typeface="+mj-lt"/>
              </a:rPr>
              <a:t>Argentina</a:t>
            </a:r>
            <a:r>
              <a:rPr lang="en-US" sz="1200" dirty="0" smtClean="0">
                <a:solidFill>
                  <a:schemeClr val="accent4"/>
                </a:solidFill>
              </a:rPr>
              <a:t>–</a:t>
            </a:r>
            <a:r>
              <a:rPr lang="en-US" sz="1200" dirty="0" smtClean="0">
                <a:solidFill>
                  <a:schemeClr val="accent4"/>
                </a:solidFill>
                <a:latin typeface="+mj-lt"/>
              </a:rPr>
              <a:t>Chile – Colombia </a:t>
            </a:r>
            <a:r>
              <a:rPr lang="en-US" sz="1200" dirty="0" smtClean="0">
                <a:solidFill>
                  <a:schemeClr val="accent4"/>
                </a:solidFill>
              </a:rPr>
              <a:t>– </a:t>
            </a:r>
            <a:r>
              <a:rPr lang="en-US" sz="1200" dirty="0" smtClean="0">
                <a:solidFill>
                  <a:schemeClr val="accent4"/>
                </a:solidFill>
                <a:latin typeface="+mj-lt"/>
              </a:rPr>
              <a:t>Ecuador – </a:t>
            </a:r>
            <a:r>
              <a:rPr lang="en-US" sz="1200" dirty="0" smtClean="0">
                <a:solidFill>
                  <a:schemeClr val="accent4"/>
                </a:solidFill>
              </a:rPr>
              <a:t>Paraguay – </a:t>
            </a:r>
            <a:r>
              <a:rPr lang="en-US" sz="1200" dirty="0" smtClean="0">
                <a:solidFill>
                  <a:schemeClr val="accent4"/>
                </a:solidFill>
                <a:latin typeface="+mj-lt"/>
              </a:rPr>
              <a:t>Peru </a:t>
            </a:r>
            <a:r>
              <a:rPr lang="en-US" sz="1200" dirty="0" smtClean="0">
                <a:solidFill>
                  <a:schemeClr val="accent4"/>
                </a:solidFill>
              </a:rPr>
              <a:t>– Uruguay – Mexico</a:t>
            </a:r>
          </a:p>
          <a:p>
            <a:pPr>
              <a:lnSpc>
                <a:spcPct val="110000"/>
              </a:lnSpc>
              <a:spcAft>
                <a:spcPts val="500"/>
              </a:spcAft>
            </a:pPr>
            <a:r>
              <a:rPr lang="en-US" sz="1200" b="1" dirty="0" smtClean="0">
                <a:latin typeface="Calibri" panose="020F0502020204030204" pitchFamily="34" charset="0"/>
              </a:rPr>
              <a:t>AFRICA</a:t>
            </a:r>
            <a:r>
              <a:rPr lang="en-US" sz="1200" b="1" dirty="0" smtClean="0">
                <a:solidFill>
                  <a:schemeClr val="accent4"/>
                </a:solidFill>
                <a:latin typeface="+mj-lt"/>
              </a:rPr>
              <a:t>   </a:t>
            </a:r>
            <a:r>
              <a:rPr lang="en-US" sz="1200" dirty="0" smtClean="0">
                <a:solidFill>
                  <a:schemeClr val="accent4"/>
                </a:solidFill>
              </a:rPr>
              <a:t>Uganda</a:t>
            </a:r>
            <a:endParaRPr lang="en-US" sz="1200" dirty="0" smtClean="0">
              <a:solidFill>
                <a:schemeClr val="accent4"/>
              </a:solidFill>
              <a:latin typeface="+mj-lt"/>
            </a:endParaRPr>
          </a:p>
          <a:p>
            <a:pPr>
              <a:lnSpc>
                <a:spcPct val="110000"/>
              </a:lnSpc>
              <a:spcAft>
                <a:spcPts val="500"/>
              </a:spcAft>
            </a:pPr>
            <a:r>
              <a:rPr lang="en-US" sz="1200" b="1" dirty="0" smtClean="0">
                <a:latin typeface="Calibri" panose="020F0502020204030204" pitchFamily="34" charset="0"/>
              </a:rPr>
              <a:t>ASIA PACIFIC  </a:t>
            </a:r>
            <a:r>
              <a:rPr lang="en-US" sz="1200" dirty="0" smtClean="0">
                <a:solidFill>
                  <a:schemeClr val="accent4"/>
                </a:solidFill>
                <a:latin typeface="+mj-lt"/>
              </a:rPr>
              <a:t>Bangladesh </a:t>
            </a:r>
            <a:r>
              <a:rPr lang="en-US" sz="1200" dirty="0" smtClean="0">
                <a:solidFill>
                  <a:schemeClr val="accent4"/>
                </a:solidFill>
              </a:rPr>
              <a:t>– Cambodia </a:t>
            </a:r>
            <a:r>
              <a:rPr lang="en-US" sz="1200" dirty="0">
                <a:solidFill>
                  <a:schemeClr val="accent4"/>
                </a:solidFill>
              </a:rPr>
              <a:t>– </a:t>
            </a:r>
            <a:r>
              <a:rPr lang="en-US" sz="1200" dirty="0" smtClean="0">
                <a:solidFill>
                  <a:schemeClr val="accent4"/>
                </a:solidFill>
              </a:rPr>
              <a:t> </a:t>
            </a:r>
            <a:r>
              <a:rPr lang="en-US" sz="1200" dirty="0" smtClean="0">
                <a:solidFill>
                  <a:schemeClr val="accent4"/>
                </a:solidFill>
                <a:latin typeface="+mj-lt"/>
              </a:rPr>
              <a:t>India – Malaysia - Philippines</a:t>
            </a:r>
          </a:p>
          <a:p>
            <a:pPr>
              <a:lnSpc>
                <a:spcPct val="110000"/>
              </a:lnSpc>
              <a:spcAft>
                <a:spcPts val="500"/>
              </a:spcAft>
            </a:pPr>
            <a:r>
              <a:rPr lang="en-US" sz="1200" b="1" dirty="0" smtClean="0">
                <a:latin typeface="Calibri" panose="020F0502020204030204" pitchFamily="34" charset="0"/>
              </a:rPr>
              <a:t>EUROPE  </a:t>
            </a:r>
            <a:r>
              <a:rPr lang="en-US" sz="1200" dirty="0">
                <a:solidFill>
                  <a:schemeClr val="accent4"/>
                </a:solidFill>
              </a:rPr>
              <a:t>Armenia – </a:t>
            </a:r>
            <a:r>
              <a:rPr lang="en-US" sz="1200" dirty="0" smtClean="0">
                <a:solidFill>
                  <a:schemeClr val="accent4"/>
                </a:solidFill>
                <a:latin typeface="+mj-lt"/>
              </a:rPr>
              <a:t>Germany – Denmark </a:t>
            </a:r>
            <a:r>
              <a:rPr lang="en-US" sz="1200" dirty="0">
                <a:solidFill>
                  <a:schemeClr val="accent4"/>
                </a:solidFill>
              </a:rPr>
              <a:t>– </a:t>
            </a:r>
            <a:r>
              <a:rPr lang="en-US" sz="1200" dirty="0" smtClean="0">
                <a:solidFill>
                  <a:schemeClr val="accent4"/>
                </a:solidFill>
                <a:latin typeface="+mj-lt"/>
              </a:rPr>
              <a:t>Spain – UK*</a:t>
            </a:r>
          </a:p>
          <a:p>
            <a:pPr>
              <a:lnSpc>
                <a:spcPct val="110000"/>
              </a:lnSpc>
              <a:spcAft>
                <a:spcPts val="500"/>
              </a:spcAft>
            </a:pPr>
            <a:r>
              <a:rPr lang="en-US" sz="1200" b="1" dirty="0" smtClean="0">
                <a:latin typeface="Calibri" panose="020F0502020204030204" pitchFamily="34" charset="0"/>
              </a:rPr>
              <a:t>MENA </a:t>
            </a:r>
            <a:r>
              <a:rPr lang="en-US" sz="1200" b="1" dirty="0" smtClean="0">
                <a:solidFill>
                  <a:schemeClr val="accent4"/>
                </a:solidFill>
                <a:latin typeface="+mj-lt"/>
              </a:rPr>
              <a:t> </a:t>
            </a:r>
            <a:r>
              <a:rPr lang="en-US" sz="1200" dirty="0">
                <a:solidFill>
                  <a:schemeClr val="accent4"/>
                </a:solidFill>
                <a:latin typeface="+mj-lt"/>
              </a:rPr>
              <a:t>Lebanon</a:t>
            </a:r>
          </a:p>
          <a:p>
            <a:pPr>
              <a:lnSpc>
                <a:spcPct val="110000"/>
              </a:lnSpc>
              <a:spcAft>
                <a:spcPts val="500"/>
              </a:spcAft>
            </a:pPr>
            <a:endParaRPr lang="de-DE" sz="1200" b="1" dirty="0">
              <a:latin typeface="Calibri" panose="020F0502020204030204" pitchFamily="34" charset="0"/>
            </a:endParaRPr>
          </a:p>
          <a:p>
            <a:pPr>
              <a:lnSpc>
                <a:spcPct val="110000"/>
              </a:lnSpc>
              <a:spcAft>
                <a:spcPts val="500"/>
              </a:spcAft>
            </a:pPr>
            <a:endParaRPr lang="de-DE" sz="1200" b="1" dirty="0">
              <a:latin typeface="Calibri" panose="020F0502020204030204" pitchFamily="34" charset="0"/>
            </a:endParaRPr>
          </a:p>
        </p:txBody>
      </p:sp>
      <p:sp>
        <p:nvSpPr>
          <p:cNvPr id="9" name="Textfeld 8"/>
          <p:cNvSpPr txBox="1"/>
          <p:nvPr/>
        </p:nvSpPr>
        <p:spPr>
          <a:xfrm>
            <a:off x="5345383" y="3812492"/>
            <a:ext cx="666849" cy="744819"/>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rPr>
              <a:t>20</a:t>
            </a:r>
          </a:p>
        </p:txBody>
      </p:sp>
      <p:sp>
        <p:nvSpPr>
          <p:cNvPr id="10" name="Textfeld 9"/>
          <p:cNvSpPr txBox="1"/>
          <p:nvPr/>
        </p:nvSpPr>
        <p:spPr>
          <a:xfrm>
            <a:off x="6068407" y="4075334"/>
            <a:ext cx="2417574" cy="207749"/>
          </a:xfrm>
          <a:prstGeom prst="rect">
            <a:avLst/>
          </a:prstGeom>
          <a:noFill/>
        </p:spPr>
        <p:txBody>
          <a:bodyPr wrap="square" lIns="0" tIns="0" rIns="0" bIns="0" rtlCol="0">
            <a:spAutoFit/>
          </a:bodyPr>
          <a:lstStyle/>
          <a:p>
            <a:pPr>
              <a:spcAft>
                <a:spcPts val="500"/>
              </a:spcAft>
            </a:pPr>
            <a:r>
              <a:rPr lang="en-US" b="1" dirty="0"/>
              <a:t>n</a:t>
            </a:r>
            <a:r>
              <a:rPr lang="en-US" b="1" dirty="0" smtClean="0"/>
              <a:t>ational Teach For All partners</a:t>
            </a:r>
            <a:endParaRPr lang="en-US" sz="1100" b="1" dirty="0" smtClean="0"/>
          </a:p>
        </p:txBody>
      </p:sp>
      <p:sp>
        <p:nvSpPr>
          <p:cNvPr id="11" name="Textfeld 10"/>
          <p:cNvSpPr txBox="1"/>
          <p:nvPr/>
        </p:nvSpPr>
        <p:spPr>
          <a:xfrm>
            <a:off x="947022" y="3812492"/>
            <a:ext cx="666849" cy="744819"/>
          </a:xfrm>
          <a:prstGeom prst="rect">
            <a:avLst/>
          </a:prstGeom>
          <a:noFill/>
        </p:spPr>
        <p:txBody>
          <a:bodyPr wrap="none" lIns="0" tIns="0" rIns="0" bIns="0" rtlCol="0">
            <a:spAutoFit/>
          </a:bodyPr>
          <a:lstStyle/>
          <a:p>
            <a:pPr>
              <a:lnSpc>
                <a:spcPct val="110000"/>
              </a:lnSpc>
              <a:spcAft>
                <a:spcPts val="500"/>
              </a:spcAft>
            </a:pPr>
            <a:r>
              <a:rPr lang="de-DE" sz="4400" b="1" dirty="0" smtClean="0">
                <a:solidFill>
                  <a:schemeClr val="accent4"/>
                </a:solidFill>
              </a:rPr>
              <a:t>48</a:t>
            </a:r>
          </a:p>
        </p:txBody>
      </p:sp>
      <p:sp>
        <p:nvSpPr>
          <p:cNvPr id="12" name="Textfeld 11"/>
          <p:cNvSpPr txBox="1"/>
          <p:nvPr/>
        </p:nvSpPr>
        <p:spPr>
          <a:xfrm>
            <a:off x="1652015" y="4075334"/>
            <a:ext cx="2423052" cy="207749"/>
          </a:xfrm>
          <a:prstGeom prst="rect">
            <a:avLst/>
          </a:prstGeom>
          <a:noFill/>
        </p:spPr>
        <p:txBody>
          <a:bodyPr wrap="square" lIns="0" tIns="0" rIns="0" bIns="0" rtlCol="0">
            <a:spAutoFit/>
          </a:bodyPr>
          <a:lstStyle/>
          <a:p>
            <a:pPr>
              <a:spcAft>
                <a:spcPts val="500"/>
              </a:spcAft>
            </a:pPr>
            <a:r>
              <a:rPr lang="en-US" b="1" dirty="0" smtClean="0">
                <a:latin typeface="+mj-lt"/>
              </a:rPr>
              <a:t>national SOS CV organizations</a:t>
            </a:r>
            <a:endParaRPr lang="en-US" sz="1100" b="1" dirty="0" smtClean="0">
              <a:latin typeface="+mj-lt"/>
            </a:endParaRPr>
          </a:p>
        </p:txBody>
      </p:sp>
      <p:sp>
        <p:nvSpPr>
          <p:cNvPr id="13" name="Textfeld 12"/>
          <p:cNvSpPr txBox="1"/>
          <p:nvPr/>
        </p:nvSpPr>
        <p:spPr>
          <a:xfrm>
            <a:off x="609600" y="4561158"/>
            <a:ext cx="2087110" cy="131318"/>
          </a:xfrm>
          <a:prstGeom prst="rect">
            <a:avLst/>
          </a:prstGeom>
          <a:noFill/>
        </p:spPr>
        <p:txBody>
          <a:bodyPr wrap="none" lIns="0" tIns="0" rIns="0" bIns="0" rtlCol="0">
            <a:spAutoFit/>
          </a:bodyPr>
          <a:lstStyle/>
          <a:p>
            <a:pPr>
              <a:lnSpc>
                <a:spcPct val="110000"/>
              </a:lnSpc>
              <a:spcAft>
                <a:spcPts val="500"/>
              </a:spcAft>
            </a:pPr>
            <a:r>
              <a:rPr lang="de-DE" sz="800" dirty="0" smtClean="0"/>
              <a:t>*) in </a:t>
            </a:r>
            <a:r>
              <a:rPr lang="de-DE" sz="800" dirty="0" err="1" smtClean="0"/>
              <a:t>cooperation</a:t>
            </a:r>
            <a:r>
              <a:rPr lang="de-DE" sz="800" dirty="0" smtClean="0"/>
              <a:t> </a:t>
            </a:r>
            <a:r>
              <a:rPr lang="de-DE" sz="800" dirty="0" err="1" smtClean="0"/>
              <a:t>with</a:t>
            </a:r>
            <a:r>
              <a:rPr lang="de-DE" sz="800" dirty="0" smtClean="0"/>
              <a:t> </a:t>
            </a:r>
            <a:r>
              <a:rPr lang="de-DE" sz="800" dirty="0" err="1" smtClean="0"/>
              <a:t>the</a:t>
            </a:r>
            <a:r>
              <a:rPr lang="de-DE" sz="800" dirty="0" smtClean="0"/>
              <a:t> DHL UK </a:t>
            </a:r>
            <a:r>
              <a:rPr lang="de-DE" sz="800" dirty="0" err="1" smtClean="0"/>
              <a:t>Foundation</a:t>
            </a:r>
            <a:r>
              <a:rPr lang="de-DE" sz="800" dirty="0" smtClean="0"/>
              <a:t>   </a:t>
            </a:r>
          </a:p>
        </p:txBody>
      </p:sp>
      <p:sp>
        <p:nvSpPr>
          <p:cNvPr id="14" name="Rechteck 13"/>
          <p:cNvSpPr/>
          <p:nvPr/>
        </p:nvSpPr>
        <p:spPr bwMode="auto">
          <a:xfrm>
            <a:off x="6883112" y="875969"/>
            <a:ext cx="1563647" cy="495704"/>
          </a:xfrm>
          <a:prstGeom prst="rect">
            <a:avLst/>
          </a:prstGeom>
          <a:solidFill>
            <a:schemeClr val="bg1"/>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a:p>
        </p:txBody>
      </p:sp>
      <p:sp>
        <p:nvSpPr>
          <p:cNvPr id="16" name="Rechteck 15"/>
          <p:cNvSpPr/>
          <p:nvPr/>
        </p:nvSpPr>
        <p:spPr bwMode="auto">
          <a:xfrm>
            <a:off x="3103657" y="852191"/>
            <a:ext cx="1209225" cy="495704"/>
          </a:xfrm>
          <a:prstGeom prst="rect">
            <a:avLst/>
          </a:prstGeom>
          <a:solidFill>
            <a:schemeClr val="bg1"/>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defTabSz="995363" eaLnBrk="0" fontAlgn="base" hangingPunct="0">
              <a:spcBef>
                <a:spcPct val="0"/>
              </a:spcBef>
              <a:spcAft>
                <a:spcPct val="0"/>
              </a:spcAft>
            </a:pPr>
            <a:endParaRPr lang="de-DE" sz="1400" dirty="0" err="1"/>
          </a:p>
        </p:txBody>
      </p:sp>
      <p:sp>
        <p:nvSpPr>
          <p:cNvPr id="18" name="Textfeld 17"/>
          <p:cNvSpPr txBox="1"/>
          <p:nvPr/>
        </p:nvSpPr>
        <p:spPr>
          <a:xfrm>
            <a:off x="737723" y="1261767"/>
            <a:ext cx="3717250" cy="3164456"/>
          </a:xfrm>
          <a:prstGeom prst="rect">
            <a:avLst/>
          </a:prstGeom>
          <a:noFill/>
        </p:spPr>
        <p:txBody>
          <a:bodyPr wrap="square" lIns="0" tIns="0" rIns="0" bIns="0" rtlCol="0">
            <a:spAutoFit/>
          </a:bodyPr>
          <a:lstStyle/>
          <a:p>
            <a:pPr>
              <a:lnSpc>
                <a:spcPct val="110000"/>
              </a:lnSpc>
              <a:spcAft>
                <a:spcPts val="500"/>
              </a:spcAft>
            </a:pPr>
            <a:r>
              <a:rPr lang="de-DE" sz="1200" b="1" dirty="0" smtClean="0">
                <a:latin typeface="Calibri" panose="020F0502020204030204" pitchFamily="34" charset="0"/>
              </a:rPr>
              <a:t>LATIN AMERICA     </a:t>
            </a:r>
            <a:r>
              <a:rPr lang="en-US" sz="1200" dirty="0" smtClean="0">
                <a:solidFill>
                  <a:schemeClr val="accent4"/>
                </a:solidFill>
              </a:rPr>
              <a:t>Argentina – Bolivia – Brazil –Chile</a:t>
            </a:r>
            <a:r>
              <a:rPr lang="en-US" sz="1200" dirty="0">
                <a:solidFill>
                  <a:schemeClr val="accent4"/>
                </a:solidFill>
              </a:rPr>
              <a:t> –</a:t>
            </a:r>
            <a:r>
              <a:rPr lang="en-US" sz="1200" dirty="0" smtClean="0">
                <a:solidFill>
                  <a:schemeClr val="accent4"/>
                </a:solidFill>
              </a:rPr>
              <a:t> Colombia </a:t>
            </a:r>
            <a:r>
              <a:rPr lang="en-US" sz="1200" dirty="0">
                <a:solidFill>
                  <a:schemeClr val="accent4"/>
                </a:solidFill>
              </a:rPr>
              <a:t>–</a:t>
            </a:r>
            <a:r>
              <a:rPr lang="en-US" sz="1200" dirty="0" smtClean="0">
                <a:solidFill>
                  <a:schemeClr val="accent4"/>
                </a:solidFill>
              </a:rPr>
              <a:t> Costa </a:t>
            </a:r>
            <a:r>
              <a:rPr lang="en-US" sz="1200" dirty="0">
                <a:solidFill>
                  <a:schemeClr val="accent4"/>
                </a:solidFill>
              </a:rPr>
              <a:t>Rica – Dominican </a:t>
            </a:r>
            <a:r>
              <a:rPr lang="en-US" sz="1200" dirty="0" smtClean="0">
                <a:solidFill>
                  <a:schemeClr val="accent4"/>
                </a:solidFill>
              </a:rPr>
              <a:t>Republic – Ecuador – El </a:t>
            </a:r>
            <a:r>
              <a:rPr lang="en-US" sz="1200" dirty="0">
                <a:solidFill>
                  <a:schemeClr val="accent4"/>
                </a:solidFill>
              </a:rPr>
              <a:t>Salvador – </a:t>
            </a:r>
            <a:r>
              <a:rPr lang="en-US" sz="1200" dirty="0" smtClean="0">
                <a:solidFill>
                  <a:schemeClr val="accent4"/>
                </a:solidFill>
              </a:rPr>
              <a:t>Guatemala</a:t>
            </a:r>
            <a:r>
              <a:rPr lang="en-US" sz="1200" dirty="0">
                <a:solidFill>
                  <a:schemeClr val="accent4"/>
                </a:solidFill>
              </a:rPr>
              <a:t> </a:t>
            </a:r>
            <a:r>
              <a:rPr lang="en-US" sz="1200" dirty="0" smtClean="0">
                <a:solidFill>
                  <a:schemeClr val="accent4"/>
                </a:solidFill>
              </a:rPr>
              <a:t>– Haiti </a:t>
            </a:r>
            <a:r>
              <a:rPr lang="en-US" sz="1200" dirty="0">
                <a:solidFill>
                  <a:schemeClr val="accent4"/>
                </a:solidFill>
              </a:rPr>
              <a:t>– </a:t>
            </a:r>
            <a:r>
              <a:rPr lang="en-US" sz="1200" dirty="0" smtClean="0">
                <a:solidFill>
                  <a:schemeClr val="accent4"/>
                </a:solidFill>
              </a:rPr>
              <a:t> </a:t>
            </a:r>
            <a:r>
              <a:rPr lang="en-US" sz="1200" dirty="0">
                <a:solidFill>
                  <a:schemeClr val="accent4"/>
                </a:solidFill>
              </a:rPr>
              <a:t>Honduras </a:t>
            </a:r>
            <a:r>
              <a:rPr lang="en-US" sz="1200" dirty="0" smtClean="0">
                <a:solidFill>
                  <a:schemeClr val="accent4"/>
                </a:solidFill>
              </a:rPr>
              <a:t>– Jamaica – Mexico – Nicaragua – Panama – </a:t>
            </a:r>
            <a:r>
              <a:rPr lang="en-US" sz="1200" dirty="0">
                <a:solidFill>
                  <a:schemeClr val="accent4"/>
                </a:solidFill>
              </a:rPr>
              <a:t>Paraguay </a:t>
            </a:r>
            <a:r>
              <a:rPr lang="en-US" sz="1200" dirty="0" smtClean="0">
                <a:solidFill>
                  <a:schemeClr val="accent4"/>
                </a:solidFill>
              </a:rPr>
              <a:t> – Peru – Uruguay</a:t>
            </a:r>
          </a:p>
          <a:p>
            <a:pPr>
              <a:lnSpc>
                <a:spcPct val="110000"/>
              </a:lnSpc>
              <a:spcAft>
                <a:spcPts val="500"/>
              </a:spcAft>
            </a:pPr>
            <a:r>
              <a:rPr lang="en-US" sz="1200" b="1" dirty="0" smtClean="0">
                <a:latin typeface="Calibri" panose="020F0502020204030204" pitchFamily="34" charset="0"/>
              </a:rPr>
              <a:t>AFRICA</a:t>
            </a:r>
            <a:r>
              <a:rPr lang="en-US" sz="1200" b="1" dirty="0">
                <a:solidFill>
                  <a:srgbClr val="D40511"/>
                </a:solidFill>
              </a:rPr>
              <a:t> </a:t>
            </a:r>
            <a:r>
              <a:rPr lang="en-US" sz="1200" b="1" dirty="0" smtClean="0">
                <a:solidFill>
                  <a:srgbClr val="D40511"/>
                </a:solidFill>
              </a:rPr>
              <a:t>   </a:t>
            </a:r>
            <a:r>
              <a:rPr lang="en-US" sz="1200" dirty="0" smtClean="0">
                <a:solidFill>
                  <a:srgbClr val="D40511"/>
                </a:solidFill>
              </a:rPr>
              <a:t>Benin </a:t>
            </a:r>
            <a:r>
              <a:rPr lang="en-US" sz="1200" dirty="0">
                <a:solidFill>
                  <a:srgbClr val="D40511"/>
                </a:solidFill>
              </a:rPr>
              <a:t>– Burundi – </a:t>
            </a:r>
            <a:r>
              <a:rPr lang="en-US" sz="1200" dirty="0" smtClean="0">
                <a:solidFill>
                  <a:srgbClr val="D40511"/>
                </a:solidFill>
              </a:rPr>
              <a:t>Cape </a:t>
            </a:r>
            <a:r>
              <a:rPr lang="en-US" sz="1200" dirty="0">
                <a:solidFill>
                  <a:srgbClr val="D40511"/>
                </a:solidFill>
              </a:rPr>
              <a:t>Verde – </a:t>
            </a:r>
            <a:r>
              <a:rPr lang="en-US" sz="1200" dirty="0" smtClean="0">
                <a:solidFill>
                  <a:srgbClr val="D40511"/>
                </a:solidFill>
              </a:rPr>
              <a:t>Ghana </a:t>
            </a:r>
            <a:r>
              <a:rPr lang="en-US" sz="1200" dirty="0">
                <a:solidFill>
                  <a:srgbClr val="D40511"/>
                </a:solidFill>
              </a:rPr>
              <a:t>– Ethiopia –</a:t>
            </a:r>
            <a:r>
              <a:rPr lang="en-US" sz="1200" dirty="0" smtClean="0">
                <a:solidFill>
                  <a:srgbClr val="D40511"/>
                </a:solidFill>
              </a:rPr>
              <a:t> </a:t>
            </a:r>
            <a:r>
              <a:rPr lang="en-US" sz="1200" dirty="0">
                <a:solidFill>
                  <a:srgbClr val="D40511"/>
                </a:solidFill>
              </a:rPr>
              <a:t>Ivory </a:t>
            </a:r>
            <a:r>
              <a:rPr lang="en-US" sz="1200" dirty="0" smtClean="0">
                <a:solidFill>
                  <a:srgbClr val="D40511"/>
                </a:solidFill>
              </a:rPr>
              <a:t>Coast </a:t>
            </a:r>
            <a:r>
              <a:rPr lang="en-US" sz="1200" dirty="0">
                <a:solidFill>
                  <a:srgbClr val="D40511"/>
                </a:solidFill>
              </a:rPr>
              <a:t>– </a:t>
            </a:r>
            <a:r>
              <a:rPr lang="en-US" sz="1200" dirty="0" smtClean="0">
                <a:solidFill>
                  <a:srgbClr val="D40511"/>
                </a:solidFill>
              </a:rPr>
              <a:t> Kenya – </a:t>
            </a:r>
            <a:r>
              <a:rPr lang="en-US" sz="1200" dirty="0">
                <a:solidFill>
                  <a:srgbClr val="D40511"/>
                </a:solidFill>
              </a:rPr>
              <a:t>Lesotho – </a:t>
            </a:r>
            <a:r>
              <a:rPr lang="en-US" sz="1200" dirty="0" smtClean="0">
                <a:solidFill>
                  <a:srgbClr val="D40511"/>
                </a:solidFill>
              </a:rPr>
              <a:t>Mali – </a:t>
            </a:r>
            <a:r>
              <a:rPr lang="en-US" sz="1200" dirty="0">
                <a:solidFill>
                  <a:srgbClr val="D40511"/>
                </a:solidFill>
              </a:rPr>
              <a:t>Mauritius – </a:t>
            </a:r>
            <a:r>
              <a:rPr lang="en-US" sz="1200" dirty="0" smtClean="0">
                <a:solidFill>
                  <a:srgbClr val="D40511"/>
                </a:solidFill>
              </a:rPr>
              <a:t>Madagascar – </a:t>
            </a:r>
            <a:r>
              <a:rPr lang="en-US" sz="1200" dirty="0">
                <a:solidFill>
                  <a:schemeClr val="accent4"/>
                </a:solidFill>
              </a:rPr>
              <a:t>Morocco </a:t>
            </a:r>
            <a:r>
              <a:rPr lang="en-US" sz="1200" dirty="0" smtClean="0">
                <a:solidFill>
                  <a:srgbClr val="D40511"/>
                </a:solidFill>
              </a:rPr>
              <a:t>– Nigeria – </a:t>
            </a:r>
            <a:r>
              <a:rPr lang="en-US" sz="1200" dirty="0">
                <a:solidFill>
                  <a:srgbClr val="D40511"/>
                </a:solidFill>
              </a:rPr>
              <a:t>South Africa </a:t>
            </a:r>
            <a:r>
              <a:rPr lang="en-US" sz="1200" dirty="0" smtClean="0">
                <a:solidFill>
                  <a:srgbClr val="D40511"/>
                </a:solidFill>
              </a:rPr>
              <a:t>– </a:t>
            </a:r>
            <a:r>
              <a:rPr lang="en-US" sz="1200" dirty="0">
                <a:solidFill>
                  <a:srgbClr val="D40511"/>
                </a:solidFill>
              </a:rPr>
              <a:t>Senegal – Swaziland </a:t>
            </a:r>
            <a:r>
              <a:rPr lang="en-US" sz="1200" dirty="0" smtClean="0">
                <a:solidFill>
                  <a:srgbClr val="D40511"/>
                </a:solidFill>
              </a:rPr>
              <a:t>– Tanzania – Togo </a:t>
            </a:r>
            <a:r>
              <a:rPr lang="en-US" sz="1200" dirty="0">
                <a:solidFill>
                  <a:srgbClr val="D40511"/>
                </a:solidFill>
              </a:rPr>
              <a:t>– Uganda</a:t>
            </a:r>
            <a:endParaRPr lang="en-US" sz="1200" dirty="0" smtClean="0">
              <a:solidFill>
                <a:srgbClr val="D40511"/>
              </a:solidFill>
            </a:endParaRPr>
          </a:p>
          <a:p>
            <a:pPr>
              <a:lnSpc>
                <a:spcPct val="110000"/>
              </a:lnSpc>
              <a:spcAft>
                <a:spcPts val="500"/>
              </a:spcAft>
            </a:pPr>
            <a:r>
              <a:rPr lang="en-US" sz="1200" b="1" dirty="0" smtClean="0">
                <a:latin typeface="Calibri" panose="020F0502020204030204" pitchFamily="34" charset="0"/>
              </a:rPr>
              <a:t>ASIA PACIFIC   </a:t>
            </a:r>
            <a:r>
              <a:rPr lang="en-US" sz="1200" dirty="0" smtClean="0">
                <a:solidFill>
                  <a:schemeClr val="accent4"/>
                </a:solidFill>
              </a:rPr>
              <a:t>Indonesia – Sri Lanka </a:t>
            </a:r>
            <a:r>
              <a:rPr lang="en-US" sz="1200" dirty="0">
                <a:solidFill>
                  <a:srgbClr val="D40511"/>
                </a:solidFill>
              </a:rPr>
              <a:t>– </a:t>
            </a:r>
            <a:r>
              <a:rPr lang="en-US" sz="1200" dirty="0" smtClean="0">
                <a:solidFill>
                  <a:schemeClr val="accent4"/>
                </a:solidFill>
                <a:latin typeface="+mj-lt"/>
              </a:rPr>
              <a:t>Thailand – Vietnam </a:t>
            </a:r>
          </a:p>
          <a:p>
            <a:pPr>
              <a:lnSpc>
                <a:spcPct val="110000"/>
              </a:lnSpc>
            </a:pPr>
            <a:r>
              <a:rPr lang="en-US" sz="1200" b="1" dirty="0" smtClean="0">
                <a:latin typeface="Calibri" panose="020F0502020204030204" pitchFamily="34" charset="0"/>
              </a:rPr>
              <a:t>EUROPE  </a:t>
            </a:r>
            <a:r>
              <a:rPr lang="en-US" sz="1200" dirty="0" smtClean="0">
                <a:solidFill>
                  <a:schemeClr val="accent4"/>
                </a:solidFill>
                <a:latin typeface="+mj-lt"/>
              </a:rPr>
              <a:t>Lithuania </a:t>
            </a:r>
            <a:r>
              <a:rPr lang="en-US" sz="1200" dirty="0" smtClean="0">
                <a:solidFill>
                  <a:schemeClr val="accent4"/>
                </a:solidFill>
              </a:rPr>
              <a:t>– Serbia</a:t>
            </a:r>
            <a:r>
              <a:rPr lang="en-US" sz="1200" dirty="0">
                <a:solidFill>
                  <a:schemeClr val="accent4"/>
                </a:solidFill>
              </a:rPr>
              <a:t> – Sweden </a:t>
            </a:r>
            <a:endParaRPr lang="en-US" sz="1200" dirty="0" smtClean="0">
              <a:solidFill>
                <a:schemeClr val="accent4"/>
              </a:solidFill>
              <a:latin typeface="+mj-lt"/>
            </a:endParaRPr>
          </a:p>
          <a:p>
            <a:pPr>
              <a:lnSpc>
                <a:spcPct val="110000"/>
              </a:lnSpc>
              <a:spcAft>
                <a:spcPts val="500"/>
              </a:spcAft>
            </a:pPr>
            <a:r>
              <a:rPr lang="en-US" sz="1200" b="1" dirty="0" smtClean="0">
                <a:latin typeface="Calibri" panose="020F0502020204030204" pitchFamily="34" charset="0"/>
              </a:rPr>
              <a:t>MENA  </a:t>
            </a:r>
            <a:r>
              <a:rPr lang="en-US" sz="1200" dirty="0" smtClean="0">
                <a:solidFill>
                  <a:schemeClr val="accent4"/>
                </a:solidFill>
                <a:latin typeface="+mj-lt"/>
              </a:rPr>
              <a:t>Jordan </a:t>
            </a:r>
            <a:r>
              <a:rPr lang="en-US" sz="1200" dirty="0">
                <a:solidFill>
                  <a:schemeClr val="accent4"/>
                </a:solidFill>
              </a:rPr>
              <a:t>– Lebanon </a:t>
            </a:r>
            <a:r>
              <a:rPr lang="en-US" sz="1200" dirty="0" smtClean="0">
                <a:solidFill>
                  <a:schemeClr val="accent4"/>
                </a:solidFill>
              </a:rPr>
              <a:t>– </a:t>
            </a:r>
            <a:r>
              <a:rPr lang="en-US" sz="1200" dirty="0" smtClean="0">
                <a:solidFill>
                  <a:schemeClr val="accent4"/>
                </a:solidFill>
                <a:latin typeface="+mj-lt"/>
              </a:rPr>
              <a:t>Syria</a:t>
            </a:r>
          </a:p>
          <a:p>
            <a:pPr>
              <a:lnSpc>
                <a:spcPct val="110000"/>
              </a:lnSpc>
              <a:spcAft>
                <a:spcPts val="500"/>
              </a:spcAft>
            </a:pPr>
            <a:endParaRPr lang="de-DE" b="1" dirty="0"/>
          </a:p>
          <a:p>
            <a:pPr>
              <a:lnSpc>
                <a:spcPct val="110000"/>
              </a:lnSpc>
              <a:spcAft>
                <a:spcPts val="500"/>
              </a:spcAft>
            </a:pPr>
            <a:endParaRPr lang="de-DE" sz="1200" b="1" dirty="0">
              <a:latin typeface="Calibri" panose="020F0502020204030204" pitchFamily="34" charset="0"/>
            </a:endParaRPr>
          </a:p>
        </p:txBody>
      </p:sp>
      <p:pic>
        <p:nvPicPr>
          <p:cNvPr id="20" name="Picture 2" descr="Y:\GoTeach 3.0\07_SOS\07_08 Communication\05 Material Texte\Logos\SOS_Logo_Claim_BLUE_neg_English.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49032" y="942328"/>
            <a:ext cx="1118473" cy="282966"/>
          </a:xfrm>
          <a:prstGeom prst="rect">
            <a:avLst/>
          </a:prstGeom>
          <a:noFill/>
          <a:extLst>
            <a:ext uri="{909E8E84-426E-40DD-AFC4-6F175D3DCCD1}">
              <a14:hiddenFill xmlns:a14="http://schemas.microsoft.com/office/drawing/2010/main">
                <a:solidFill>
                  <a:srgbClr val="FFFFFF"/>
                </a:solidFill>
              </a14:hiddenFill>
            </a:ext>
          </a:extLst>
        </p:spPr>
      </p:pic>
      <p:pic>
        <p:nvPicPr>
          <p:cNvPr id="21" name="Grafik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947" y="982132"/>
            <a:ext cx="1293223" cy="319131"/>
          </a:xfrm>
          <a:prstGeom prst="rect">
            <a:avLst/>
          </a:prstGeom>
        </p:spPr>
      </p:pic>
    </p:spTree>
    <p:extLst>
      <p:ext uri="{BB962C8B-B14F-4D97-AF65-F5344CB8AC3E}">
        <p14:creationId xmlns:p14="http://schemas.microsoft.com/office/powerpoint/2010/main" val="9107462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icture containing yellow, building, outdoor, transport&#10;&#10;Description automatically generated">
            <a:extLst>
              <a:ext uri="{FF2B5EF4-FFF2-40B4-BE49-F238E27FC236}">
                <a16:creationId xmlns:a16="http://schemas.microsoft.com/office/drawing/2014/main" xmlns="" id="{10599AF5-4F42-4FAD-AB04-70CEF199A38C}"/>
              </a:ext>
            </a:extLst>
          </p:cNvPr>
          <p:cNvPicPr>
            <a:picLocks noGrp="1" noChangeAspect="1"/>
          </p:cNvPicPr>
          <p:nvPr>
            <p:ph type="pic" sz="quarter" idx="4294967295"/>
          </p:nvPr>
        </p:nvPicPr>
        <p:blipFill rotWithShape="1">
          <a:blip r:embed="rId11" cstate="hqprint">
            <a:extLst>
              <a:ext uri="{28A0092B-C50C-407E-A947-70E740481C1C}">
                <a14:useLocalDpi xmlns:a14="http://schemas.microsoft.com/office/drawing/2010/main"/>
              </a:ext>
            </a:extLst>
          </a:blip>
          <a:srcRect/>
          <a:stretch/>
        </p:blipFill>
        <p:spPr>
          <a:xfrm>
            <a:off x="5292725" y="0"/>
            <a:ext cx="3851274" cy="5143500"/>
          </a:xfrm>
          <a:prstGeom prst="rect">
            <a:avLst/>
          </a:prstGeom>
        </p:spPr>
      </p:pic>
      <p:sp>
        <p:nvSpPr>
          <p:cNvPr id="3" name="Title 2">
            <a:extLst>
              <a:ext uri="{FF2B5EF4-FFF2-40B4-BE49-F238E27FC236}">
                <a16:creationId xmlns:a16="http://schemas.microsoft.com/office/drawing/2014/main" xmlns="" id="{CFF311F8-3F1E-4F2C-A5D4-73C7717DE695}"/>
              </a:ext>
            </a:extLst>
          </p:cNvPr>
          <p:cNvSpPr>
            <a:spLocks noGrp="1"/>
          </p:cNvSpPr>
          <p:nvPr>
            <p:ph type="title"/>
          </p:nvPr>
        </p:nvSpPr>
        <p:spPr/>
        <p:txBody>
          <a:bodyPr/>
          <a:lstStyle/>
          <a:p>
            <a:r>
              <a:rPr lang="en-US" altLang="en-US" dirty="0"/>
              <a:t>Who we are – a global company with a unique portfolio</a:t>
            </a:r>
            <a:endParaRPr lang="en-GB" dirty="0"/>
          </a:p>
        </p:txBody>
      </p:sp>
      <p:sp>
        <p:nvSpPr>
          <p:cNvPr id="6" name="Content Placeholder 5">
            <a:extLst>
              <a:ext uri="{FF2B5EF4-FFF2-40B4-BE49-F238E27FC236}">
                <a16:creationId xmlns:a16="http://schemas.microsoft.com/office/drawing/2014/main" xmlns="" id="{86E3757F-C73F-481D-B78B-728EFC51A5BC}"/>
              </a:ext>
            </a:extLst>
          </p:cNvPr>
          <p:cNvSpPr>
            <a:spLocks noGrp="1"/>
          </p:cNvSpPr>
          <p:nvPr>
            <p:ph sz="quarter" idx="12"/>
          </p:nvPr>
        </p:nvSpPr>
        <p:spPr/>
        <p:txBody>
          <a:bodyPr/>
          <a:lstStyle/>
          <a:p>
            <a:pPr>
              <a:lnSpc>
                <a:spcPct val="100000"/>
              </a:lnSpc>
              <a:spcAft>
                <a:spcPts val="1400"/>
              </a:spcAft>
            </a:pPr>
            <a:r>
              <a:rPr lang="en-US" sz="1600" dirty="0"/>
              <a:t>As the world’s leading logistics company, we enable global trade in over 220 countries and </a:t>
            </a:r>
            <a:r>
              <a:rPr lang="en-US" sz="1600" dirty="0" smtClean="0"/>
              <a:t>territories</a:t>
            </a:r>
            <a:endParaRPr lang="en-US" sz="1600" dirty="0"/>
          </a:p>
        </p:txBody>
      </p:sp>
      <p:sp>
        <p:nvSpPr>
          <p:cNvPr id="7" name="Footer Placeholder 3">
            <a:extLst>
              <a:ext uri="{FF2B5EF4-FFF2-40B4-BE49-F238E27FC236}">
                <a16:creationId xmlns:a16="http://schemas.microsoft.com/office/drawing/2014/main" xmlns="" id="{F1D8CBB9-6977-5946-BA21-9E122993C8FB}"/>
              </a:ext>
            </a:extLst>
          </p:cNvPr>
          <p:cNvSpPr>
            <a:spLocks noGrp="1"/>
          </p:cNvSpPr>
          <p:nvPr>
            <p:ph type="ftr" sz="quarter" idx="10"/>
          </p:nvPr>
        </p:nvSpPr>
        <p:spPr>
          <a:xfrm>
            <a:off x="323999" y="4803982"/>
            <a:ext cx="8117532" cy="138499"/>
          </a:xfrm>
        </p:spPr>
        <p:txBody>
          <a:bodyPr/>
          <a:lstStyle/>
          <a:p>
            <a:r>
              <a:rPr lang="en-US" dirty="0" smtClean="0"/>
              <a:t>DPDHL Group | Corporate Citizenship | Bonn | July 2020</a:t>
            </a:r>
            <a:endParaRPr lang="en-US" dirty="0"/>
          </a:p>
        </p:txBody>
      </p:sp>
      <p:grpSp>
        <p:nvGrpSpPr>
          <p:cNvPr id="9" name="Gruppieren 8"/>
          <p:cNvGrpSpPr/>
          <p:nvPr/>
        </p:nvGrpSpPr>
        <p:grpSpPr>
          <a:xfrm>
            <a:off x="324000" y="1766596"/>
            <a:ext cx="4876262" cy="2836368"/>
            <a:chOff x="585788" y="1729806"/>
            <a:chExt cx="7980362" cy="4530725"/>
          </a:xfrm>
        </p:grpSpPr>
        <p:pic>
          <p:nvPicPr>
            <p:cNvPr id="10" name="Picture 68" descr="C:\Users\jennifer.fabiunke\Downloads\Transport + Industrie\IDB-01015866-screen.jpg"/>
            <p:cNvPicPr>
              <a:picLocks noChangeAspect="1" noChangeArrowheads="1"/>
            </p:cNvPicPr>
            <p:nvPr/>
          </p:nvPicPr>
          <p:blipFill>
            <a:blip r:embed="rId12"/>
            <a:srcRect/>
            <a:stretch>
              <a:fillRect/>
            </a:stretch>
          </p:blipFill>
          <p:spPr bwMode="gray">
            <a:xfrm>
              <a:off x="7043738" y="3572894"/>
              <a:ext cx="1522412" cy="1128712"/>
            </a:xfrm>
            <a:prstGeom prst="rect">
              <a:avLst/>
            </a:prstGeom>
            <a:noFill/>
            <a:ln w="9525">
              <a:noFill/>
              <a:miter lim="800000"/>
              <a:headEnd/>
              <a:tailEnd/>
            </a:ln>
          </p:spPr>
        </p:pic>
        <p:pic>
          <p:nvPicPr>
            <p:cNvPr id="11" name="Picture 69" descr="C:\Users\jennifer.fabiunke\Downloads\Transport + Industrie\IDB-01015909-screen.jpg"/>
            <p:cNvPicPr>
              <a:picLocks noChangeAspect="1" noChangeArrowheads="1"/>
            </p:cNvPicPr>
            <p:nvPr/>
          </p:nvPicPr>
          <p:blipFill>
            <a:blip r:embed="rId13"/>
            <a:srcRect/>
            <a:stretch>
              <a:fillRect/>
            </a:stretch>
          </p:blipFill>
          <p:spPr bwMode="gray">
            <a:xfrm>
              <a:off x="5248275" y="3588769"/>
              <a:ext cx="1816100" cy="1112837"/>
            </a:xfrm>
            <a:prstGeom prst="rect">
              <a:avLst/>
            </a:prstGeom>
            <a:noFill/>
            <a:ln w="9525">
              <a:noFill/>
              <a:miter lim="800000"/>
              <a:headEnd/>
              <a:tailEnd/>
            </a:ln>
          </p:spPr>
        </p:pic>
        <p:cxnSp>
          <p:nvCxnSpPr>
            <p:cNvPr id="12" name="Gerade Verbindung 101"/>
            <p:cNvCxnSpPr>
              <a:cxnSpLocks noChangeShapeType="1"/>
            </p:cNvCxnSpPr>
            <p:nvPr/>
          </p:nvCxnSpPr>
          <p:spPr bwMode="gray">
            <a:xfrm>
              <a:off x="7061200" y="3585594"/>
              <a:ext cx="0" cy="1117600"/>
            </a:xfrm>
            <a:prstGeom prst="line">
              <a:avLst/>
            </a:prstGeom>
            <a:noFill/>
            <a:ln w="19050" algn="ctr">
              <a:solidFill>
                <a:schemeClr val="bg1"/>
              </a:solidFill>
              <a:round/>
              <a:headEnd/>
              <a:tailEnd/>
            </a:ln>
          </p:spPr>
        </p:cxnSp>
        <p:pic>
          <p:nvPicPr>
            <p:cNvPr id="13" name="Picture 67" descr="C:\Users\jennifer.fabiunke\Downloads\Kunden Business\IDB-01015851-screen.jpg"/>
            <p:cNvPicPr>
              <a:picLocks noChangeAspect="1" noChangeArrowheads="1"/>
            </p:cNvPicPr>
            <p:nvPr/>
          </p:nvPicPr>
          <p:blipFill>
            <a:blip r:embed="rId14"/>
            <a:srcRect/>
            <a:stretch>
              <a:fillRect/>
            </a:stretch>
          </p:blipFill>
          <p:spPr bwMode="gray">
            <a:xfrm>
              <a:off x="5037138" y="5147694"/>
              <a:ext cx="3529012" cy="1112837"/>
            </a:xfrm>
            <a:prstGeom prst="rect">
              <a:avLst/>
            </a:prstGeom>
            <a:noFill/>
            <a:ln w="9525">
              <a:noFill/>
              <a:miter lim="800000"/>
              <a:headEnd/>
              <a:tailEnd/>
            </a:ln>
          </p:spPr>
        </p:pic>
        <p:pic>
          <p:nvPicPr>
            <p:cNvPr id="14" name="Picture 66" descr="C:\Users\jennifer.fabiunke\Downloads\Flugzeuge\IDB-01015837-screen.jpg"/>
            <p:cNvPicPr>
              <a:picLocks noChangeAspect="1" noChangeArrowheads="1"/>
            </p:cNvPicPr>
            <p:nvPr/>
          </p:nvPicPr>
          <p:blipFill>
            <a:blip r:embed="rId15"/>
            <a:srcRect/>
            <a:stretch>
              <a:fillRect/>
            </a:stretch>
          </p:blipFill>
          <p:spPr bwMode="gray">
            <a:xfrm>
              <a:off x="5037138" y="1907606"/>
              <a:ext cx="3529012" cy="1223963"/>
            </a:xfrm>
            <a:prstGeom prst="rect">
              <a:avLst/>
            </a:prstGeom>
            <a:noFill/>
            <a:ln w="9525">
              <a:noFill/>
              <a:miter lim="800000"/>
              <a:headEnd/>
              <a:tailEnd/>
            </a:ln>
          </p:spPr>
        </p:pic>
        <p:pic>
          <p:nvPicPr>
            <p:cNvPr id="15" name="Picture 65" descr="C:\Users\jennifer.fabiunke\Downloads\DP IMAGE-Bilder\IDB-01014393-screen.jpg"/>
            <p:cNvPicPr>
              <a:picLocks noChangeAspect="1" noChangeArrowheads="1"/>
            </p:cNvPicPr>
            <p:nvPr/>
          </p:nvPicPr>
          <p:blipFill>
            <a:blip r:embed="rId16"/>
            <a:srcRect/>
            <a:stretch>
              <a:fillRect/>
            </a:stretch>
          </p:blipFill>
          <p:spPr bwMode="gray">
            <a:xfrm>
              <a:off x="585788" y="2799781"/>
              <a:ext cx="3529012" cy="1098550"/>
            </a:xfrm>
            <a:prstGeom prst="rect">
              <a:avLst/>
            </a:prstGeom>
            <a:noFill/>
            <a:ln w="9525">
              <a:noFill/>
              <a:miter lim="800000"/>
              <a:headEnd/>
              <a:tailEnd/>
            </a:ln>
          </p:spPr>
        </p:pic>
        <p:sp>
          <p:nvSpPr>
            <p:cNvPr id="16" name="Rectangle 7"/>
            <p:cNvSpPr>
              <a:spLocks noChangeArrowheads="1"/>
            </p:cNvSpPr>
            <p:nvPr/>
          </p:nvSpPr>
          <p:spPr bwMode="gray">
            <a:xfrm>
              <a:off x="585788" y="4079308"/>
              <a:ext cx="3529012" cy="1486999"/>
            </a:xfrm>
            <a:prstGeom prst="rect">
              <a:avLst/>
            </a:prstGeom>
            <a:solidFill>
              <a:schemeClr val="bg2"/>
            </a:solidFill>
            <a:ln w="9525">
              <a:noFill/>
              <a:miter lim="800000"/>
              <a:headEnd/>
              <a:tailEnd/>
            </a:ln>
          </p:spPr>
          <p:txBody>
            <a:bodyPr wrap="none" lIns="144000" tIns="144000" rIns="144000" bIns="144000" anchor="ctr"/>
            <a:lstStyle/>
            <a:p>
              <a:endParaRPr lang="en-US"/>
            </a:p>
          </p:txBody>
        </p:sp>
        <p:sp>
          <p:nvSpPr>
            <p:cNvPr id="17" name="Rectangle 17"/>
            <p:cNvSpPr>
              <a:spLocks noChangeArrowheads="1"/>
            </p:cNvSpPr>
            <p:nvPr/>
          </p:nvSpPr>
          <p:spPr bwMode="gray">
            <a:xfrm>
              <a:off x="5037138" y="4858769"/>
              <a:ext cx="3529012" cy="315587"/>
            </a:xfrm>
            <a:prstGeom prst="rect">
              <a:avLst/>
            </a:prstGeom>
            <a:solidFill>
              <a:schemeClr val="accent5"/>
            </a:solidFill>
            <a:ln w="0">
              <a:noFill/>
              <a:miter lim="800000"/>
              <a:headEnd/>
              <a:tailEnd/>
            </a:ln>
          </p:spPr>
          <p:txBody>
            <a:bodyPr lIns="72000" tIns="36000" rIns="72000" bIns="36000">
              <a:spAutoFit/>
            </a:bodyPr>
            <a:lstStyle/>
            <a:p>
              <a:pPr indent="-285750" algn="r">
                <a:spcAft>
                  <a:spcPct val="40000"/>
                </a:spcAft>
                <a:buClr>
                  <a:srgbClr val="000000"/>
                </a:buClr>
                <a:buSzPct val="100000"/>
                <a:buFontTx/>
                <a:buChar char=" "/>
                <a:defRPr/>
              </a:pPr>
              <a:r>
                <a:rPr lang="en-GB" sz="900" b="1" dirty="0">
                  <a:solidFill>
                    <a:schemeClr val="accent2"/>
                  </a:solidFill>
                </a:rPr>
                <a:t>No. 1 in contract logistics</a:t>
              </a:r>
            </a:p>
          </p:txBody>
        </p:sp>
        <p:sp>
          <p:nvSpPr>
            <p:cNvPr id="18" name="Rectangle 19"/>
            <p:cNvSpPr>
              <a:spLocks noChangeArrowheads="1"/>
            </p:cNvSpPr>
            <p:nvPr/>
          </p:nvSpPr>
          <p:spPr bwMode="gray">
            <a:xfrm>
              <a:off x="5396053" y="3299844"/>
              <a:ext cx="3170097" cy="558603"/>
            </a:xfrm>
            <a:prstGeom prst="rect">
              <a:avLst/>
            </a:prstGeom>
            <a:solidFill>
              <a:schemeClr val="accent5"/>
            </a:solidFill>
            <a:ln w="0">
              <a:noFill/>
              <a:miter lim="800000"/>
              <a:headEnd/>
              <a:tailEnd/>
            </a:ln>
          </p:spPr>
          <p:txBody>
            <a:bodyPr wrap="square" lIns="72000" tIns="36000" rIns="72000" bIns="36000">
              <a:spAutoFit/>
            </a:bodyPr>
            <a:lstStyle/>
            <a:p>
              <a:pPr algn="r">
                <a:spcAft>
                  <a:spcPct val="40000"/>
                </a:spcAft>
                <a:buClr>
                  <a:srgbClr val="000000"/>
                </a:buClr>
                <a:buSzPct val="100000"/>
                <a:buFontTx/>
                <a:buChar char=" "/>
                <a:defRPr/>
              </a:pPr>
              <a:r>
                <a:rPr lang="en-US" sz="900" dirty="0">
                  <a:solidFill>
                    <a:schemeClr val="accent2"/>
                  </a:solidFill>
                  <a:latin typeface="Arial" charset="0"/>
                </a:rPr>
                <a:t> </a:t>
              </a:r>
              <a:r>
                <a:rPr lang="en-US" sz="900" dirty="0" smtClean="0">
                  <a:solidFill>
                    <a:schemeClr val="accent2"/>
                  </a:solidFill>
                  <a:latin typeface="Arial" charset="0"/>
                </a:rPr>
                <a:t>   </a:t>
              </a:r>
              <a:r>
                <a:rPr lang="en-US" sz="900" b="1" dirty="0" smtClean="0">
                  <a:solidFill>
                    <a:schemeClr val="accent2"/>
                  </a:solidFill>
                </a:rPr>
                <a:t>Leader </a:t>
              </a:r>
              <a:r>
                <a:rPr lang="en-US" sz="900" b="1" dirty="0">
                  <a:solidFill>
                    <a:schemeClr val="accent2"/>
                  </a:solidFill>
                </a:rPr>
                <a:t>in </a:t>
              </a:r>
              <a:r>
                <a:rPr lang="en-US" sz="900" b="1" dirty="0" smtClean="0">
                  <a:solidFill>
                    <a:schemeClr val="accent2"/>
                  </a:solidFill>
                </a:rPr>
                <a:t>the </a:t>
              </a:r>
              <a:r>
                <a:rPr lang="en-US" sz="900" b="1" dirty="0">
                  <a:solidFill>
                    <a:schemeClr val="accent2"/>
                  </a:solidFill>
                </a:rPr>
                <a:t>forwarding business</a:t>
              </a:r>
              <a:endParaRPr lang="en-GB" sz="900" b="1" dirty="0">
                <a:solidFill>
                  <a:schemeClr val="accent2"/>
                </a:solidFill>
              </a:endParaRPr>
            </a:p>
          </p:txBody>
        </p:sp>
        <p:sp>
          <p:nvSpPr>
            <p:cNvPr id="19" name="Rectangle 20"/>
            <p:cNvSpPr>
              <a:spLocks noChangeArrowheads="1"/>
            </p:cNvSpPr>
            <p:nvPr/>
          </p:nvSpPr>
          <p:spPr bwMode="gray">
            <a:xfrm>
              <a:off x="585788" y="2510856"/>
              <a:ext cx="3529012" cy="315587"/>
            </a:xfrm>
            <a:prstGeom prst="rect">
              <a:avLst/>
            </a:prstGeom>
            <a:solidFill>
              <a:schemeClr val="accent5"/>
            </a:solidFill>
            <a:ln w="0">
              <a:noFill/>
              <a:miter lim="800000"/>
              <a:headEnd/>
              <a:tailEnd/>
            </a:ln>
          </p:spPr>
          <p:txBody>
            <a:bodyPr lIns="72000" tIns="36000" rIns="72000" bIns="36000">
              <a:spAutoFit/>
            </a:bodyPr>
            <a:lstStyle/>
            <a:p>
              <a:pPr indent="-285750">
                <a:spcAft>
                  <a:spcPct val="40000"/>
                </a:spcAft>
                <a:buClr>
                  <a:srgbClr val="000000"/>
                </a:buClr>
                <a:buSzPct val="100000"/>
                <a:buFontTx/>
                <a:buChar char=" "/>
                <a:defRPr/>
              </a:pPr>
              <a:r>
                <a:rPr lang="en-GB" sz="900" b="1" dirty="0">
                  <a:solidFill>
                    <a:schemeClr val="accent2"/>
                  </a:solidFill>
                </a:rPr>
                <a:t>Europe’s largest postal service</a:t>
              </a:r>
            </a:p>
          </p:txBody>
        </p:sp>
        <p:sp>
          <p:nvSpPr>
            <p:cNvPr id="20" name="Rectangle 21"/>
            <p:cNvSpPr>
              <a:spLocks noChangeArrowheads="1"/>
            </p:cNvSpPr>
            <p:nvPr/>
          </p:nvSpPr>
          <p:spPr bwMode="gray">
            <a:xfrm>
              <a:off x="585788" y="4068194"/>
              <a:ext cx="3529012" cy="729487"/>
            </a:xfrm>
            <a:prstGeom prst="rect">
              <a:avLst/>
            </a:prstGeom>
            <a:solidFill>
              <a:schemeClr val="accent5"/>
            </a:solidFill>
            <a:ln w="0">
              <a:noFill/>
              <a:miter lim="800000"/>
              <a:headEnd/>
              <a:tailEnd/>
            </a:ln>
          </p:spPr>
          <p:txBody>
            <a:bodyPr lIns="72000" tIns="36000" rIns="72000" bIns="36000">
              <a:spAutoFit/>
            </a:bodyPr>
            <a:lstStyle/>
            <a:p>
              <a:pPr>
                <a:spcAft>
                  <a:spcPct val="40000"/>
                </a:spcAft>
                <a:buClr>
                  <a:srgbClr val="000000"/>
                </a:buClr>
                <a:buSzPct val="100000"/>
                <a:defRPr/>
              </a:pPr>
              <a:r>
                <a:rPr lang="en-US" sz="900" b="1" dirty="0">
                  <a:solidFill>
                    <a:schemeClr val="accent2"/>
                  </a:solidFill>
                </a:rPr>
                <a:t>Partner for e-commerce and</a:t>
              </a:r>
              <a:br>
                <a:rPr lang="en-US" sz="900" b="1" dirty="0">
                  <a:solidFill>
                    <a:schemeClr val="accent2"/>
                  </a:solidFill>
                </a:rPr>
              </a:br>
              <a:r>
                <a:rPr lang="en-US" sz="900" b="1" dirty="0">
                  <a:solidFill>
                    <a:schemeClr val="accent2"/>
                  </a:solidFill>
                </a:rPr>
                <a:t>a pioneer in secure digital</a:t>
              </a:r>
              <a:br>
                <a:rPr lang="en-US" sz="900" b="1" dirty="0">
                  <a:solidFill>
                    <a:schemeClr val="accent2"/>
                  </a:solidFill>
                </a:rPr>
              </a:br>
              <a:r>
                <a:rPr lang="en-US" sz="900" b="1" dirty="0">
                  <a:solidFill>
                    <a:schemeClr val="accent2"/>
                  </a:solidFill>
                </a:rPr>
                <a:t>communications</a:t>
              </a:r>
            </a:p>
          </p:txBody>
        </p:sp>
        <p:sp>
          <p:nvSpPr>
            <p:cNvPr id="21" name="Rectangle 22"/>
            <p:cNvSpPr>
              <a:spLocks noChangeArrowheads="1"/>
            </p:cNvSpPr>
            <p:nvPr/>
          </p:nvSpPr>
          <p:spPr bwMode="gray">
            <a:xfrm>
              <a:off x="5037138" y="1729806"/>
              <a:ext cx="3529012" cy="315587"/>
            </a:xfrm>
            <a:prstGeom prst="rect">
              <a:avLst/>
            </a:prstGeom>
            <a:solidFill>
              <a:schemeClr val="accent5"/>
            </a:solidFill>
            <a:ln w="0">
              <a:noFill/>
              <a:miter lim="800000"/>
              <a:headEnd/>
              <a:tailEnd/>
            </a:ln>
          </p:spPr>
          <p:txBody>
            <a:bodyPr lIns="72000" tIns="36000" rIns="72000" bIns="36000">
              <a:spAutoFit/>
            </a:bodyPr>
            <a:lstStyle/>
            <a:p>
              <a:pPr algn="r">
                <a:spcAft>
                  <a:spcPct val="40000"/>
                </a:spcAft>
                <a:buClr>
                  <a:srgbClr val="000000"/>
                </a:buClr>
                <a:buSzPct val="100000"/>
                <a:buFontTx/>
                <a:buChar char=" "/>
                <a:defRPr/>
              </a:pPr>
              <a:r>
                <a:rPr lang="en-US" sz="900" b="1" dirty="0">
                  <a:solidFill>
                    <a:schemeClr val="accent2"/>
                  </a:solidFill>
                </a:rPr>
                <a:t>No. 1 in international express delivery</a:t>
              </a:r>
            </a:p>
          </p:txBody>
        </p:sp>
        <p:grpSp>
          <p:nvGrpSpPr>
            <p:cNvPr id="22" name="Group 23"/>
            <p:cNvGrpSpPr>
              <a:grpSpLocks/>
            </p:cNvGrpSpPr>
            <p:nvPr/>
          </p:nvGrpSpPr>
          <p:grpSpPr bwMode="auto">
            <a:xfrm>
              <a:off x="3262313" y="2683894"/>
              <a:ext cx="2628900" cy="2632075"/>
              <a:chOff x="2055" y="1575"/>
              <a:chExt cx="1656" cy="1658"/>
            </a:xfrm>
          </p:grpSpPr>
          <p:sp>
            <p:nvSpPr>
              <p:cNvPr id="28" name="Oval 24"/>
              <p:cNvSpPr>
                <a:spLocks noChangeArrowheads="1"/>
              </p:cNvSpPr>
              <p:nvPr>
                <p:custDataLst>
                  <p:tags r:id="rId3"/>
                </p:custDataLst>
              </p:nvPr>
            </p:nvSpPr>
            <p:spPr bwMode="gray">
              <a:xfrm>
                <a:off x="2055" y="1575"/>
                <a:ext cx="1656" cy="1658"/>
              </a:xfrm>
              <a:prstGeom prst="ellipse">
                <a:avLst/>
              </a:prstGeom>
              <a:solidFill>
                <a:schemeClr val="bg1"/>
              </a:solidFill>
              <a:ln w="9525">
                <a:noFill/>
                <a:round/>
                <a:headEnd/>
                <a:tailEnd/>
              </a:ln>
            </p:spPr>
            <p:txBody>
              <a:bodyPr wrap="none" lIns="144000" tIns="144000" rIns="144000" bIns="144000" anchor="ctr"/>
              <a:lstStyle/>
              <a:p>
                <a:endParaRPr lang="en-US"/>
              </a:p>
            </p:txBody>
          </p:sp>
          <p:sp>
            <p:nvSpPr>
              <p:cNvPr id="29" name="Oval 25"/>
              <p:cNvSpPr>
                <a:spLocks noChangeArrowheads="1"/>
              </p:cNvSpPr>
              <p:nvPr>
                <p:custDataLst>
                  <p:tags r:id="rId4"/>
                </p:custDataLst>
              </p:nvPr>
            </p:nvSpPr>
            <p:spPr bwMode="gray">
              <a:xfrm rot="60000">
                <a:off x="2200" y="1723"/>
                <a:ext cx="1357" cy="1351"/>
              </a:xfrm>
              <a:prstGeom prst="ellipse">
                <a:avLst/>
              </a:prstGeom>
              <a:solidFill>
                <a:srgbClr val="FFCC00"/>
              </a:solidFill>
              <a:ln w="9525">
                <a:solidFill>
                  <a:srgbClr val="FFFFFF"/>
                </a:solidFill>
                <a:round/>
                <a:headEnd/>
                <a:tailEnd/>
              </a:ln>
            </p:spPr>
            <p:txBody>
              <a:bodyPr lIns="0" tIns="0" rIns="0" bIns="0" anchor="ctr"/>
              <a:lstStyle/>
              <a:p>
                <a:pPr algn="ctr" defTabSz="912813">
                  <a:spcAft>
                    <a:spcPct val="20000"/>
                  </a:spcAft>
                  <a:buClr>
                    <a:srgbClr val="000000"/>
                  </a:buClr>
                  <a:buSzPct val="100000"/>
                  <a:buFontTx/>
                  <a:buChar char=" "/>
                </a:pPr>
                <a:endParaRPr lang="en-US" sz="1600" b="1">
                  <a:solidFill>
                    <a:srgbClr val="000000"/>
                  </a:solidFill>
                </a:endParaRPr>
              </a:p>
            </p:txBody>
          </p:sp>
          <p:sp>
            <p:nvSpPr>
              <p:cNvPr id="30" name="AutoShape 26"/>
              <p:cNvSpPr>
                <a:spLocks noChangeArrowheads="1"/>
              </p:cNvSpPr>
              <p:nvPr>
                <p:custDataLst>
                  <p:tags r:id="rId5"/>
                </p:custDataLst>
              </p:nvPr>
            </p:nvSpPr>
            <p:spPr bwMode="gray">
              <a:xfrm rot="-3240000">
                <a:off x="2076" y="1596"/>
                <a:ext cx="1617" cy="16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73 w 21600"/>
                  <a:gd name="T13" fmla="*/ 0 h 21600"/>
                  <a:gd name="T14" fmla="*/ 18327 w 21600"/>
                  <a:gd name="T15" fmla="*/ 5036 h 21600"/>
                </a:gdLst>
                <a:ahLst/>
                <a:cxnLst>
                  <a:cxn ang="T8">
                    <a:pos x="T0" y="T1"/>
                  </a:cxn>
                  <a:cxn ang="T9">
                    <a:pos x="T2" y="T3"/>
                  </a:cxn>
                  <a:cxn ang="T10">
                    <a:pos x="T4" y="T5"/>
                  </a:cxn>
                  <a:cxn ang="T11">
                    <a:pos x="T6" y="T7"/>
                  </a:cxn>
                </a:cxnLst>
                <a:rect l="T12" t="T13" r="T14" b="T15"/>
                <a:pathLst>
                  <a:path w="21600" h="21600">
                    <a:moveTo>
                      <a:pt x="6436" y="4050"/>
                    </a:moveTo>
                    <a:cubicBezTo>
                      <a:pt x="7736" y="3210"/>
                      <a:pt x="9251" y="2762"/>
                      <a:pt x="10800" y="2763"/>
                    </a:cubicBezTo>
                    <a:cubicBezTo>
                      <a:pt x="12348" y="2763"/>
                      <a:pt x="13863" y="3210"/>
                      <a:pt x="15163" y="4050"/>
                    </a:cubicBezTo>
                    <a:lnTo>
                      <a:pt x="16663" y="1730"/>
                    </a:lnTo>
                    <a:cubicBezTo>
                      <a:pt x="14916" y="600"/>
                      <a:pt x="12880" y="-1"/>
                      <a:pt x="10799" y="0"/>
                    </a:cubicBezTo>
                    <a:cubicBezTo>
                      <a:pt x="8719" y="0"/>
                      <a:pt x="6683" y="600"/>
                      <a:pt x="4936" y="1730"/>
                    </a:cubicBezTo>
                    <a:lnTo>
                      <a:pt x="6436" y="4050"/>
                    </a:lnTo>
                    <a:close/>
                  </a:path>
                </a:pathLst>
              </a:custGeom>
              <a:solidFill>
                <a:srgbClr val="FFE595">
                  <a:alpha val="70195"/>
                </a:srgbClr>
              </a:solidFill>
              <a:ln w="9525" algn="ctr">
                <a:solidFill>
                  <a:schemeClr val="bg1"/>
                </a:solidFill>
                <a:miter lim="800000"/>
                <a:headEnd/>
                <a:tailEnd/>
              </a:ln>
            </p:spPr>
            <p:txBody>
              <a:bodyPr wrap="none" lIns="144000" tIns="144000" rIns="144000" bIns="144000" anchor="ctr"/>
              <a:lstStyle/>
              <a:p>
                <a:pPr algn="ctr" defTabSz="995363"/>
                <a:r>
                  <a:rPr lang="de-DE"/>
                  <a:t> </a:t>
                </a:r>
              </a:p>
            </p:txBody>
          </p:sp>
          <p:sp>
            <p:nvSpPr>
              <p:cNvPr id="31" name="AutoShape 28"/>
              <p:cNvSpPr>
                <a:spLocks noChangeArrowheads="1"/>
              </p:cNvSpPr>
              <p:nvPr>
                <p:custDataLst>
                  <p:tags r:id="rId6"/>
                </p:custDataLst>
              </p:nvPr>
            </p:nvSpPr>
            <p:spPr bwMode="gray">
              <a:xfrm rot="1080000">
                <a:off x="2076" y="1596"/>
                <a:ext cx="1617" cy="16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73 w 21600"/>
                  <a:gd name="T13" fmla="*/ 0 h 21600"/>
                  <a:gd name="T14" fmla="*/ 18327 w 21600"/>
                  <a:gd name="T15" fmla="*/ 5036 h 21600"/>
                </a:gdLst>
                <a:ahLst/>
                <a:cxnLst>
                  <a:cxn ang="T8">
                    <a:pos x="T0" y="T1"/>
                  </a:cxn>
                  <a:cxn ang="T9">
                    <a:pos x="T2" y="T3"/>
                  </a:cxn>
                  <a:cxn ang="T10">
                    <a:pos x="T4" y="T5"/>
                  </a:cxn>
                  <a:cxn ang="T11">
                    <a:pos x="T6" y="T7"/>
                  </a:cxn>
                </a:cxnLst>
                <a:rect l="T12" t="T13" r="T14" b="T15"/>
                <a:pathLst>
                  <a:path w="21600" h="21600">
                    <a:moveTo>
                      <a:pt x="6436" y="4050"/>
                    </a:moveTo>
                    <a:cubicBezTo>
                      <a:pt x="7736" y="3210"/>
                      <a:pt x="9251" y="2762"/>
                      <a:pt x="10800" y="2763"/>
                    </a:cubicBezTo>
                    <a:cubicBezTo>
                      <a:pt x="12348" y="2763"/>
                      <a:pt x="13863" y="3210"/>
                      <a:pt x="15163" y="4050"/>
                    </a:cubicBezTo>
                    <a:lnTo>
                      <a:pt x="16663" y="1730"/>
                    </a:lnTo>
                    <a:cubicBezTo>
                      <a:pt x="14916" y="600"/>
                      <a:pt x="12880" y="-1"/>
                      <a:pt x="10799" y="0"/>
                    </a:cubicBezTo>
                    <a:cubicBezTo>
                      <a:pt x="8719" y="0"/>
                      <a:pt x="6683" y="600"/>
                      <a:pt x="4936" y="1730"/>
                    </a:cubicBezTo>
                    <a:lnTo>
                      <a:pt x="6436" y="4050"/>
                    </a:lnTo>
                    <a:close/>
                  </a:path>
                </a:pathLst>
              </a:custGeom>
              <a:solidFill>
                <a:srgbClr val="FFE595">
                  <a:alpha val="70195"/>
                </a:srgbClr>
              </a:solidFill>
              <a:ln w="9525" algn="ctr">
                <a:solidFill>
                  <a:schemeClr val="bg1"/>
                </a:solidFill>
                <a:miter lim="800000"/>
                <a:headEnd/>
                <a:tailEnd/>
              </a:ln>
            </p:spPr>
            <p:txBody>
              <a:bodyPr wrap="none" lIns="144000" tIns="144000" rIns="144000" bIns="144000" anchor="ctr"/>
              <a:lstStyle/>
              <a:p>
                <a:pPr algn="ctr" defTabSz="995363"/>
                <a:r>
                  <a:rPr lang="de-DE"/>
                  <a:t> </a:t>
                </a:r>
              </a:p>
            </p:txBody>
          </p:sp>
          <p:sp>
            <p:nvSpPr>
              <p:cNvPr id="32" name="AutoShape 29"/>
              <p:cNvSpPr>
                <a:spLocks noChangeArrowheads="1"/>
              </p:cNvSpPr>
              <p:nvPr>
                <p:custDataLst>
                  <p:tags r:id="rId7"/>
                </p:custDataLst>
              </p:nvPr>
            </p:nvSpPr>
            <p:spPr bwMode="gray">
              <a:xfrm rot="-7560000">
                <a:off x="2076" y="1596"/>
                <a:ext cx="1617" cy="16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73 w 21600"/>
                  <a:gd name="T13" fmla="*/ 0 h 21600"/>
                  <a:gd name="T14" fmla="*/ 18327 w 21600"/>
                  <a:gd name="T15" fmla="*/ 5036 h 21600"/>
                </a:gdLst>
                <a:ahLst/>
                <a:cxnLst>
                  <a:cxn ang="T8">
                    <a:pos x="T0" y="T1"/>
                  </a:cxn>
                  <a:cxn ang="T9">
                    <a:pos x="T2" y="T3"/>
                  </a:cxn>
                  <a:cxn ang="T10">
                    <a:pos x="T4" y="T5"/>
                  </a:cxn>
                  <a:cxn ang="T11">
                    <a:pos x="T6" y="T7"/>
                  </a:cxn>
                </a:cxnLst>
                <a:rect l="T12" t="T13" r="T14" b="T15"/>
                <a:pathLst>
                  <a:path w="21600" h="21600">
                    <a:moveTo>
                      <a:pt x="6436" y="4050"/>
                    </a:moveTo>
                    <a:cubicBezTo>
                      <a:pt x="7736" y="3210"/>
                      <a:pt x="9251" y="2762"/>
                      <a:pt x="10800" y="2763"/>
                    </a:cubicBezTo>
                    <a:cubicBezTo>
                      <a:pt x="12348" y="2763"/>
                      <a:pt x="13863" y="3210"/>
                      <a:pt x="15163" y="4050"/>
                    </a:cubicBezTo>
                    <a:lnTo>
                      <a:pt x="16663" y="1730"/>
                    </a:lnTo>
                    <a:cubicBezTo>
                      <a:pt x="14916" y="600"/>
                      <a:pt x="12880" y="-1"/>
                      <a:pt x="10799" y="0"/>
                    </a:cubicBezTo>
                    <a:cubicBezTo>
                      <a:pt x="8719" y="0"/>
                      <a:pt x="6683" y="600"/>
                      <a:pt x="4936" y="1730"/>
                    </a:cubicBezTo>
                    <a:lnTo>
                      <a:pt x="6436" y="4050"/>
                    </a:lnTo>
                    <a:close/>
                  </a:path>
                </a:pathLst>
              </a:custGeom>
              <a:solidFill>
                <a:srgbClr val="FFE595">
                  <a:alpha val="70195"/>
                </a:srgbClr>
              </a:solidFill>
              <a:ln w="9525" algn="ctr">
                <a:solidFill>
                  <a:schemeClr val="bg1"/>
                </a:solidFill>
                <a:miter lim="800000"/>
                <a:headEnd/>
                <a:tailEnd/>
              </a:ln>
            </p:spPr>
            <p:txBody>
              <a:bodyPr wrap="none" lIns="144000" tIns="144000" rIns="144000" bIns="144000" anchor="ctr"/>
              <a:lstStyle/>
              <a:p>
                <a:pPr algn="ctr" defTabSz="995363"/>
                <a:r>
                  <a:rPr lang="de-DE"/>
                  <a:t> </a:t>
                </a:r>
              </a:p>
            </p:txBody>
          </p:sp>
          <p:sp>
            <p:nvSpPr>
              <p:cNvPr id="33" name="AutoShape 30"/>
              <p:cNvSpPr>
                <a:spLocks noChangeArrowheads="1"/>
              </p:cNvSpPr>
              <p:nvPr>
                <p:custDataLst>
                  <p:tags r:id="rId8"/>
                </p:custDataLst>
              </p:nvPr>
            </p:nvSpPr>
            <p:spPr bwMode="gray">
              <a:xfrm rot="9720000">
                <a:off x="2076" y="1596"/>
                <a:ext cx="1617" cy="16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73 w 21600"/>
                  <a:gd name="T13" fmla="*/ 0 h 21600"/>
                  <a:gd name="T14" fmla="*/ 18327 w 21600"/>
                  <a:gd name="T15" fmla="*/ 5036 h 21600"/>
                </a:gdLst>
                <a:ahLst/>
                <a:cxnLst>
                  <a:cxn ang="T8">
                    <a:pos x="T0" y="T1"/>
                  </a:cxn>
                  <a:cxn ang="T9">
                    <a:pos x="T2" y="T3"/>
                  </a:cxn>
                  <a:cxn ang="T10">
                    <a:pos x="T4" y="T5"/>
                  </a:cxn>
                  <a:cxn ang="T11">
                    <a:pos x="T6" y="T7"/>
                  </a:cxn>
                </a:cxnLst>
                <a:rect l="T12" t="T13" r="T14" b="T15"/>
                <a:pathLst>
                  <a:path w="21600" h="21600">
                    <a:moveTo>
                      <a:pt x="6436" y="4050"/>
                    </a:moveTo>
                    <a:cubicBezTo>
                      <a:pt x="7736" y="3210"/>
                      <a:pt x="9251" y="2762"/>
                      <a:pt x="10800" y="2763"/>
                    </a:cubicBezTo>
                    <a:cubicBezTo>
                      <a:pt x="12348" y="2763"/>
                      <a:pt x="13863" y="3210"/>
                      <a:pt x="15163" y="4050"/>
                    </a:cubicBezTo>
                    <a:lnTo>
                      <a:pt x="16663" y="1730"/>
                    </a:lnTo>
                    <a:cubicBezTo>
                      <a:pt x="14916" y="600"/>
                      <a:pt x="12880" y="-1"/>
                      <a:pt x="10799" y="0"/>
                    </a:cubicBezTo>
                    <a:cubicBezTo>
                      <a:pt x="8719" y="0"/>
                      <a:pt x="6683" y="600"/>
                      <a:pt x="4936" y="1730"/>
                    </a:cubicBezTo>
                    <a:lnTo>
                      <a:pt x="6436" y="4050"/>
                    </a:lnTo>
                    <a:close/>
                  </a:path>
                </a:pathLst>
              </a:custGeom>
              <a:solidFill>
                <a:srgbClr val="FFE595">
                  <a:alpha val="70195"/>
                </a:srgbClr>
              </a:solidFill>
              <a:ln w="9525" algn="ctr">
                <a:solidFill>
                  <a:schemeClr val="bg1"/>
                </a:solidFill>
                <a:miter lim="800000"/>
                <a:headEnd/>
                <a:tailEnd/>
              </a:ln>
            </p:spPr>
            <p:txBody>
              <a:bodyPr wrap="none" lIns="144000" tIns="144000" rIns="144000" bIns="144000" anchor="ctr"/>
              <a:lstStyle/>
              <a:p>
                <a:pPr algn="ctr" defTabSz="995363"/>
                <a:r>
                  <a:rPr lang="de-DE"/>
                  <a:t> </a:t>
                </a:r>
              </a:p>
            </p:txBody>
          </p:sp>
          <p:sp>
            <p:nvSpPr>
              <p:cNvPr id="34" name="AutoShape 31"/>
              <p:cNvSpPr>
                <a:spLocks noChangeArrowheads="1"/>
              </p:cNvSpPr>
              <p:nvPr>
                <p:custDataLst>
                  <p:tags r:id="rId9"/>
                </p:custDataLst>
              </p:nvPr>
            </p:nvSpPr>
            <p:spPr bwMode="gray">
              <a:xfrm rot="5400000">
                <a:off x="2076" y="1596"/>
                <a:ext cx="1617" cy="1617"/>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3273 w 21600"/>
                  <a:gd name="T13" fmla="*/ 0 h 21600"/>
                  <a:gd name="T14" fmla="*/ 18327 w 21600"/>
                  <a:gd name="T15" fmla="*/ 5036 h 21600"/>
                </a:gdLst>
                <a:ahLst/>
                <a:cxnLst>
                  <a:cxn ang="T8">
                    <a:pos x="T0" y="T1"/>
                  </a:cxn>
                  <a:cxn ang="T9">
                    <a:pos x="T2" y="T3"/>
                  </a:cxn>
                  <a:cxn ang="T10">
                    <a:pos x="T4" y="T5"/>
                  </a:cxn>
                  <a:cxn ang="T11">
                    <a:pos x="T6" y="T7"/>
                  </a:cxn>
                </a:cxnLst>
                <a:rect l="T12" t="T13" r="T14" b="T15"/>
                <a:pathLst>
                  <a:path w="21600" h="21600">
                    <a:moveTo>
                      <a:pt x="6436" y="4050"/>
                    </a:moveTo>
                    <a:cubicBezTo>
                      <a:pt x="7736" y="3210"/>
                      <a:pt x="9251" y="2762"/>
                      <a:pt x="10800" y="2763"/>
                    </a:cubicBezTo>
                    <a:cubicBezTo>
                      <a:pt x="12348" y="2763"/>
                      <a:pt x="13863" y="3210"/>
                      <a:pt x="15163" y="4050"/>
                    </a:cubicBezTo>
                    <a:lnTo>
                      <a:pt x="16663" y="1730"/>
                    </a:lnTo>
                    <a:cubicBezTo>
                      <a:pt x="14916" y="600"/>
                      <a:pt x="12880" y="-1"/>
                      <a:pt x="10799" y="0"/>
                    </a:cubicBezTo>
                    <a:cubicBezTo>
                      <a:pt x="8719" y="0"/>
                      <a:pt x="6683" y="600"/>
                      <a:pt x="4936" y="1730"/>
                    </a:cubicBezTo>
                    <a:lnTo>
                      <a:pt x="6436" y="4050"/>
                    </a:lnTo>
                    <a:close/>
                  </a:path>
                </a:pathLst>
              </a:custGeom>
              <a:solidFill>
                <a:srgbClr val="FFE595">
                  <a:alpha val="70195"/>
                </a:srgbClr>
              </a:solidFill>
              <a:ln w="9525" algn="ctr">
                <a:solidFill>
                  <a:schemeClr val="bg1"/>
                </a:solidFill>
                <a:miter lim="800000"/>
                <a:headEnd/>
                <a:tailEnd/>
              </a:ln>
            </p:spPr>
            <p:txBody>
              <a:bodyPr wrap="none" lIns="144000" tIns="144000" rIns="144000" bIns="144000" anchor="ctr"/>
              <a:lstStyle/>
              <a:p>
                <a:pPr algn="ctr" defTabSz="995363"/>
                <a:r>
                  <a:rPr lang="de-DE"/>
                  <a:t> </a:t>
                </a:r>
              </a:p>
            </p:txBody>
          </p:sp>
        </p:grpSp>
        <p:grpSp>
          <p:nvGrpSpPr>
            <p:cNvPr id="23" name="Group 14"/>
            <p:cNvGrpSpPr>
              <a:grpSpLocks/>
            </p:cNvGrpSpPr>
            <p:nvPr/>
          </p:nvGrpSpPr>
          <p:grpSpPr bwMode="auto">
            <a:xfrm>
              <a:off x="2125579" y="4686220"/>
              <a:ext cx="1111250" cy="912813"/>
              <a:chOff x="1536" y="2853"/>
              <a:chExt cx="499" cy="410"/>
            </a:xfrm>
          </p:grpSpPr>
          <p:pic>
            <p:nvPicPr>
              <p:cNvPr id="26" name="Picture 10"/>
              <p:cNvPicPr>
                <a:picLocks noChangeAspect="1" noChangeArrowheads="1"/>
              </p:cNvPicPr>
              <p:nvPr>
                <p:custDataLst>
                  <p:tags r:id="rId1"/>
                </p:custDataLst>
              </p:nvPr>
            </p:nvPicPr>
            <p:blipFill>
              <a:blip r:embed="rId17"/>
              <a:srcRect/>
              <a:stretch>
                <a:fillRect/>
              </a:stretch>
            </p:blipFill>
            <p:spPr bwMode="gray">
              <a:xfrm rot="332719">
                <a:off x="1536" y="2853"/>
                <a:ext cx="398" cy="324"/>
              </a:xfrm>
              <a:prstGeom prst="rect">
                <a:avLst/>
              </a:prstGeom>
              <a:noFill/>
              <a:ln w="9525">
                <a:noFill/>
                <a:miter lim="800000"/>
                <a:headEnd/>
                <a:tailEnd/>
              </a:ln>
            </p:spPr>
          </p:pic>
          <p:pic>
            <p:nvPicPr>
              <p:cNvPr id="27" name="Picture 16" descr="brief"/>
              <p:cNvPicPr>
                <a:picLocks noChangeAspect="1" noChangeArrowheads="1"/>
              </p:cNvPicPr>
              <p:nvPr>
                <p:custDataLst>
                  <p:tags r:id="rId2"/>
                </p:custDataLst>
              </p:nvPr>
            </p:nvPicPr>
            <p:blipFill>
              <a:blip r:embed="rId18"/>
              <a:srcRect/>
              <a:stretch>
                <a:fillRect/>
              </a:stretch>
            </p:blipFill>
            <p:spPr bwMode="gray">
              <a:xfrm rot="20311754">
                <a:off x="1658" y="2888"/>
                <a:ext cx="377" cy="375"/>
              </a:xfrm>
              <a:prstGeom prst="rect">
                <a:avLst/>
              </a:prstGeom>
              <a:noFill/>
              <a:ln w="9525">
                <a:noFill/>
                <a:miter lim="800000"/>
                <a:headEnd/>
                <a:tailEnd/>
              </a:ln>
            </p:spPr>
          </p:pic>
        </p:grpSp>
        <p:pic>
          <p:nvPicPr>
            <p:cNvPr id="24" name="Gruppieren 93"/>
            <p:cNvPicPr>
              <a:picLocks noChangeArrowheads="1"/>
            </p:cNvPicPr>
            <p:nvPr/>
          </p:nvPicPr>
          <p:blipFill>
            <a:blip r:embed="rId19"/>
            <a:srcRect/>
            <a:stretch>
              <a:fillRect/>
            </a:stretch>
          </p:blipFill>
          <p:spPr bwMode="gray">
            <a:xfrm>
              <a:off x="3054391" y="4951717"/>
              <a:ext cx="676275" cy="549274"/>
            </a:xfrm>
            <a:prstGeom prst="rect">
              <a:avLst/>
            </a:prstGeom>
            <a:noFill/>
            <a:ln w="9525">
              <a:noFill/>
              <a:miter lim="800000"/>
              <a:headEnd/>
              <a:tailEnd/>
            </a:ln>
          </p:spPr>
        </p:pic>
        <p:pic>
          <p:nvPicPr>
            <p:cNvPr id="25"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762237" y="3735231"/>
              <a:ext cx="1633816" cy="530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727552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ild 9"/>
          <p:cNvPicPr>
            <a:picLocks noChangeAspect="1"/>
          </p:cNvPicPr>
          <p:nvPr/>
        </p:nvPicPr>
        <p:blipFill rotWithShape="1">
          <a:blip r:embed="rId2" cstate="print">
            <a:extLst>
              <a:ext uri="{28A0092B-C50C-407E-A947-70E740481C1C}">
                <a14:useLocalDpi xmlns:a14="http://schemas.microsoft.com/office/drawing/2010/main" val="0"/>
              </a:ext>
            </a:extLst>
          </a:blip>
          <a:srcRect l="2282" t="9361" r="18883" b="24157"/>
          <a:stretch/>
        </p:blipFill>
        <p:spPr>
          <a:xfrm>
            <a:off x="0" y="-3571"/>
            <a:ext cx="9144000" cy="5140835"/>
          </a:xfrm>
          <a:prstGeom prst="rect">
            <a:avLst/>
          </a:prstGeom>
        </p:spPr>
      </p:pic>
      <p:sp>
        <p:nvSpPr>
          <p:cNvPr id="4" name="Footer Placeholder 3">
            <a:extLst>
              <a:ext uri="{FF2B5EF4-FFF2-40B4-BE49-F238E27FC236}">
                <a16:creationId xmlns:a16="http://schemas.microsoft.com/office/drawing/2014/main" xmlns="" id="{9FFC4BB7-A824-497E-B7C4-B81E5C424E5C}"/>
              </a:ext>
            </a:extLst>
          </p:cNvPr>
          <p:cNvSpPr>
            <a:spLocks noGrp="1"/>
          </p:cNvSpPr>
          <p:nvPr>
            <p:ph type="ftr" sz="quarter" idx="10"/>
          </p:nvPr>
        </p:nvSpPr>
        <p:spPr/>
        <p:txBody>
          <a:bodyPr/>
          <a:lstStyle/>
          <a:p>
            <a:r>
              <a:rPr lang="en-US" smtClean="0">
                <a:solidFill>
                  <a:schemeClr val="tx1"/>
                </a:solidFill>
              </a:rPr>
              <a:t>DPDHL Group | Corporate Citizenship | Bonn | July 2020</a:t>
            </a:r>
            <a:endParaRPr lang="en-US" dirty="0">
              <a:solidFill>
                <a:schemeClr val="tx1"/>
              </a:solidFill>
            </a:endParaRPr>
          </a:p>
        </p:txBody>
      </p:sp>
      <p:sp>
        <p:nvSpPr>
          <p:cNvPr id="6" name="Textplatzhalter 5">
            <a:extLst>
              <a:ext uri="{FF2B5EF4-FFF2-40B4-BE49-F238E27FC236}">
                <a16:creationId xmlns:a16="http://schemas.microsoft.com/office/drawing/2014/main" xmlns="" id="{C9DA421F-4D72-8A44-9A4B-AE9BA484AC59}"/>
              </a:ext>
            </a:extLst>
          </p:cNvPr>
          <p:cNvSpPr>
            <a:spLocks noGrp="1"/>
          </p:cNvSpPr>
          <p:nvPr>
            <p:ph type="body" sz="quarter" idx="18"/>
          </p:nvPr>
        </p:nvSpPr>
        <p:spPr/>
        <p:txBody>
          <a:bodyPr/>
          <a:lstStyle/>
          <a:p>
            <a:r>
              <a:rPr lang="de-DE" dirty="0" err="1"/>
              <a:t>For</a:t>
            </a:r>
            <a:r>
              <a:rPr lang="de-DE" dirty="0"/>
              <a:t> internal </a:t>
            </a:r>
            <a:r>
              <a:rPr lang="de-DE" dirty="0" err="1"/>
              <a:t>use</a:t>
            </a:r>
            <a:endParaRPr lang="de-DE" dirty="0"/>
          </a:p>
        </p:txBody>
      </p:sp>
      <p:sp>
        <p:nvSpPr>
          <p:cNvPr id="17" name="Title 3">
            <a:extLst>
              <a:ext uri="{FF2B5EF4-FFF2-40B4-BE49-F238E27FC236}">
                <a16:creationId xmlns:a16="http://schemas.microsoft.com/office/drawing/2014/main" xmlns="" id="{50FB2651-F5BA-F643-B26E-1A86359BF07D}"/>
              </a:ext>
            </a:extLst>
          </p:cNvPr>
          <p:cNvSpPr>
            <a:spLocks noGrp="1"/>
          </p:cNvSpPr>
          <p:nvPr>
            <p:ph type="title"/>
          </p:nvPr>
        </p:nvSpPr>
        <p:spPr>
          <a:xfrm>
            <a:off x="324000" y="385163"/>
            <a:ext cx="8495999" cy="493950"/>
          </a:xfrm>
        </p:spPr>
        <p:txBody>
          <a:bodyPr/>
          <a:lstStyle/>
          <a:p>
            <a:pPr>
              <a:spcAft>
                <a:spcPts val="375"/>
              </a:spcAft>
            </a:pPr>
            <a:r>
              <a:rPr lang="en-US" dirty="0" smtClean="0">
                <a:latin typeface="Delivery" panose="020F0503020204020204" pitchFamily="34" charset="0"/>
              </a:rPr>
              <a:t>Our </a:t>
            </a:r>
            <a:r>
              <a:rPr lang="en-US" dirty="0">
                <a:latin typeface="Delivery" panose="020F0503020204020204" pitchFamily="34" charset="0"/>
              </a:rPr>
              <a:t>Strategy 2025 will focus on performing at best in class standards across the three bottom lines within the profitable core of each BU, in a </a:t>
            </a:r>
            <a:r>
              <a:rPr lang="en-US" dirty="0" smtClean="0">
                <a:latin typeface="Delivery" panose="020F0503020204020204" pitchFamily="34" charset="0"/>
              </a:rPr>
              <a:t>sustainable way</a:t>
            </a:r>
            <a:endParaRPr lang="en-US" dirty="0">
              <a:latin typeface="Delivery" panose="020F0503020204020204" pitchFamily="34" charset="0"/>
            </a:endParaRPr>
          </a:p>
        </p:txBody>
      </p:sp>
      <p:sp>
        <p:nvSpPr>
          <p:cNvPr id="9" name="Content Placeholder 2">
            <a:extLst>
              <a:ext uri="{FF2B5EF4-FFF2-40B4-BE49-F238E27FC236}">
                <a16:creationId xmlns:a16="http://schemas.microsoft.com/office/drawing/2014/main" xmlns="" id="{45FFAEF2-393C-D74A-833E-D79AECF2EDD1}"/>
              </a:ext>
            </a:extLst>
          </p:cNvPr>
          <p:cNvSpPr txBox="1">
            <a:spLocks/>
          </p:cNvSpPr>
          <p:nvPr/>
        </p:nvSpPr>
        <p:spPr>
          <a:xfrm>
            <a:off x="5225610" y="1915886"/>
            <a:ext cx="2717851" cy="2358405"/>
          </a:xfrm>
          <a:prstGeom prst="rect">
            <a:avLst/>
          </a:prstGeom>
          <a:solidFill>
            <a:schemeClr val="bg1"/>
          </a:solidFill>
        </p:spPr>
        <p:txBody>
          <a:bodyPr vert="horz" lIns="144000" tIns="144000" rIns="144000" bIns="144000" rtlCol="0">
            <a:noAutofit/>
          </a:bodyPr>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bg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bg1"/>
              </a:buClr>
              <a:buFont typeface="Arial" panose="020B0604020202020204" pitchFamily="34" charset="0"/>
              <a:buChar char="•"/>
              <a:defRPr sz="1200" kern="1200">
                <a:solidFill>
                  <a:schemeClr val="bg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bg1"/>
              </a:buClr>
              <a:buFont typeface="Symbol" panose="05050102010706020507" pitchFamily="18" charset="2"/>
              <a:buChar char="-"/>
              <a:defRPr sz="1200" kern="1200">
                <a:solidFill>
                  <a:schemeClr val="bg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bg1"/>
              </a:buClr>
              <a:buFont typeface="Symbol" panose="05050102010706020507" pitchFamily="18" charset="2"/>
              <a:buChar char="-"/>
              <a:defRPr sz="1200" kern="1200">
                <a:solidFill>
                  <a:schemeClr val="bg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bg1"/>
                </a:solidFill>
                <a:latin typeface="+mn-lt"/>
                <a:ea typeface="+mn-ea"/>
                <a:cs typeface="+mn-cs"/>
              </a:defRPr>
            </a:lvl5pPr>
            <a:lvl6pPr marL="0" marR="0" indent="0" algn="l" defTabSz="685800" rtl="0" eaLnBrk="1" fontAlgn="auto" latinLnBrk="0" hangingPunct="1">
              <a:lnSpc>
                <a:spcPct val="110000"/>
              </a:lnSpc>
              <a:spcBef>
                <a:spcPts val="0"/>
              </a:spcBef>
              <a:spcAft>
                <a:spcPts val="500"/>
              </a:spcAft>
              <a:buClrTx/>
              <a:buSzTx/>
              <a:buFont typeface="Arial" panose="020B0604020202020204" pitchFamily="34" charset="0"/>
              <a:buNone/>
              <a:tabLst/>
              <a:defRPr sz="1200" b="1" kern="1200">
                <a:solidFill>
                  <a:schemeClr val="bg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bg1"/>
              </a:buClr>
              <a:buFont typeface="+mj-lt"/>
              <a:buAutoNum type="arabicPeriod"/>
              <a:defRPr sz="1200" kern="1200">
                <a:solidFill>
                  <a:schemeClr val="bg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4"/>
            <a:endParaRPr lang="en-US" dirty="0">
              <a:solidFill>
                <a:schemeClr val="tx1"/>
              </a:solidFill>
            </a:endParaRPr>
          </a:p>
        </p:txBody>
      </p:sp>
      <p:grpSp>
        <p:nvGrpSpPr>
          <p:cNvPr id="7" name="Gruppieren 6"/>
          <p:cNvGrpSpPr/>
          <p:nvPr/>
        </p:nvGrpSpPr>
        <p:grpSpPr>
          <a:xfrm>
            <a:off x="512731" y="1267847"/>
            <a:ext cx="3928640" cy="3084454"/>
            <a:chOff x="1683729" y="1275497"/>
            <a:chExt cx="6188400" cy="4690744"/>
          </a:xfrm>
        </p:grpSpPr>
        <p:sp>
          <p:nvSpPr>
            <p:cNvPr id="8" name="Abgerundetes Rechteck 7">
              <a:extLst>
                <a:ext uri="{FF2B5EF4-FFF2-40B4-BE49-F238E27FC236}">
                  <a16:creationId xmlns:a16="http://schemas.microsoft.com/office/drawing/2014/main" xmlns="" id="{A70E6DAA-3F1D-BD47-B29D-6A5E6C23DD2C}"/>
                </a:ext>
              </a:extLst>
            </p:cNvPr>
            <p:cNvSpPr/>
            <p:nvPr/>
          </p:nvSpPr>
          <p:spPr bwMode="auto">
            <a:xfrm>
              <a:off x="1683729" y="3383385"/>
              <a:ext cx="6188400" cy="2565895"/>
            </a:xfrm>
            <a:prstGeom prst="roundRect">
              <a:avLst>
                <a:gd name="adj" fmla="val 6689"/>
              </a:avLst>
            </a:prstGeom>
            <a:gradFill flip="none" rotWithShape="1">
              <a:gsLst>
                <a:gs pos="0">
                  <a:schemeClr val="accent3">
                    <a:lumMod val="20000"/>
                    <a:lumOff val="80000"/>
                  </a:schemeClr>
                </a:gs>
                <a:gs pos="100000">
                  <a:schemeClr val="accent3"/>
                </a:gs>
              </a:gsLst>
              <a:lin ang="5400000" scaled="1"/>
              <a:tileRect/>
            </a:gra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latin typeface="+mj-lt"/>
              </a:endParaRPr>
            </a:p>
          </p:txBody>
        </p:sp>
        <p:sp>
          <p:nvSpPr>
            <p:cNvPr id="11" name="Textfeld 68"/>
            <p:cNvSpPr txBox="1"/>
            <p:nvPr/>
          </p:nvSpPr>
          <p:spPr>
            <a:xfrm>
              <a:off x="3992537" y="5724771"/>
              <a:ext cx="1371857" cy="241470"/>
            </a:xfrm>
            <a:prstGeom prst="rect">
              <a:avLst/>
            </a:prstGeom>
            <a:noFill/>
          </p:spPr>
          <p:txBody>
            <a:bodyPr wrap="square" lIns="0" tIns="0" rIns="0" bIns="0" rtlCol="0">
              <a:spAutoFit/>
            </a:bodyPr>
            <a:lstStyle/>
            <a:p>
              <a:pPr algn="ctr">
                <a:lnSpc>
                  <a:spcPct val="110000"/>
                </a:lnSpc>
                <a:spcAft>
                  <a:spcPts val="375"/>
                </a:spcAft>
              </a:pPr>
              <a:r>
                <a:rPr lang="en-US" sz="900" b="1" dirty="0">
                  <a:solidFill>
                    <a:schemeClr val="accent2"/>
                  </a:solidFill>
                  <a:latin typeface="+mj-lt"/>
                </a:rPr>
                <a:t>Digitalization</a:t>
              </a:r>
            </a:p>
          </p:txBody>
        </p:sp>
        <p:pic>
          <p:nvPicPr>
            <p:cNvPr id="12" name="Bild 12" descr="DHL_Strategy_Naming_Visual_190724_1_white.pdf"/>
            <p:cNvPicPr>
              <a:picLocks noChangeAspect="1"/>
            </p:cNvPicPr>
            <p:nvPr/>
          </p:nvPicPr>
          <p:blipFill rotWithShape="1">
            <a:blip r:embed="rId3" cstate="print">
              <a:extLst>
                <a:ext uri="{28A0092B-C50C-407E-A947-70E740481C1C}">
                  <a14:useLocalDpi xmlns:a14="http://schemas.microsoft.com/office/drawing/2010/main" val="0"/>
                </a:ext>
              </a:extLst>
            </a:blip>
            <a:srcRect l="19955" t="39033" r="69020" b="38568"/>
            <a:stretch/>
          </p:blipFill>
          <p:spPr>
            <a:xfrm>
              <a:off x="4219835" y="2292234"/>
              <a:ext cx="594637" cy="728514"/>
            </a:xfrm>
            <a:prstGeom prst="rect">
              <a:avLst/>
            </a:prstGeom>
          </p:spPr>
        </p:pic>
        <p:sp>
          <p:nvSpPr>
            <p:cNvPr id="13" name="Gleichschenkliges Dreieck 69"/>
            <p:cNvSpPr/>
            <p:nvPr/>
          </p:nvSpPr>
          <p:spPr bwMode="auto">
            <a:xfrm>
              <a:off x="1684268" y="1275497"/>
              <a:ext cx="6187322" cy="2033474"/>
            </a:xfrm>
            <a:prstGeom prst="triangle">
              <a:avLst/>
            </a:prstGeom>
            <a:solidFill>
              <a:schemeClr val="bg2"/>
            </a:solidFill>
            <a:ln w="12700"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algn="ctr">
                <a:lnSpc>
                  <a:spcPct val="110000"/>
                </a:lnSpc>
                <a:spcAft>
                  <a:spcPts val="375"/>
                </a:spcAft>
              </a:pPr>
              <a:endParaRPr lang="en-US" sz="1050" dirty="0">
                <a:solidFill>
                  <a:schemeClr val="bg1"/>
                </a:solidFill>
              </a:endParaRPr>
            </a:p>
          </p:txBody>
        </p:sp>
        <p:sp>
          <p:nvSpPr>
            <p:cNvPr id="14" name="Textfeld 44"/>
            <p:cNvSpPr txBox="1"/>
            <p:nvPr/>
          </p:nvSpPr>
          <p:spPr>
            <a:xfrm>
              <a:off x="2656709" y="1632603"/>
              <a:ext cx="4258501" cy="1712043"/>
            </a:xfrm>
            <a:prstGeom prst="rect">
              <a:avLst/>
            </a:prstGeom>
            <a:noFill/>
          </p:spPr>
          <p:txBody>
            <a:bodyPr wrap="square" lIns="0" tIns="0" rIns="0" bIns="0" rtlCol="0">
              <a:spAutoFit/>
            </a:bodyPr>
            <a:lstStyle/>
            <a:p>
              <a:pPr algn="ctr">
                <a:lnSpc>
                  <a:spcPct val="110000"/>
                </a:lnSpc>
                <a:spcAft>
                  <a:spcPts val="375"/>
                </a:spcAft>
              </a:pPr>
              <a:r>
                <a:rPr lang="en-US" sz="825" b="1" dirty="0">
                  <a:solidFill>
                    <a:schemeClr val="accent4"/>
                  </a:solidFill>
                  <a:latin typeface="+mj-lt"/>
                </a:rPr>
                <a:t>Our Purpose:</a:t>
              </a:r>
              <a:r>
                <a:rPr lang="en-US" sz="825" dirty="0">
                  <a:solidFill>
                    <a:schemeClr val="accent3"/>
                  </a:solidFill>
                  <a:latin typeface="+mj-lt"/>
                </a:rPr>
                <a:t/>
              </a:r>
              <a:br>
                <a:rPr lang="en-US" sz="825" dirty="0">
                  <a:solidFill>
                    <a:schemeClr val="accent3"/>
                  </a:solidFill>
                  <a:latin typeface="+mj-lt"/>
                </a:rPr>
              </a:br>
              <a:r>
                <a:rPr lang="en-US" sz="825" dirty="0">
                  <a:latin typeface="+mj-lt"/>
                </a:rPr>
                <a:t>Connecting People, </a:t>
              </a:r>
              <a:br>
                <a:rPr lang="en-US" sz="825" dirty="0">
                  <a:latin typeface="+mj-lt"/>
                </a:rPr>
              </a:br>
              <a:r>
                <a:rPr lang="en-US" sz="825" dirty="0">
                  <a:latin typeface="+mj-lt"/>
                </a:rPr>
                <a:t>improving lives</a:t>
              </a:r>
            </a:p>
            <a:p>
              <a:pPr algn="ctr">
                <a:lnSpc>
                  <a:spcPct val="110000"/>
                </a:lnSpc>
                <a:spcAft>
                  <a:spcPts val="375"/>
                </a:spcAft>
              </a:pPr>
              <a:r>
                <a:rPr lang="en-US" sz="825" b="1" dirty="0">
                  <a:solidFill>
                    <a:schemeClr val="accent4"/>
                  </a:solidFill>
                  <a:latin typeface="+mj-lt"/>
                </a:rPr>
                <a:t>Our Vision:</a:t>
              </a:r>
              <a:r>
                <a:rPr lang="en-US" sz="825" dirty="0">
                  <a:solidFill>
                    <a:schemeClr val="accent3"/>
                  </a:solidFill>
                  <a:latin typeface="+mj-lt"/>
                </a:rPr>
                <a:t/>
              </a:r>
              <a:br>
                <a:rPr lang="en-US" sz="825" dirty="0">
                  <a:solidFill>
                    <a:schemeClr val="accent3"/>
                  </a:solidFill>
                  <a:latin typeface="+mj-lt"/>
                </a:rPr>
              </a:br>
              <a:r>
                <a:rPr lang="en-US" sz="825" dirty="0">
                  <a:latin typeface="+mj-lt"/>
                </a:rPr>
                <a:t>We are the logistics company for the world</a:t>
              </a:r>
            </a:p>
            <a:p>
              <a:pPr algn="ctr">
                <a:lnSpc>
                  <a:spcPct val="110000"/>
                </a:lnSpc>
                <a:spcAft>
                  <a:spcPts val="375"/>
                </a:spcAft>
              </a:pPr>
              <a:r>
                <a:rPr lang="en-US" sz="825" b="1" dirty="0">
                  <a:solidFill>
                    <a:schemeClr val="accent4"/>
                  </a:solidFill>
                  <a:latin typeface="+mj-lt"/>
                </a:rPr>
                <a:t>Our Values: </a:t>
              </a:r>
              <a:r>
                <a:rPr lang="en-US" sz="825" dirty="0">
                  <a:solidFill>
                    <a:schemeClr val="accent3"/>
                  </a:solidFill>
                  <a:latin typeface="+mj-lt"/>
                </a:rPr>
                <a:t/>
              </a:r>
              <a:br>
                <a:rPr lang="en-US" sz="825" dirty="0">
                  <a:solidFill>
                    <a:schemeClr val="accent3"/>
                  </a:solidFill>
                  <a:latin typeface="+mj-lt"/>
                </a:rPr>
              </a:br>
              <a:r>
                <a:rPr lang="en-US" sz="825" dirty="0">
                  <a:latin typeface="+mj-lt"/>
                </a:rPr>
                <a:t>Respect and Results</a:t>
              </a:r>
              <a:r>
                <a:rPr lang="en-US" sz="825" dirty="0">
                  <a:solidFill>
                    <a:schemeClr val="bg1"/>
                  </a:solidFill>
                  <a:latin typeface="+mj-lt"/>
                </a:rPr>
                <a:t> </a:t>
              </a:r>
            </a:p>
          </p:txBody>
        </p:sp>
        <p:grpSp>
          <p:nvGrpSpPr>
            <p:cNvPr id="15" name="Group 28"/>
            <p:cNvGrpSpPr/>
            <p:nvPr/>
          </p:nvGrpSpPr>
          <p:grpSpPr>
            <a:xfrm>
              <a:off x="1745789" y="3806768"/>
              <a:ext cx="2216611" cy="2071451"/>
              <a:chOff x="1621964" y="3825818"/>
              <a:chExt cx="2216611" cy="2071451"/>
            </a:xfrm>
          </p:grpSpPr>
          <p:sp>
            <p:nvSpPr>
              <p:cNvPr id="31" name="Freeform 15"/>
              <p:cNvSpPr/>
              <p:nvPr/>
            </p:nvSpPr>
            <p:spPr bwMode="auto">
              <a:xfrm>
                <a:off x="1866900" y="5105400"/>
                <a:ext cx="1971675" cy="723900"/>
              </a:xfrm>
              <a:custGeom>
                <a:avLst/>
                <a:gdLst>
                  <a:gd name="connsiteX0" fmla="*/ 1971675 w 1971675"/>
                  <a:gd name="connsiteY0" fmla="*/ 723900 h 723900"/>
                  <a:gd name="connsiteX1" fmla="*/ 0 w 1971675"/>
                  <a:gd name="connsiteY1" fmla="*/ 723900 h 723900"/>
                  <a:gd name="connsiteX2" fmla="*/ 0 w 1971675"/>
                  <a:gd name="connsiteY2" fmla="*/ 0 h 723900"/>
                  <a:gd name="connsiteX3" fmla="*/ 114300 w 1971675"/>
                  <a:gd name="connsiteY3" fmla="*/ 0 h 723900"/>
                </a:gdLst>
                <a:ahLst/>
                <a:cxnLst>
                  <a:cxn ang="0">
                    <a:pos x="connsiteX0" y="connsiteY0"/>
                  </a:cxn>
                  <a:cxn ang="0">
                    <a:pos x="connsiteX1" y="connsiteY1"/>
                  </a:cxn>
                  <a:cxn ang="0">
                    <a:pos x="connsiteX2" y="connsiteY2"/>
                  </a:cxn>
                  <a:cxn ang="0">
                    <a:pos x="connsiteX3" y="connsiteY3"/>
                  </a:cxn>
                </a:cxnLst>
                <a:rect l="l" t="t" r="r" b="b"/>
                <a:pathLst>
                  <a:path w="1971675" h="723900">
                    <a:moveTo>
                      <a:pt x="1971675" y="723900"/>
                    </a:moveTo>
                    <a:lnTo>
                      <a:pt x="0" y="723900"/>
                    </a:lnTo>
                    <a:lnTo>
                      <a:pt x="0" y="0"/>
                    </a:lnTo>
                    <a:lnTo>
                      <a:pt x="114300" y="0"/>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sz="1013" dirty="0"/>
              </a:p>
            </p:txBody>
          </p:sp>
          <p:sp>
            <p:nvSpPr>
              <p:cNvPr id="32" name="Freeform 35"/>
              <p:cNvSpPr/>
              <p:nvPr/>
            </p:nvSpPr>
            <p:spPr bwMode="auto">
              <a:xfrm>
                <a:off x="1674346" y="3890390"/>
                <a:ext cx="2160352" cy="1938910"/>
              </a:xfrm>
              <a:custGeom>
                <a:avLst/>
                <a:gdLst>
                  <a:gd name="connsiteX0" fmla="*/ 1971675 w 1971675"/>
                  <a:gd name="connsiteY0" fmla="*/ 723900 h 723900"/>
                  <a:gd name="connsiteX1" fmla="*/ 0 w 1971675"/>
                  <a:gd name="connsiteY1" fmla="*/ 723900 h 723900"/>
                  <a:gd name="connsiteX2" fmla="*/ 0 w 1971675"/>
                  <a:gd name="connsiteY2" fmla="*/ 0 h 723900"/>
                  <a:gd name="connsiteX3" fmla="*/ 114300 w 1971675"/>
                  <a:gd name="connsiteY3" fmla="*/ 0 h 723900"/>
                  <a:gd name="connsiteX0" fmla="*/ 1971675 w 1971675"/>
                  <a:gd name="connsiteY0" fmla="*/ 726674 h 726674"/>
                  <a:gd name="connsiteX1" fmla="*/ 0 w 1971675"/>
                  <a:gd name="connsiteY1" fmla="*/ 726674 h 726674"/>
                  <a:gd name="connsiteX2" fmla="*/ 0 w 1971675"/>
                  <a:gd name="connsiteY2" fmla="*/ 2774 h 726674"/>
                  <a:gd name="connsiteX3" fmla="*/ 336844 w 1971675"/>
                  <a:gd name="connsiteY3" fmla="*/ 0 h 726674"/>
                  <a:gd name="connsiteX0" fmla="*/ 1971675 w 1971675"/>
                  <a:gd name="connsiteY0" fmla="*/ 726674 h 726674"/>
                  <a:gd name="connsiteX1" fmla="*/ 0 w 1971675"/>
                  <a:gd name="connsiteY1" fmla="*/ 726674 h 726674"/>
                  <a:gd name="connsiteX2" fmla="*/ 0 w 1971675"/>
                  <a:gd name="connsiteY2" fmla="*/ 2774 h 726674"/>
                  <a:gd name="connsiteX3" fmla="*/ 336844 w 1971675"/>
                  <a:gd name="connsiteY3" fmla="*/ 0 h 726674"/>
                  <a:gd name="connsiteX0" fmla="*/ 1971675 w 1971675"/>
                  <a:gd name="connsiteY0" fmla="*/ 726674 h 726674"/>
                  <a:gd name="connsiteX1" fmla="*/ 0 w 1971675"/>
                  <a:gd name="connsiteY1" fmla="*/ 726674 h 726674"/>
                  <a:gd name="connsiteX2" fmla="*/ 0 w 1971675"/>
                  <a:gd name="connsiteY2" fmla="*/ 2774 h 726674"/>
                  <a:gd name="connsiteX3" fmla="*/ 327571 w 1971675"/>
                  <a:gd name="connsiteY3" fmla="*/ 0 h 726674"/>
                </a:gdLst>
                <a:ahLst/>
                <a:cxnLst>
                  <a:cxn ang="0">
                    <a:pos x="connsiteX0" y="connsiteY0"/>
                  </a:cxn>
                  <a:cxn ang="0">
                    <a:pos x="connsiteX1" y="connsiteY1"/>
                  </a:cxn>
                  <a:cxn ang="0">
                    <a:pos x="connsiteX2" y="connsiteY2"/>
                  </a:cxn>
                  <a:cxn ang="0">
                    <a:pos x="connsiteX3" y="connsiteY3"/>
                  </a:cxn>
                </a:cxnLst>
                <a:rect l="l" t="t" r="r" b="b"/>
                <a:pathLst>
                  <a:path w="1971675" h="726674">
                    <a:moveTo>
                      <a:pt x="1971675" y="726674"/>
                    </a:moveTo>
                    <a:lnTo>
                      <a:pt x="0" y="726674"/>
                    </a:lnTo>
                    <a:lnTo>
                      <a:pt x="0" y="2774"/>
                    </a:lnTo>
                    <a:lnTo>
                      <a:pt x="327571" y="0"/>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sz="1013" dirty="0"/>
              </a:p>
            </p:txBody>
          </p:sp>
          <p:sp>
            <p:nvSpPr>
              <p:cNvPr id="33" name="Flowchart: Decision 18"/>
              <p:cNvSpPr/>
              <p:nvPr/>
            </p:nvSpPr>
            <p:spPr bwMode="auto">
              <a:xfrm>
                <a:off x="1621964" y="4010108"/>
                <a:ext cx="105118" cy="105117"/>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sp>
            <p:nvSpPr>
              <p:cNvPr id="34" name="Flowchart: Decision 37"/>
              <p:cNvSpPr/>
              <p:nvPr/>
            </p:nvSpPr>
            <p:spPr bwMode="auto">
              <a:xfrm>
                <a:off x="1792018" y="3825818"/>
                <a:ext cx="144017" cy="144016"/>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sp>
            <p:nvSpPr>
              <p:cNvPr id="35" name="Freeform 22"/>
              <p:cNvSpPr/>
              <p:nvPr/>
            </p:nvSpPr>
            <p:spPr bwMode="auto">
              <a:xfrm>
                <a:off x="1670304" y="4450080"/>
                <a:ext cx="188976" cy="286512"/>
              </a:xfrm>
              <a:custGeom>
                <a:avLst/>
                <a:gdLst>
                  <a:gd name="connsiteX0" fmla="*/ 0 w 188976"/>
                  <a:gd name="connsiteY0" fmla="*/ 286512 h 286512"/>
                  <a:gd name="connsiteX1" fmla="*/ 188976 w 188976"/>
                  <a:gd name="connsiteY1" fmla="*/ 286512 h 286512"/>
                  <a:gd name="connsiteX2" fmla="*/ 188976 w 188976"/>
                  <a:gd name="connsiteY2" fmla="*/ 0 h 286512"/>
                </a:gdLst>
                <a:ahLst/>
                <a:cxnLst>
                  <a:cxn ang="0">
                    <a:pos x="connsiteX0" y="connsiteY0"/>
                  </a:cxn>
                  <a:cxn ang="0">
                    <a:pos x="connsiteX1" y="connsiteY1"/>
                  </a:cxn>
                  <a:cxn ang="0">
                    <a:pos x="connsiteX2" y="connsiteY2"/>
                  </a:cxn>
                </a:cxnLst>
                <a:rect l="l" t="t" r="r" b="b"/>
                <a:pathLst>
                  <a:path w="188976" h="286512">
                    <a:moveTo>
                      <a:pt x="0" y="286512"/>
                    </a:moveTo>
                    <a:lnTo>
                      <a:pt x="188976" y="286512"/>
                    </a:lnTo>
                    <a:lnTo>
                      <a:pt x="188976" y="0"/>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sz="1013" dirty="0"/>
              </a:p>
            </p:txBody>
          </p:sp>
          <p:sp>
            <p:nvSpPr>
              <p:cNvPr id="36" name="Flowchart: Decision 40"/>
              <p:cNvSpPr/>
              <p:nvPr/>
            </p:nvSpPr>
            <p:spPr bwMode="auto">
              <a:xfrm>
                <a:off x="1811588" y="4366146"/>
                <a:ext cx="99261" cy="99259"/>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sp>
            <p:nvSpPr>
              <p:cNvPr id="37" name="Flowchart: Decision 41"/>
              <p:cNvSpPr/>
              <p:nvPr/>
            </p:nvSpPr>
            <p:spPr bwMode="auto">
              <a:xfrm>
                <a:off x="1792018" y="5438706"/>
                <a:ext cx="144017" cy="144016"/>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sp>
            <p:nvSpPr>
              <p:cNvPr id="38" name="Flowchart: Decision 43"/>
              <p:cNvSpPr/>
              <p:nvPr/>
            </p:nvSpPr>
            <p:spPr bwMode="auto">
              <a:xfrm>
                <a:off x="2662173" y="5753253"/>
                <a:ext cx="144017" cy="144016"/>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grpSp>
        <p:grpSp>
          <p:nvGrpSpPr>
            <p:cNvPr id="16" name="Group 44"/>
            <p:cNvGrpSpPr/>
            <p:nvPr/>
          </p:nvGrpSpPr>
          <p:grpSpPr>
            <a:xfrm flipH="1">
              <a:off x="5439275" y="3806768"/>
              <a:ext cx="2216611" cy="2074049"/>
              <a:chOff x="1621964" y="3825818"/>
              <a:chExt cx="2216611" cy="2074049"/>
            </a:xfrm>
          </p:grpSpPr>
          <p:sp>
            <p:nvSpPr>
              <p:cNvPr id="23" name="Freeform 45"/>
              <p:cNvSpPr/>
              <p:nvPr/>
            </p:nvSpPr>
            <p:spPr bwMode="auto">
              <a:xfrm>
                <a:off x="1866900" y="5105400"/>
                <a:ext cx="1971675" cy="723900"/>
              </a:xfrm>
              <a:custGeom>
                <a:avLst/>
                <a:gdLst>
                  <a:gd name="connsiteX0" fmla="*/ 1971675 w 1971675"/>
                  <a:gd name="connsiteY0" fmla="*/ 723900 h 723900"/>
                  <a:gd name="connsiteX1" fmla="*/ 0 w 1971675"/>
                  <a:gd name="connsiteY1" fmla="*/ 723900 h 723900"/>
                  <a:gd name="connsiteX2" fmla="*/ 0 w 1971675"/>
                  <a:gd name="connsiteY2" fmla="*/ 0 h 723900"/>
                  <a:gd name="connsiteX3" fmla="*/ 114300 w 1971675"/>
                  <a:gd name="connsiteY3" fmla="*/ 0 h 723900"/>
                </a:gdLst>
                <a:ahLst/>
                <a:cxnLst>
                  <a:cxn ang="0">
                    <a:pos x="connsiteX0" y="connsiteY0"/>
                  </a:cxn>
                  <a:cxn ang="0">
                    <a:pos x="connsiteX1" y="connsiteY1"/>
                  </a:cxn>
                  <a:cxn ang="0">
                    <a:pos x="connsiteX2" y="connsiteY2"/>
                  </a:cxn>
                  <a:cxn ang="0">
                    <a:pos x="connsiteX3" y="connsiteY3"/>
                  </a:cxn>
                </a:cxnLst>
                <a:rect l="l" t="t" r="r" b="b"/>
                <a:pathLst>
                  <a:path w="1971675" h="723900">
                    <a:moveTo>
                      <a:pt x="1971675" y="723900"/>
                    </a:moveTo>
                    <a:lnTo>
                      <a:pt x="0" y="723900"/>
                    </a:lnTo>
                    <a:lnTo>
                      <a:pt x="0" y="0"/>
                    </a:lnTo>
                    <a:lnTo>
                      <a:pt x="114300" y="0"/>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sz="1013" dirty="0"/>
              </a:p>
            </p:txBody>
          </p:sp>
          <p:sp>
            <p:nvSpPr>
              <p:cNvPr id="24" name="Freeform 46"/>
              <p:cNvSpPr/>
              <p:nvPr/>
            </p:nvSpPr>
            <p:spPr bwMode="auto">
              <a:xfrm>
                <a:off x="1674346" y="3890390"/>
                <a:ext cx="2160352" cy="1938910"/>
              </a:xfrm>
              <a:custGeom>
                <a:avLst/>
                <a:gdLst>
                  <a:gd name="connsiteX0" fmla="*/ 1971675 w 1971675"/>
                  <a:gd name="connsiteY0" fmla="*/ 723900 h 723900"/>
                  <a:gd name="connsiteX1" fmla="*/ 0 w 1971675"/>
                  <a:gd name="connsiteY1" fmla="*/ 723900 h 723900"/>
                  <a:gd name="connsiteX2" fmla="*/ 0 w 1971675"/>
                  <a:gd name="connsiteY2" fmla="*/ 0 h 723900"/>
                  <a:gd name="connsiteX3" fmla="*/ 114300 w 1971675"/>
                  <a:gd name="connsiteY3" fmla="*/ 0 h 723900"/>
                  <a:gd name="connsiteX0" fmla="*/ 1971675 w 1971675"/>
                  <a:gd name="connsiteY0" fmla="*/ 726674 h 726674"/>
                  <a:gd name="connsiteX1" fmla="*/ 0 w 1971675"/>
                  <a:gd name="connsiteY1" fmla="*/ 726674 h 726674"/>
                  <a:gd name="connsiteX2" fmla="*/ 0 w 1971675"/>
                  <a:gd name="connsiteY2" fmla="*/ 2774 h 726674"/>
                  <a:gd name="connsiteX3" fmla="*/ 336844 w 1971675"/>
                  <a:gd name="connsiteY3" fmla="*/ 0 h 726674"/>
                  <a:gd name="connsiteX0" fmla="*/ 1971675 w 1971675"/>
                  <a:gd name="connsiteY0" fmla="*/ 726674 h 726674"/>
                  <a:gd name="connsiteX1" fmla="*/ 0 w 1971675"/>
                  <a:gd name="connsiteY1" fmla="*/ 726674 h 726674"/>
                  <a:gd name="connsiteX2" fmla="*/ 0 w 1971675"/>
                  <a:gd name="connsiteY2" fmla="*/ 2774 h 726674"/>
                  <a:gd name="connsiteX3" fmla="*/ 336844 w 1971675"/>
                  <a:gd name="connsiteY3" fmla="*/ 0 h 726674"/>
                  <a:gd name="connsiteX0" fmla="*/ 1971675 w 1971675"/>
                  <a:gd name="connsiteY0" fmla="*/ 726674 h 726674"/>
                  <a:gd name="connsiteX1" fmla="*/ 0 w 1971675"/>
                  <a:gd name="connsiteY1" fmla="*/ 726674 h 726674"/>
                  <a:gd name="connsiteX2" fmla="*/ 0 w 1971675"/>
                  <a:gd name="connsiteY2" fmla="*/ 2774 h 726674"/>
                  <a:gd name="connsiteX3" fmla="*/ 327571 w 1971675"/>
                  <a:gd name="connsiteY3" fmla="*/ 0 h 726674"/>
                </a:gdLst>
                <a:ahLst/>
                <a:cxnLst>
                  <a:cxn ang="0">
                    <a:pos x="connsiteX0" y="connsiteY0"/>
                  </a:cxn>
                  <a:cxn ang="0">
                    <a:pos x="connsiteX1" y="connsiteY1"/>
                  </a:cxn>
                  <a:cxn ang="0">
                    <a:pos x="connsiteX2" y="connsiteY2"/>
                  </a:cxn>
                  <a:cxn ang="0">
                    <a:pos x="connsiteX3" y="connsiteY3"/>
                  </a:cxn>
                </a:cxnLst>
                <a:rect l="l" t="t" r="r" b="b"/>
                <a:pathLst>
                  <a:path w="1971675" h="726674">
                    <a:moveTo>
                      <a:pt x="1971675" y="726674"/>
                    </a:moveTo>
                    <a:lnTo>
                      <a:pt x="0" y="726674"/>
                    </a:lnTo>
                    <a:lnTo>
                      <a:pt x="0" y="2774"/>
                    </a:lnTo>
                    <a:lnTo>
                      <a:pt x="327571" y="0"/>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sz="1013" dirty="0"/>
              </a:p>
            </p:txBody>
          </p:sp>
          <p:sp>
            <p:nvSpPr>
              <p:cNvPr id="25" name="Flowchart: Decision 47"/>
              <p:cNvSpPr/>
              <p:nvPr/>
            </p:nvSpPr>
            <p:spPr bwMode="auto">
              <a:xfrm>
                <a:off x="1621964" y="4010108"/>
                <a:ext cx="105118" cy="105117"/>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sp>
            <p:nvSpPr>
              <p:cNvPr id="26" name="Flowchart: Decision 48"/>
              <p:cNvSpPr/>
              <p:nvPr/>
            </p:nvSpPr>
            <p:spPr bwMode="auto">
              <a:xfrm>
                <a:off x="1792018" y="3825818"/>
                <a:ext cx="144017" cy="144016"/>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sp>
            <p:nvSpPr>
              <p:cNvPr id="27" name="Freeform 49"/>
              <p:cNvSpPr/>
              <p:nvPr/>
            </p:nvSpPr>
            <p:spPr bwMode="auto">
              <a:xfrm>
                <a:off x="1670304" y="4450080"/>
                <a:ext cx="188976" cy="286512"/>
              </a:xfrm>
              <a:custGeom>
                <a:avLst/>
                <a:gdLst>
                  <a:gd name="connsiteX0" fmla="*/ 0 w 188976"/>
                  <a:gd name="connsiteY0" fmla="*/ 286512 h 286512"/>
                  <a:gd name="connsiteX1" fmla="*/ 188976 w 188976"/>
                  <a:gd name="connsiteY1" fmla="*/ 286512 h 286512"/>
                  <a:gd name="connsiteX2" fmla="*/ 188976 w 188976"/>
                  <a:gd name="connsiteY2" fmla="*/ 0 h 286512"/>
                </a:gdLst>
                <a:ahLst/>
                <a:cxnLst>
                  <a:cxn ang="0">
                    <a:pos x="connsiteX0" y="connsiteY0"/>
                  </a:cxn>
                  <a:cxn ang="0">
                    <a:pos x="connsiteX1" y="connsiteY1"/>
                  </a:cxn>
                  <a:cxn ang="0">
                    <a:pos x="connsiteX2" y="connsiteY2"/>
                  </a:cxn>
                </a:cxnLst>
                <a:rect l="l" t="t" r="r" b="b"/>
                <a:pathLst>
                  <a:path w="188976" h="286512">
                    <a:moveTo>
                      <a:pt x="0" y="286512"/>
                    </a:moveTo>
                    <a:lnTo>
                      <a:pt x="188976" y="286512"/>
                    </a:lnTo>
                    <a:lnTo>
                      <a:pt x="188976" y="0"/>
                    </a:lnTo>
                  </a:path>
                </a:pathLst>
              </a:custGeom>
              <a:noFill/>
              <a:ln w="28575" cap="flat" cmpd="sng" algn="ctr">
                <a:solidFill>
                  <a:schemeClr val="bg1"/>
                </a:solidFill>
                <a:prstDash val="solid"/>
                <a:round/>
                <a:headEnd type="none" w="med" len="med"/>
                <a:tailEnd type="none" w="med" len="med"/>
              </a:ln>
              <a:effectLst/>
            </p:spPr>
            <p:txBody>
              <a:bodyPr rtlCol="0" anchor="ctr"/>
              <a:lstStyle/>
              <a:p>
                <a:pPr algn="ctr"/>
                <a:endParaRPr lang="en-US" sz="1013" dirty="0"/>
              </a:p>
            </p:txBody>
          </p:sp>
          <p:sp>
            <p:nvSpPr>
              <p:cNvPr id="28" name="Flowchart: Decision 50"/>
              <p:cNvSpPr/>
              <p:nvPr/>
            </p:nvSpPr>
            <p:spPr bwMode="auto">
              <a:xfrm>
                <a:off x="1811588" y="4366146"/>
                <a:ext cx="99261" cy="99259"/>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sp>
            <p:nvSpPr>
              <p:cNvPr id="29" name="Flowchart: Decision 51"/>
              <p:cNvSpPr/>
              <p:nvPr/>
            </p:nvSpPr>
            <p:spPr bwMode="auto">
              <a:xfrm>
                <a:off x="1792018" y="5438706"/>
                <a:ext cx="144017" cy="144016"/>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sp>
            <p:nvSpPr>
              <p:cNvPr id="30" name="Flowchart: Decision 52"/>
              <p:cNvSpPr/>
              <p:nvPr/>
            </p:nvSpPr>
            <p:spPr bwMode="auto">
              <a:xfrm>
                <a:off x="2662173" y="5755851"/>
                <a:ext cx="144017" cy="144016"/>
              </a:xfrm>
              <a:prstGeom prst="flowChartDecision">
                <a:avLst/>
              </a:prstGeom>
              <a:solidFill>
                <a:schemeClr val="bg1"/>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pPr>
                <a:endParaRPr lang="en-US" sz="1050" dirty="0"/>
              </a:p>
            </p:txBody>
          </p:sp>
        </p:grpSp>
        <p:sp>
          <p:nvSpPr>
            <p:cNvPr id="18" name="Abgerundetes Rechteck 17">
              <a:extLst>
                <a:ext uri="{FF2B5EF4-FFF2-40B4-BE49-F238E27FC236}">
                  <a16:creationId xmlns:a16="http://schemas.microsoft.com/office/drawing/2014/main" xmlns="" id="{C3278AAB-FD29-3642-B0AD-00444D4B846F}"/>
                </a:ext>
              </a:extLst>
            </p:cNvPr>
            <p:cNvSpPr/>
            <p:nvPr/>
          </p:nvSpPr>
          <p:spPr bwMode="auto">
            <a:xfrm>
              <a:off x="2111429" y="3476262"/>
              <a:ext cx="5170714" cy="1080000"/>
            </a:xfrm>
            <a:prstGeom prst="roundRect">
              <a:avLst>
                <a:gd name="adj" fmla="val 6689"/>
              </a:avLst>
            </a:prstGeom>
            <a:solidFill>
              <a:schemeClr val="bg1"/>
            </a:solidFill>
            <a:ln w="12700" cap="flat" cmpd="sng" algn="ctr">
              <a:noFill/>
              <a:prstDash val="solid"/>
              <a:round/>
              <a:headEnd type="none" w="med" len="med"/>
              <a:tailEnd type="none" w="med" len="med"/>
            </a:ln>
            <a:effectLst/>
          </p:spPr>
          <p:txBody>
            <a:bodyPr vert="horz" wrap="square" lIns="1080000" tIns="81000" rIns="27000" bIns="27000" numCol="1" rtlCol="0" anchor="t" anchorCtr="0" compatLnSpc="1">
              <a:prstTxWarp prst="textNoShape">
                <a:avLst/>
              </a:prstTxWarp>
            </a:bodyPr>
            <a:lstStyle/>
            <a:p>
              <a:pPr defTabSz="746522" eaLnBrk="0" fontAlgn="base" hangingPunct="0">
                <a:spcBef>
                  <a:spcPct val="0"/>
                </a:spcBef>
                <a:spcAft>
                  <a:spcPct val="0"/>
                </a:spcAft>
              </a:pPr>
              <a:r>
                <a:rPr lang="en-US" sz="1050" dirty="0">
                  <a:solidFill>
                    <a:schemeClr val="accent4"/>
                  </a:solidFill>
                  <a:latin typeface="+mj-lt"/>
                </a:rPr>
                <a:t>Our Mission:</a:t>
              </a:r>
              <a:r>
                <a:rPr lang="en-US" sz="1050" dirty="0">
                  <a:latin typeface="+mj-lt"/>
                </a:rPr>
                <a:t/>
              </a:r>
              <a:br>
                <a:rPr lang="en-US" sz="1050" dirty="0">
                  <a:latin typeface="+mj-lt"/>
                </a:rPr>
              </a:br>
              <a:r>
                <a:rPr lang="en-US" sz="1050" b="1" dirty="0">
                  <a:latin typeface="+mj-lt"/>
                </a:rPr>
                <a:t>Excellence. Simply delivered.</a:t>
              </a:r>
            </a:p>
            <a:p>
              <a:pPr defTabSz="746522" eaLnBrk="0" fontAlgn="base" hangingPunct="0">
                <a:spcBef>
                  <a:spcPct val="0"/>
                </a:spcBef>
                <a:spcAft>
                  <a:spcPct val="0"/>
                </a:spcAft>
              </a:pPr>
              <a:r>
                <a:rPr lang="en-US" sz="750" dirty="0">
                  <a:latin typeface="+mj-lt"/>
                </a:rPr>
                <a:t>Along the three bottom-lines in a sustainable way</a:t>
              </a:r>
              <a:endParaRPr lang="en-US" sz="1050" dirty="0">
                <a:latin typeface="+mj-lt"/>
              </a:endParaRPr>
            </a:p>
            <a:p>
              <a:pPr defTabSz="746522" eaLnBrk="0" fontAlgn="base" hangingPunct="0">
                <a:lnSpc>
                  <a:spcPct val="150000"/>
                </a:lnSpc>
                <a:spcBef>
                  <a:spcPct val="0"/>
                </a:spcBef>
                <a:spcAft>
                  <a:spcPct val="0"/>
                </a:spcAft>
              </a:pPr>
              <a:r>
                <a:rPr lang="en-US" sz="750" dirty="0">
                  <a:solidFill>
                    <a:schemeClr val="accent1"/>
                  </a:solidFill>
                  <a:latin typeface="+mj-lt"/>
                </a:rPr>
                <a:t>Enabled by </a:t>
              </a:r>
              <a:r>
                <a:rPr lang="en-US" sz="750" b="1" dirty="0">
                  <a:solidFill>
                    <a:schemeClr val="accent1"/>
                  </a:solidFill>
                  <a:latin typeface="+mj-lt"/>
                </a:rPr>
                <a:t>Common DNA</a:t>
              </a:r>
            </a:p>
          </p:txBody>
        </p:sp>
        <p:sp>
          <p:nvSpPr>
            <p:cNvPr id="19" name="Abgerundetes Rechteck 18">
              <a:extLst>
                <a:ext uri="{FF2B5EF4-FFF2-40B4-BE49-F238E27FC236}">
                  <a16:creationId xmlns:a16="http://schemas.microsoft.com/office/drawing/2014/main" xmlns="" id="{DD2A0B9E-9FB8-6740-90F9-27B9BE80C966}"/>
                </a:ext>
              </a:extLst>
            </p:cNvPr>
            <p:cNvSpPr/>
            <p:nvPr/>
          </p:nvSpPr>
          <p:spPr bwMode="auto">
            <a:xfrm>
              <a:off x="2111429" y="4616996"/>
              <a:ext cx="5170714" cy="1080000"/>
            </a:xfrm>
            <a:prstGeom prst="roundRect">
              <a:avLst>
                <a:gd name="adj" fmla="val 6689"/>
              </a:avLst>
            </a:prstGeom>
            <a:solidFill>
              <a:schemeClr val="bg1"/>
            </a:solidFill>
            <a:ln w="12700" cap="flat" cmpd="sng" algn="ctr">
              <a:noFill/>
              <a:prstDash val="solid"/>
              <a:round/>
              <a:headEnd type="none" w="med" len="med"/>
              <a:tailEnd type="none" w="med" len="med"/>
            </a:ln>
            <a:effectLst/>
          </p:spPr>
          <p:txBody>
            <a:bodyPr vert="horz" wrap="square" lIns="1080000" tIns="81000" rIns="27000" bIns="27000" numCol="1" rtlCol="0" anchor="t" anchorCtr="0" compatLnSpc="1">
              <a:prstTxWarp prst="textNoShape">
                <a:avLst/>
              </a:prstTxWarp>
            </a:bodyPr>
            <a:lstStyle/>
            <a:p>
              <a:pPr defTabSz="746522" eaLnBrk="0" fontAlgn="base" hangingPunct="0">
                <a:spcBef>
                  <a:spcPct val="0"/>
                </a:spcBef>
                <a:spcAft>
                  <a:spcPct val="0"/>
                </a:spcAft>
              </a:pPr>
              <a:r>
                <a:rPr lang="en-US" sz="1050" dirty="0">
                  <a:solidFill>
                    <a:schemeClr val="accent4"/>
                  </a:solidFill>
                  <a:latin typeface="+mj-lt"/>
                </a:rPr>
                <a:t>Our Business Unit focus:</a:t>
              </a:r>
            </a:p>
            <a:p>
              <a:pPr defTabSz="746522" eaLnBrk="0" fontAlgn="base" hangingPunct="0">
                <a:spcBef>
                  <a:spcPct val="0"/>
                </a:spcBef>
                <a:spcAft>
                  <a:spcPct val="0"/>
                </a:spcAft>
              </a:pPr>
              <a:r>
                <a:rPr lang="en-US" sz="1050" b="1" dirty="0">
                  <a:latin typeface="+mj-lt"/>
                </a:rPr>
                <a:t>Strengthening the profitable core</a:t>
              </a:r>
              <a:endParaRPr lang="en-US" sz="1050" dirty="0">
                <a:solidFill>
                  <a:schemeClr val="accent1"/>
                </a:solidFill>
              </a:endParaRPr>
            </a:p>
            <a:p>
              <a:pPr defTabSz="746522" eaLnBrk="0" fontAlgn="base" hangingPunct="0">
                <a:lnSpc>
                  <a:spcPct val="150000"/>
                </a:lnSpc>
                <a:spcBef>
                  <a:spcPct val="0"/>
                </a:spcBef>
                <a:spcAft>
                  <a:spcPct val="0"/>
                </a:spcAft>
              </a:pPr>
              <a:r>
                <a:rPr lang="en-US" sz="750" dirty="0">
                  <a:solidFill>
                    <a:schemeClr val="accent1"/>
                  </a:solidFill>
                </a:rPr>
                <a:t>Supported by </a:t>
              </a:r>
              <a:r>
                <a:rPr lang="en-US" sz="750" b="1" dirty="0">
                  <a:solidFill>
                    <a:schemeClr val="accent1"/>
                  </a:solidFill>
                </a:rPr>
                <a:t>Group functions</a:t>
              </a:r>
            </a:p>
            <a:p>
              <a:pPr defTabSz="746522" eaLnBrk="0" fontAlgn="base" hangingPunct="0">
                <a:spcBef>
                  <a:spcPct val="0"/>
                </a:spcBef>
                <a:spcAft>
                  <a:spcPct val="0"/>
                </a:spcAft>
              </a:pPr>
              <a:endParaRPr lang="en-US" sz="1050" b="1" dirty="0">
                <a:latin typeface="+mj-lt"/>
              </a:endParaRPr>
            </a:p>
          </p:txBody>
        </p:sp>
        <p:pic>
          <p:nvPicPr>
            <p:cNvPr id="20" name="Grafik 19">
              <a:extLst>
                <a:ext uri="{FF2B5EF4-FFF2-40B4-BE49-F238E27FC236}">
                  <a16:creationId xmlns:a16="http://schemas.microsoft.com/office/drawing/2014/main" xmlns="" id="{D0676EC5-B1CD-E347-821B-6CA15CDD9B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1031" y="3466503"/>
              <a:ext cx="1080000" cy="1080000"/>
            </a:xfrm>
            <a:prstGeom prst="rect">
              <a:avLst/>
            </a:prstGeom>
          </p:spPr>
        </p:pic>
        <p:pic>
          <p:nvPicPr>
            <p:cNvPr id="21" name="Grafik 20">
              <a:extLst>
                <a:ext uri="{FF2B5EF4-FFF2-40B4-BE49-F238E27FC236}">
                  <a16:creationId xmlns:a16="http://schemas.microsoft.com/office/drawing/2014/main" xmlns="" id="{7C857043-47C2-194A-8239-6A52C40527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9759" y="4649138"/>
              <a:ext cx="1005147" cy="1005147"/>
            </a:xfrm>
            <a:prstGeom prst="rect">
              <a:avLst/>
            </a:prstGeom>
          </p:spPr>
        </p:pic>
        <p:sp>
          <p:nvSpPr>
            <p:cNvPr id="22" name="Textfeld 21">
              <a:extLst>
                <a:ext uri="{FF2B5EF4-FFF2-40B4-BE49-F238E27FC236}">
                  <a16:creationId xmlns:a16="http://schemas.microsoft.com/office/drawing/2014/main" xmlns="" id="{8C2008CC-6C48-C548-A8C7-6BEC553A6D20}"/>
                </a:ext>
              </a:extLst>
            </p:cNvPr>
            <p:cNvSpPr txBox="1"/>
            <p:nvPr/>
          </p:nvSpPr>
          <p:spPr>
            <a:xfrm>
              <a:off x="2561797" y="5157193"/>
              <a:ext cx="221066" cy="120736"/>
            </a:xfrm>
            <a:prstGeom prst="rect">
              <a:avLst/>
            </a:prstGeom>
            <a:noFill/>
          </p:spPr>
          <p:txBody>
            <a:bodyPr wrap="none" lIns="0" tIns="0" rIns="0" bIns="0" rtlCol="0">
              <a:spAutoFit/>
            </a:bodyPr>
            <a:lstStyle/>
            <a:p>
              <a:pPr algn="ctr">
                <a:lnSpc>
                  <a:spcPct val="110000"/>
                </a:lnSpc>
                <a:spcAft>
                  <a:spcPts val="375"/>
                </a:spcAft>
              </a:pPr>
              <a:r>
                <a:rPr lang="en-US" sz="225" b="1" dirty="0">
                  <a:solidFill>
                    <a:schemeClr val="bg1"/>
                  </a:solidFill>
                </a:rPr>
                <a:t>Profitable </a:t>
              </a:r>
              <a:br>
                <a:rPr lang="en-US" sz="225" b="1" dirty="0">
                  <a:solidFill>
                    <a:schemeClr val="bg1"/>
                  </a:solidFill>
                </a:rPr>
              </a:br>
              <a:r>
                <a:rPr lang="en-US" sz="225" b="1" dirty="0">
                  <a:solidFill>
                    <a:schemeClr val="bg1"/>
                  </a:solidFill>
                </a:rPr>
                <a:t>Core</a:t>
              </a:r>
            </a:p>
          </p:txBody>
        </p:sp>
      </p:grpSp>
      <p:grpSp>
        <p:nvGrpSpPr>
          <p:cNvPr id="40" name="Gruppieren 39"/>
          <p:cNvGrpSpPr/>
          <p:nvPr/>
        </p:nvGrpSpPr>
        <p:grpSpPr>
          <a:xfrm>
            <a:off x="5485008" y="2104141"/>
            <a:ext cx="2236607" cy="1854251"/>
            <a:chOff x="539552" y="2025555"/>
            <a:chExt cx="4608512" cy="2472336"/>
          </a:xfrm>
        </p:grpSpPr>
        <p:sp>
          <p:nvSpPr>
            <p:cNvPr id="41" name="Textfeld 43">
              <a:extLst>
                <a:ext uri="{FF2B5EF4-FFF2-40B4-BE49-F238E27FC236}">
                  <a16:creationId xmlns:a16="http://schemas.microsoft.com/office/drawing/2014/main" xmlns="" id="{C7989DA7-B3F5-4FD0-BDC1-F4EF9B0F22B9}"/>
                </a:ext>
              </a:extLst>
            </p:cNvPr>
            <p:cNvSpPr txBox="1"/>
            <p:nvPr/>
          </p:nvSpPr>
          <p:spPr>
            <a:xfrm>
              <a:off x="741927" y="2037927"/>
              <a:ext cx="2876369" cy="187060"/>
            </a:xfrm>
            <a:prstGeom prst="rect">
              <a:avLst/>
            </a:prstGeom>
            <a:noFill/>
          </p:spPr>
          <p:txBody>
            <a:bodyPr wrap="square" lIns="0" tIns="0" rIns="0" bIns="0" rtlCol="0">
              <a:spAutoFit/>
            </a:bodyPr>
            <a:lstStyle/>
            <a:p>
              <a:pPr>
                <a:lnSpc>
                  <a:spcPct val="90000"/>
                </a:lnSpc>
                <a:spcAft>
                  <a:spcPts val="375"/>
                </a:spcAft>
                <a:defRPr/>
              </a:pPr>
              <a:r>
                <a:rPr lang="de-DE" sz="1013">
                  <a:solidFill>
                    <a:srgbClr val="000000"/>
                  </a:solidFill>
                  <a:latin typeface="Delivery" panose="020F0503020204020204" pitchFamily="34" charset="0"/>
                </a:rPr>
                <a:t>OUR PURPOSE</a:t>
              </a:r>
            </a:p>
          </p:txBody>
        </p:sp>
        <p:sp>
          <p:nvSpPr>
            <p:cNvPr id="42" name="Textfeld 44">
              <a:extLst>
                <a:ext uri="{FF2B5EF4-FFF2-40B4-BE49-F238E27FC236}">
                  <a16:creationId xmlns:a16="http://schemas.microsoft.com/office/drawing/2014/main" xmlns="" id="{6DB3C2C2-572B-46E7-98F7-18ACEE343540}"/>
                </a:ext>
              </a:extLst>
            </p:cNvPr>
            <p:cNvSpPr txBox="1"/>
            <p:nvPr/>
          </p:nvSpPr>
          <p:spPr>
            <a:xfrm>
              <a:off x="741927" y="2360228"/>
              <a:ext cx="3811845" cy="374120"/>
            </a:xfrm>
            <a:prstGeom prst="rect">
              <a:avLst/>
            </a:prstGeom>
            <a:noFill/>
          </p:spPr>
          <p:txBody>
            <a:bodyPr wrap="square" lIns="0" tIns="0" rIns="0" bIns="0" rtlCol="0">
              <a:spAutoFit/>
            </a:bodyPr>
            <a:lstStyle/>
            <a:p>
              <a:pPr>
                <a:lnSpc>
                  <a:spcPct val="90000"/>
                </a:lnSpc>
                <a:spcAft>
                  <a:spcPts val="375"/>
                </a:spcAft>
                <a:defRPr/>
              </a:pPr>
              <a:r>
                <a:rPr lang="en-US" sz="1013" b="1" dirty="0">
                  <a:solidFill>
                    <a:srgbClr val="000000"/>
                  </a:solidFill>
                  <a:latin typeface="Delivery" panose="020F0503020204020204" pitchFamily="34" charset="0"/>
                </a:rPr>
                <a:t>CONNECTING PEOPLE, </a:t>
              </a:r>
              <a:br>
                <a:rPr lang="en-US" sz="1013" b="1" dirty="0">
                  <a:solidFill>
                    <a:srgbClr val="000000"/>
                  </a:solidFill>
                  <a:latin typeface="Delivery" panose="020F0503020204020204" pitchFamily="34" charset="0"/>
                </a:rPr>
              </a:br>
              <a:r>
                <a:rPr lang="en-US" sz="1013" b="1" dirty="0">
                  <a:solidFill>
                    <a:srgbClr val="000000"/>
                  </a:solidFill>
                  <a:latin typeface="Delivery" panose="020F0503020204020204" pitchFamily="34" charset="0"/>
                </a:rPr>
                <a:t>IMPROVING LIVES</a:t>
              </a:r>
            </a:p>
          </p:txBody>
        </p:sp>
        <p:sp>
          <p:nvSpPr>
            <p:cNvPr id="43" name="Freihandform: Form 45">
              <a:extLst>
                <a:ext uri="{FF2B5EF4-FFF2-40B4-BE49-F238E27FC236}">
                  <a16:creationId xmlns:a16="http://schemas.microsoft.com/office/drawing/2014/main" xmlns="" id="{74B0B34B-9D6C-42EA-AD3C-75068653F6C9}"/>
                </a:ext>
              </a:extLst>
            </p:cNvPr>
            <p:cNvSpPr/>
            <p:nvPr/>
          </p:nvSpPr>
          <p:spPr bwMode="auto">
            <a:xfrm rot="5400000">
              <a:off x="487854" y="2077253"/>
              <a:ext cx="198630" cy="95233"/>
            </a:xfrm>
            <a:custGeom>
              <a:avLst/>
              <a:gdLst>
                <a:gd name="connsiteX0" fmla="*/ 0 w 1723804"/>
                <a:gd name="connsiteY0" fmla="*/ 1031764 h 1031764"/>
                <a:gd name="connsiteX1" fmla="*/ 0 w 1723804"/>
                <a:gd name="connsiteY1" fmla="*/ 804435 h 1031764"/>
                <a:gd name="connsiteX2" fmla="*/ 861902 w 1723804"/>
                <a:gd name="connsiteY2" fmla="*/ 0 h 1031764"/>
                <a:gd name="connsiteX3" fmla="*/ 1723804 w 1723804"/>
                <a:gd name="connsiteY3" fmla="*/ 804434 h 1031764"/>
                <a:gd name="connsiteX4" fmla="*/ 1723804 w 1723804"/>
                <a:gd name="connsiteY4" fmla="*/ 1031763 h 1031764"/>
                <a:gd name="connsiteX5" fmla="*/ 861902 w 1723804"/>
                <a:gd name="connsiteY5" fmla="*/ 227329 h 1031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3804" h="1031764">
                  <a:moveTo>
                    <a:pt x="0" y="1031764"/>
                  </a:moveTo>
                  <a:lnTo>
                    <a:pt x="0" y="804435"/>
                  </a:lnTo>
                  <a:lnTo>
                    <a:pt x="861902" y="0"/>
                  </a:lnTo>
                  <a:lnTo>
                    <a:pt x="1723804" y="804434"/>
                  </a:lnTo>
                  <a:lnTo>
                    <a:pt x="1723804" y="1031763"/>
                  </a:lnTo>
                  <a:lnTo>
                    <a:pt x="861902" y="227329"/>
                  </a:lnTo>
                  <a:close/>
                </a:path>
              </a:pathLst>
            </a:custGeom>
            <a:solidFill>
              <a:schemeClr val="accent4"/>
            </a:solidFill>
            <a:ln w="12700" cap="flat" cmpd="sng" algn="ctr">
              <a:noFill/>
              <a:prstDash val="solid"/>
              <a:round/>
              <a:headEnd type="none" w="med" len="med"/>
              <a:tailEnd type="none" w="med" len="med"/>
            </a:ln>
            <a:effectLst/>
          </p:spPr>
          <p:txBody>
            <a:bodyPr vert="horz" wrap="square" lIns="54000" tIns="27000" rIns="27000" bIns="27000" numCol="1" rtlCol="0" anchor="t" anchorCtr="0" compatLnSpc="1">
              <a:prstTxWarp prst="textNoShape">
                <a:avLst/>
              </a:prstTxWarp>
            </a:bodyPr>
            <a:lstStyle/>
            <a:p>
              <a:pPr defTabSz="746522" eaLnBrk="0" fontAlgn="base" hangingPunct="0">
                <a:spcBef>
                  <a:spcPct val="0"/>
                </a:spcBef>
                <a:spcAft>
                  <a:spcPct val="0"/>
                </a:spcAft>
                <a:defRPr/>
              </a:pPr>
              <a:endParaRPr lang="de-DE" sz="1013" err="1">
                <a:solidFill>
                  <a:srgbClr val="000000"/>
                </a:solidFill>
                <a:latin typeface="Delivery" panose="020F0503020204020204" pitchFamily="34" charset="0"/>
              </a:endParaRPr>
            </a:p>
          </p:txBody>
        </p:sp>
        <p:sp>
          <p:nvSpPr>
            <p:cNvPr id="44" name="Textfeld 43"/>
            <p:cNvSpPr txBox="1"/>
            <p:nvPr/>
          </p:nvSpPr>
          <p:spPr>
            <a:xfrm>
              <a:off x="756398" y="3020562"/>
              <a:ext cx="4391666" cy="1477329"/>
            </a:xfrm>
            <a:prstGeom prst="rect">
              <a:avLst/>
            </a:prstGeom>
            <a:noFill/>
          </p:spPr>
          <p:txBody>
            <a:bodyPr wrap="square" lIns="0" tIns="0" rIns="0" bIns="0" rtlCol="0">
              <a:spAutoFit/>
            </a:bodyPr>
            <a:lstStyle/>
            <a:p>
              <a:r>
                <a:rPr lang="en-US" sz="1200" dirty="0">
                  <a:latin typeface="Delivery" panose="020F0503020204020204" pitchFamily="34" charset="0"/>
                </a:rPr>
                <a:t>We exist to connect people and improve their lives. </a:t>
              </a:r>
            </a:p>
            <a:p>
              <a:r>
                <a:rPr lang="en-US" sz="1200" dirty="0">
                  <a:latin typeface="Delivery" panose="020F0503020204020204" pitchFamily="34" charset="0"/>
                </a:rPr>
                <a:t>We enable trade and help businesses and people grow. </a:t>
              </a:r>
            </a:p>
            <a:p>
              <a:r>
                <a:rPr lang="en-US" sz="1200" dirty="0">
                  <a:solidFill>
                    <a:schemeClr val="accent4"/>
                  </a:solidFill>
                  <a:latin typeface="+mj-lt"/>
                </a:rPr>
                <a:t>And we are taking responsibility for the world we live in.</a:t>
              </a:r>
            </a:p>
          </p:txBody>
        </p:sp>
      </p:grpSp>
      <p:pic>
        <p:nvPicPr>
          <p:cNvPr id="45"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82470" y="3828441"/>
            <a:ext cx="850664" cy="853803"/>
          </a:xfrm>
          <a:prstGeom prst="rect">
            <a:avLst/>
          </a:prstGeom>
        </p:spPr>
      </p:pic>
      <p:pic>
        <p:nvPicPr>
          <p:cNvPr id="47" name="Grafik 4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31693" y="1981786"/>
            <a:ext cx="1301553" cy="286342"/>
          </a:xfrm>
          <a:prstGeom prst="rect">
            <a:avLst/>
          </a:prstGeom>
        </p:spPr>
      </p:pic>
    </p:spTree>
    <p:extLst>
      <p:ext uri="{BB962C8B-B14F-4D97-AF65-F5344CB8AC3E}">
        <p14:creationId xmlns:p14="http://schemas.microsoft.com/office/powerpoint/2010/main" val="21421549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Bild 39" descr="39656_18_09_DHL_10994.jpg"/>
          <p:cNvPicPr>
            <a:picLocks noChangeAspect="1"/>
          </p:cNvPicPr>
          <p:nvPr/>
        </p:nvPicPr>
        <p:blipFill rotWithShape="1">
          <a:blip r:embed="rId2" cstate="screen">
            <a:extLst>
              <a:ext uri="{28A0092B-C50C-407E-A947-70E740481C1C}">
                <a14:useLocalDpi xmlns:a14="http://schemas.microsoft.com/office/drawing/2010/main"/>
              </a:ext>
            </a:extLst>
          </a:blip>
          <a:srcRect b="-61"/>
          <a:stretch/>
        </p:blipFill>
        <p:spPr>
          <a:xfrm>
            <a:off x="4515322" y="3197"/>
            <a:ext cx="4628677" cy="5140303"/>
          </a:xfrm>
          <a:prstGeom prst="rect">
            <a:avLst/>
          </a:prstGeom>
        </p:spPr>
      </p:pic>
      <p:sp>
        <p:nvSpPr>
          <p:cNvPr id="41" name="Rechteck 40">
            <a:extLst>
              <a:ext uri="{FF2B5EF4-FFF2-40B4-BE49-F238E27FC236}">
                <a16:creationId xmlns:a16="http://schemas.microsoft.com/office/drawing/2014/main" xmlns="" id="{10B8AB3C-2348-3E42-8C98-F5DCB2180498}"/>
              </a:ext>
            </a:extLst>
          </p:cNvPr>
          <p:cNvSpPr/>
          <p:nvPr/>
        </p:nvSpPr>
        <p:spPr bwMode="auto">
          <a:xfrm>
            <a:off x="4515322" y="0"/>
            <a:ext cx="4628678" cy="5143500"/>
          </a:xfrm>
          <a:prstGeom prst="rect">
            <a:avLst/>
          </a:prstGeom>
          <a:gradFill>
            <a:gsLst>
              <a:gs pos="87000">
                <a:schemeClr val="bg1"/>
              </a:gs>
              <a:gs pos="14000">
                <a:schemeClr val="bg1">
                  <a:alpha val="0"/>
                </a:schemeClr>
              </a:gs>
            </a:gsLst>
            <a:lin ang="10800000" scaled="0"/>
          </a:gra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err="1">
              <a:ln>
                <a:noFill/>
              </a:ln>
              <a:solidFill>
                <a:schemeClr val="tx1"/>
              </a:solidFill>
              <a:effectLst/>
            </a:endParaRPr>
          </a:p>
        </p:txBody>
      </p:sp>
      <p:sp>
        <p:nvSpPr>
          <p:cNvPr id="20" name="Google Shape;937;p64"/>
          <p:cNvSpPr/>
          <p:nvPr/>
        </p:nvSpPr>
        <p:spPr>
          <a:xfrm>
            <a:off x="323998" y="1151349"/>
            <a:ext cx="2145503" cy="2729413"/>
          </a:xfrm>
          <a:prstGeom prst="rect">
            <a:avLst/>
          </a:prstGeom>
          <a:gradFill>
            <a:gsLst>
              <a:gs pos="30000">
                <a:schemeClr val="accent3"/>
              </a:gs>
              <a:gs pos="79000">
                <a:srgbClr val="FFDE59"/>
              </a:gs>
              <a:gs pos="100000">
                <a:srgbClr val="FFF0B2"/>
              </a:gs>
            </a:gsLst>
            <a:lin ang="16200000" scaled="0"/>
          </a:gra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r>
              <a:rPr lang="de-DE" sz="1600" dirty="0" smtClean="0">
                <a:latin typeface="Delivery Condensed Black"/>
                <a:ea typeface="Delivery"/>
                <a:cs typeface="Delivery Condensed Black"/>
              </a:rPr>
              <a:t>UN Global Compact</a:t>
            </a:r>
            <a:endParaRPr lang="de-DE" sz="1600" dirty="0">
              <a:latin typeface="Delivery Condensed Black"/>
              <a:ea typeface="Delivery"/>
              <a:cs typeface="Delivery Condensed Black"/>
            </a:endParaRPr>
          </a:p>
        </p:txBody>
      </p:sp>
      <p:sp>
        <p:nvSpPr>
          <p:cNvPr id="44" name="Google Shape;937;p64"/>
          <p:cNvSpPr/>
          <p:nvPr/>
        </p:nvSpPr>
        <p:spPr>
          <a:xfrm>
            <a:off x="2666766" y="1145087"/>
            <a:ext cx="3920646" cy="2735676"/>
          </a:xfrm>
          <a:prstGeom prst="rect">
            <a:avLst/>
          </a:prstGeom>
          <a:solidFill>
            <a:srgbClr val="E6E6E6"/>
          </a:solid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smtClean="0">
              <a:solidFill>
                <a:schemeClr val="accent4"/>
              </a:solidFill>
              <a:latin typeface="Delivery Condensed Black"/>
              <a:ea typeface="Delivery"/>
              <a:cs typeface="Delivery Condensed Black"/>
            </a:endParaRPr>
          </a:p>
          <a:p>
            <a:pPr lvl="0" algn="ctr">
              <a:buClr>
                <a:prstClr val="black"/>
              </a:buClr>
              <a:buSzPts val="1100"/>
            </a:pPr>
            <a:endParaRPr lang="de-DE" sz="1600" dirty="0" smtClean="0">
              <a:latin typeface="Delivery Condensed Black"/>
              <a:ea typeface="Delivery"/>
              <a:cs typeface="Delivery Condensed Black"/>
            </a:endParaRPr>
          </a:p>
          <a:p>
            <a:pPr lvl="0" algn="ctr">
              <a:buClr>
                <a:prstClr val="black"/>
              </a:buClr>
              <a:buSzPts val="1100"/>
            </a:pPr>
            <a:r>
              <a:rPr lang="de-DE" sz="1600" dirty="0" smtClean="0">
                <a:latin typeface="Delivery Condensed Black"/>
                <a:ea typeface="Delivery"/>
                <a:cs typeface="Delivery Condensed Black"/>
              </a:rPr>
              <a:t>SDG </a:t>
            </a:r>
            <a:r>
              <a:rPr lang="de-DE" sz="1600" dirty="0" err="1" smtClean="0">
                <a:latin typeface="Delivery Condensed Black"/>
                <a:ea typeface="Delivery"/>
                <a:cs typeface="Delivery Condensed Black"/>
              </a:rPr>
              <a:t>Commitment</a:t>
            </a:r>
            <a:endParaRPr lang="de-DE" sz="1600" dirty="0" smtClean="0">
              <a:latin typeface="Delivery Condensed Black"/>
              <a:ea typeface="Delivery"/>
              <a:cs typeface="Delivery Condensed Black"/>
            </a:endParaRPr>
          </a:p>
          <a:p>
            <a:pPr marL="0" lvl="0" indent="0" algn="ctr" rtl="0">
              <a:spcBef>
                <a:spcPts val="0"/>
              </a:spcBef>
              <a:spcAft>
                <a:spcPts val="0"/>
              </a:spcAft>
              <a:buClr>
                <a:schemeClr val="dk1"/>
              </a:buClr>
              <a:buSzPts val="1100"/>
              <a:buFont typeface="Arial"/>
              <a:buNone/>
            </a:pPr>
            <a:endParaRPr lang="de-DE" sz="1200" dirty="0">
              <a:solidFill>
                <a:schemeClr val="accent4"/>
              </a:solidFill>
              <a:latin typeface="Delivery Condensed Black"/>
              <a:ea typeface="Delivery"/>
              <a:cs typeface="Delivery Condensed Black"/>
            </a:endParaRPr>
          </a:p>
        </p:txBody>
      </p:sp>
      <p:sp>
        <p:nvSpPr>
          <p:cNvPr id="52" name="Title 1">
            <a:extLst>
              <a:ext uri="{FF2B5EF4-FFF2-40B4-BE49-F238E27FC236}">
                <a16:creationId xmlns:a16="http://schemas.microsoft.com/office/drawing/2014/main" xmlns="" id="{B3A990BA-ED84-434F-B802-79F28304F7D5}"/>
              </a:ext>
            </a:extLst>
          </p:cNvPr>
          <p:cNvSpPr txBox="1">
            <a:spLocks/>
          </p:cNvSpPr>
          <p:nvPr/>
        </p:nvSpPr>
        <p:spPr>
          <a:xfrm>
            <a:off x="324001" y="385163"/>
            <a:ext cx="5778220" cy="493950"/>
          </a:xfrm>
          <a:prstGeom prst="rect">
            <a:avLst/>
          </a:prstGeom>
        </p:spPr>
        <p:txBody>
          <a:bodyPr vert="horz" lIns="0" tIns="0" rIns="0" bIns="0" rtlCol="0" anchor="b">
            <a:noAutofit/>
          </a:bodyPr>
          <a:lstStyle>
            <a:lvl1pPr algn="l" defTabSz="685800" rtl="0" eaLnBrk="1" latinLnBrk="0" hangingPunct="1">
              <a:lnSpc>
                <a:spcPct val="100000"/>
              </a:lnSpc>
              <a:spcBef>
                <a:spcPct val="0"/>
              </a:spcBef>
              <a:buNone/>
              <a:defRPr sz="1800" b="1" kern="1200">
                <a:solidFill>
                  <a:schemeClr val="tx1"/>
                </a:solidFill>
                <a:latin typeface="+mj-lt"/>
                <a:ea typeface="+mj-ea"/>
                <a:cs typeface="+mj-cs"/>
                <a:sym typeface="Delivery" panose="020F0503020204020204" pitchFamily="34" charset="0"/>
              </a:defRPr>
            </a:lvl1pPr>
          </a:lstStyle>
          <a:p>
            <a:r>
              <a:rPr lang="en-US" dirty="0" smtClean="0"/>
              <a:t>Ensuring our contribution as a company and as a corporate citizen to the global sustainability agenda</a:t>
            </a:r>
            <a:endParaRPr lang="en-GB" dirty="0"/>
          </a:p>
        </p:txBody>
      </p:sp>
      <p:sp>
        <p:nvSpPr>
          <p:cNvPr id="55" name="Footer Placeholder 3">
            <a:extLst>
              <a:ext uri="{FF2B5EF4-FFF2-40B4-BE49-F238E27FC236}">
                <a16:creationId xmlns:a16="http://schemas.microsoft.com/office/drawing/2014/main" xmlns="" id="{6B1BD7E0-B03B-E249-94A3-942856CAB88C}"/>
              </a:ext>
            </a:extLst>
          </p:cNvPr>
          <p:cNvSpPr>
            <a:spLocks noGrp="1"/>
          </p:cNvSpPr>
          <p:nvPr>
            <p:ph type="ftr" sz="quarter" idx="10"/>
          </p:nvPr>
        </p:nvSpPr>
        <p:spPr>
          <a:xfrm>
            <a:off x="323999" y="4803982"/>
            <a:ext cx="8117532" cy="138499"/>
          </a:xfrm>
        </p:spPr>
        <p:txBody>
          <a:bodyPr/>
          <a:lstStyle/>
          <a:p>
            <a:r>
              <a:rPr lang="en-US" smtClean="0"/>
              <a:t>DPDHL Group | Corporate Citizenship | Bonn | July 2020</a:t>
            </a:r>
            <a:endParaRPr lang="en-US" dirty="0"/>
          </a:p>
        </p:txBody>
      </p:sp>
      <p:sp>
        <p:nvSpPr>
          <p:cNvPr id="66" name="Content Placeholder 5">
            <a:extLst>
              <a:ext uri="{FF2B5EF4-FFF2-40B4-BE49-F238E27FC236}">
                <a16:creationId xmlns:a16="http://schemas.microsoft.com/office/drawing/2014/main" xmlns="" id="{86E3757F-C73F-481D-B78B-728EFC51A5BC}"/>
              </a:ext>
            </a:extLst>
          </p:cNvPr>
          <p:cNvSpPr txBox="1">
            <a:spLocks/>
          </p:cNvSpPr>
          <p:nvPr/>
        </p:nvSpPr>
        <p:spPr>
          <a:xfrm>
            <a:off x="304697" y="3984466"/>
            <a:ext cx="1738167" cy="1061719"/>
          </a:xfrm>
          <a:prstGeom prst="rect">
            <a:avLst/>
          </a:prstGeom>
        </p:spPr>
        <p:txBody>
          <a:bodyPr lIns="0" tIns="0" rIns="0" bIns="0"/>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35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7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ts val="0"/>
              </a:spcAft>
            </a:pPr>
            <a:r>
              <a:rPr lang="en-US" b="1" dirty="0" smtClean="0">
                <a:latin typeface="Delivery" panose="020F0503020204020204" pitchFamily="34" charset="0"/>
                <a:ea typeface="ＭＳ Ｐゴシック"/>
                <a:sym typeface="Delivery" panose="020F0503020204020204" pitchFamily="34" charset="0"/>
              </a:rPr>
              <a:t>signed in 2006</a:t>
            </a:r>
            <a:endParaRPr lang="en-US" dirty="0">
              <a:latin typeface="Delivery" panose="020F0503020204020204" pitchFamily="34" charset="0"/>
              <a:ea typeface="ＭＳ Ｐゴシック"/>
              <a:sym typeface="Delivery" panose="020F0503020204020204" pitchFamily="34" charset="0"/>
            </a:endParaRPr>
          </a:p>
        </p:txBody>
      </p:sp>
      <p:sp>
        <p:nvSpPr>
          <p:cNvPr id="67" name="Content Placeholder 5">
            <a:extLst>
              <a:ext uri="{FF2B5EF4-FFF2-40B4-BE49-F238E27FC236}">
                <a16:creationId xmlns:a16="http://schemas.microsoft.com/office/drawing/2014/main" xmlns="" id="{86E3757F-C73F-481D-B78B-728EFC51A5BC}"/>
              </a:ext>
            </a:extLst>
          </p:cNvPr>
          <p:cNvSpPr txBox="1">
            <a:spLocks/>
          </p:cNvSpPr>
          <p:nvPr/>
        </p:nvSpPr>
        <p:spPr>
          <a:xfrm>
            <a:off x="2666766" y="3960934"/>
            <a:ext cx="1780365" cy="1061719"/>
          </a:xfrm>
          <a:prstGeom prst="rect">
            <a:avLst/>
          </a:prstGeom>
        </p:spPr>
        <p:txBody>
          <a:bodyPr lIns="0" tIns="0" rIns="0" bIns="0"/>
          <a:lstStyle>
            <a:lvl1pPr marL="0" indent="0" algn="l" defTabSz="685800" rtl="0" eaLnBrk="1" latinLnBrk="0" hangingPunct="1">
              <a:lnSpc>
                <a:spcPct val="110000"/>
              </a:lnSpc>
              <a:spcBef>
                <a:spcPts val="0"/>
              </a:spcBef>
              <a:spcAft>
                <a:spcPts val="500"/>
              </a:spcAft>
              <a:buFont typeface="Arial" panose="020B0604020202020204" pitchFamily="34" charset="0"/>
              <a:buNone/>
              <a:defRPr sz="1200" kern="1200">
                <a:solidFill>
                  <a:schemeClr val="tx1"/>
                </a:solidFill>
                <a:latin typeface="+mn-lt"/>
                <a:ea typeface="+mn-ea"/>
                <a:cs typeface="+mn-cs"/>
              </a:defRPr>
            </a:lvl1pPr>
            <a:lvl2pPr marL="180000" indent="-180000" algn="l" defTabSz="685800" rtl="0" eaLnBrk="1" latinLnBrk="0" hangingPunct="1">
              <a:lnSpc>
                <a:spcPct val="110000"/>
              </a:lnSpc>
              <a:spcBef>
                <a:spcPts val="0"/>
              </a:spcBef>
              <a:spcAft>
                <a:spcPts val="500"/>
              </a:spcAft>
              <a:buClr>
                <a:schemeClr val="accent4"/>
              </a:buClr>
              <a:buFont typeface="Arial" panose="020B0604020202020204" pitchFamily="34" charset="0"/>
              <a:buChar char="•"/>
              <a:defRPr sz="1200" kern="1200">
                <a:solidFill>
                  <a:schemeClr val="tx1"/>
                </a:solidFill>
                <a:latin typeface="+mn-lt"/>
                <a:ea typeface="+mn-ea"/>
                <a:cs typeface="+mn-cs"/>
              </a:defRPr>
            </a:lvl2pPr>
            <a:lvl3pPr marL="36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3pPr>
            <a:lvl4pPr marL="540000" indent="-180000" algn="l" defTabSz="685800" rtl="0" eaLnBrk="1" latinLnBrk="0" hangingPunct="1">
              <a:lnSpc>
                <a:spcPct val="110000"/>
              </a:lnSpc>
              <a:spcBef>
                <a:spcPts val="0"/>
              </a:spcBef>
              <a:spcAft>
                <a:spcPts val="500"/>
              </a:spcAft>
              <a:buClr>
                <a:schemeClr val="accent4"/>
              </a:buClr>
              <a:buFont typeface="Symbol" panose="05050102010706020507" pitchFamily="18" charset="2"/>
              <a:buChar char="-"/>
              <a:defRPr sz="1200" kern="1200">
                <a:solidFill>
                  <a:schemeClr val="tx1"/>
                </a:solidFill>
                <a:latin typeface="+mn-lt"/>
                <a:ea typeface="+mn-ea"/>
                <a:cs typeface="+mn-cs"/>
              </a:defRPr>
            </a:lvl4pPr>
            <a:lvl5pPr marL="0" indent="0" algn="l" defTabSz="685800" rtl="0" eaLnBrk="1" latinLnBrk="0" hangingPunct="1">
              <a:lnSpc>
                <a:spcPct val="110000"/>
              </a:lnSpc>
              <a:spcBef>
                <a:spcPts val="0"/>
              </a:spcBef>
              <a:spcAft>
                <a:spcPts val="500"/>
              </a:spcAft>
              <a:buFont typeface="Arial" panose="020B0604020202020204" pitchFamily="34" charset="0"/>
              <a:buNone/>
              <a:defRPr sz="1500" kern="1200">
                <a:solidFill>
                  <a:schemeClr val="tx1"/>
                </a:solidFill>
                <a:latin typeface="+mn-lt"/>
                <a:ea typeface="+mn-ea"/>
                <a:cs typeface="+mn-cs"/>
              </a:defRPr>
            </a:lvl5pPr>
            <a:lvl6pPr marL="0" indent="0" algn="l" defTabSz="685800" rtl="0" eaLnBrk="1" latinLnBrk="0" hangingPunct="1">
              <a:lnSpc>
                <a:spcPct val="110000"/>
              </a:lnSpc>
              <a:spcBef>
                <a:spcPts val="0"/>
              </a:spcBef>
              <a:spcAft>
                <a:spcPts val="0"/>
              </a:spcAft>
              <a:buFont typeface="+mj-lt"/>
              <a:buNone/>
              <a:defRPr sz="1350" b="1" kern="1200">
                <a:solidFill>
                  <a:schemeClr val="tx1"/>
                </a:solidFill>
                <a:latin typeface="+mn-lt"/>
                <a:ea typeface="+mn-ea"/>
                <a:cs typeface="+mn-cs"/>
              </a:defRPr>
            </a:lvl6pPr>
            <a:lvl7pPr marL="180000" indent="-180000" algn="l" defTabSz="685800" rtl="0" eaLnBrk="1" latinLnBrk="0" hangingPunct="1">
              <a:lnSpc>
                <a:spcPct val="110000"/>
              </a:lnSpc>
              <a:spcBef>
                <a:spcPts val="0"/>
              </a:spcBef>
              <a:spcAft>
                <a:spcPts val="500"/>
              </a:spcAft>
              <a:buClr>
                <a:schemeClr val="accent4"/>
              </a:buClr>
              <a:buFont typeface="+mj-lt"/>
              <a:buAutoNum type="arabicPeriod"/>
              <a:defRPr sz="7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base">
              <a:spcAft>
                <a:spcPts val="0"/>
              </a:spcAft>
            </a:pPr>
            <a:r>
              <a:rPr lang="en-US" b="1" dirty="0">
                <a:latin typeface="Delivery" panose="020F0503020204020204" pitchFamily="34" charset="0"/>
                <a:ea typeface="ＭＳ Ｐゴシック"/>
                <a:sym typeface="Delivery" panose="020F0503020204020204" pitchFamily="34" charset="0"/>
              </a:rPr>
              <a:t>p</a:t>
            </a:r>
            <a:r>
              <a:rPr lang="en-US" b="1" dirty="0" smtClean="0">
                <a:latin typeface="Delivery" panose="020F0503020204020204" pitchFamily="34" charset="0"/>
                <a:ea typeface="ＭＳ Ｐゴシック"/>
                <a:sym typeface="Delivery" panose="020F0503020204020204" pitchFamily="34" charset="0"/>
              </a:rPr>
              <a:t>ublished in March 2017</a:t>
            </a:r>
            <a:endParaRPr lang="en-US" dirty="0">
              <a:latin typeface="Delivery" panose="020F0503020204020204" pitchFamily="34" charset="0"/>
              <a:ea typeface="ＭＳ Ｐゴシック"/>
              <a:sym typeface="Delivery" panose="020F0503020204020204" pitchFamily="34" charset="0"/>
            </a:endParaRPr>
          </a:p>
        </p:txBody>
      </p:sp>
      <p:pic>
        <p:nvPicPr>
          <p:cNvPr id="21" name="Picture 2" descr="C:\Users\sgoenner003\Desktop\E_2016_SDG_Poster_all_sizes_with_UN_emblem_Lette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196"/>
          <a:stretch/>
        </p:blipFill>
        <p:spPr bwMode="auto">
          <a:xfrm>
            <a:off x="2898942" y="1208509"/>
            <a:ext cx="3354109" cy="206090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Bildergebnis für un global compact we suppo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762" y="1446048"/>
            <a:ext cx="2023485" cy="957542"/>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29"/>
          <p:cNvSpPr txBox="1">
            <a:spLocks/>
          </p:cNvSpPr>
          <p:nvPr/>
        </p:nvSpPr>
        <p:spPr bwMode="gray">
          <a:xfrm>
            <a:off x="304696" y="4306334"/>
            <a:ext cx="5219554" cy="370800"/>
          </a:xfrm>
          <a:prstGeom prst="rect">
            <a:avLst/>
          </a:prstGeom>
        </p:spPr>
        <p:txBody>
          <a:bodyPr vert="horz" lIns="0" tIns="0" rIns="0" bIns="0" rtlCol="0" anchor="b" anchorCtr="0">
            <a:noAutofit/>
          </a:bodyPr>
          <a:lstStyle/>
          <a:p>
            <a:pPr lvl="0">
              <a:defRPr/>
            </a:pPr>
            <a:r>
              <a:rPr lang="en-US" sz="700" dirty="0"/>
              <a:t>Source: </a:t>
            </a:r>
            <a:r>
              <a:rPr lang="en-US" sz="700" dirty="0" smtClean="0"/>
              <a:t>Deutsche Post DHL </a:t>
            </a:r>
            <a:r>
              <a:rPr lang="en-US" sz="700" dirty="0"/>
              <a:t>Group; </a:t>
            </a:r>
            <a:r>
              <a:rPr lang="en-US" sz="700" dirty="0">
                <a:hlinkClick r:id="rId5"/>
              </a:rPr>
              <a:t>https://</a:t>
            </a:r>
            <a:r>
              <a:rPr lang="en-US" sz="700" dirty="0" smtClean="0">
                <a:hlinkClick r:id="rId5"/>
              </a:rPr>
              <a:t>www.unglobalcompact.org/what-is-gc/mission/principles</a:t>
            </a:r>
            <a:r>
              <a:rPr lang="en-US" sz="700" dirty="0"/>
              <a:t>; </a:t>
            </a:r>
            <a:r>
              <a:rPr lang="en-US" sz="700" dirty="0">
                <a:hlinkClick r:id="rId6"/>
              </a:rPr>
              <a:t>http://www.un.org/sustainabledevelopment/sustainable-development-goals</a:t>
            </a:r>
            <a:r>
              <a:rPr lang="en-US" sz="700" dirty="0" smtClean="0">
                <a:hlinkClick r:id="rId6"/>
              </a:rPr>
              <a:t>/</a:t>
            </a:r>
            <a:r>
              <a:rPr lang="en-US" sz="700" dirty="0" smtClean="0"/>
              <a:t> </a:t>
            </a:r>
            <a:endParaRPr lang="en-US" sz="700" dirty="0"/>
          </a:p>
        </p:txBody>
      </p:sp>
      <p:sp>
        <p:nvSpPr>
          <p:cNvPr id="29" name="Textfeld 28"/>
          <p:cNvSpPr txBox="1"/>
          <p:nvPr/>
        </p:nvSpPr>
        <p:spPr>
          <a:xfrm>
            <a:off x="437734" y="2473064"/>
            <a:ext cx="1940368" cy="473976"/>
          </a:xfrm>
          <a:prstGeom prst="rect">
            <a:avLst/>
          </a:prstGeom>
          <a:noFill/>
        </p:spPr>
        <p:txBody>
          <a:bodyPr wrap="square" lIns="0" tIns="0" rIns="0" bIns="0" rtlCol="0">
            <a:spAutoFit/>
          </a:bodyPr>
          <a:lstStyle/>
          <a:p>
            <a:pPr algn="ctr">
              <a:lnSpc>
                <a:spcPct val="110000"/>
              </a:lnSpc>
              <a:spcAft>
                <a:spcPts val="500"/>
              </a:spcAft>
            </a:pPr>
            <a:r>
              <a:rPr lang="de-DE" sz="1400" dirty="0" smtClean="0">
                <a:solidFill>
                  <a:schemeClr val="accent1"/>
                </a:solidFill>
              </a:rPr>
              <a:t>10 </a:t>
            </a:r>
            <a:r>
              <a:rPr lang="de-DE" sz="1400" dirty="0" err="1" smtClean="0">
                <a:solidFill>
                  <a:schemeClr val="accent1"/>
                </a:solidFill>
              </a:rPr>
              <a:t>principles</a:t>
            </a:r>
            <a:r>
              <a:rPr lang="de-DE" sz="1400" dirty="0">
                <a:solidFill>
                  <a:schemeClr val="accent1"/>
                </a:solidFill>
              </a:rPr>
              <a:t> </a:t>
            </a:r>
            <a:r>
              <a:rPr lang="de-DE" sz="1400" dirty="0" err="1" smtClean="0">
                <a:solidFill>
                  <a:schemeClr val="accent1"/>
                </a:solidFill>
              </a:rPr>
              <a:t>of</a:t>
            </a:r>
            <a:r>
              <a:rPr lang="de-DE" sz="1400" dirty="0" smtClean="0">
                <a:solidFill>
                  <a:schemeClr val="accent1"/>
                </a:solidFill>
              </a:rPr>
              <a:t> </a:t>
            </a:r>
            <a:r>
              <a:rPr lang="de-DE" sz="1400" dirty="0" err="1" smtClean="0">
                <a:solidFill>
                  <a:schemeClr val="accent1"/>
                </a:solidFill>
              </a:rPr>
              <a:t>the</a:t>
            </a:r>
            <a:r>
              <a:rPr lang="de-DE" sz="1400" dirty="0" smtClean="0">
                <a:solidFill>
                  <a:schemeClr val="accent1"/>
                </a:solidFill>
              </a:rPr>
              <a:t> UN Global Compact</a:t>
            </a:r>
          </a:p>
        </p:txBody>
      </p:sp>
    </p:spTree>
    <p:extLst>
      <p:ext uri="{BB962C8B-B14F-4D97-AF65-F5344CB8AC3E}">
        <p14:creationId xmlns:p14="http://schemas.microsoft.com/office/powerpoint/2010/main" val="274545715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platzhalter 1">
            <a:extLst>
              <a:ext uri="{FF2B5EF4-FFF2-40B4-BE49-F238E27FC236}">
                <a16:creationId xmlns:a16="http://schemas.microsoft.com/office/drawing/2014/main" xmlns="" id="{6DA1E710-73C6-534B-A1E3-C00CAA358E0B}"/>
              </a:ext>
            </a:extLst>
          </p:cNvPr>
          <p:cNvSpPr>
            <a:spLocks noGrp="1"/>
          </p:cNvSpPr>
          <p:nvPr>
            <p:ph type="body" sz="quarter" idx="15"/>
          </p:nvPr>
        </p:nvSpPr>
        <p:spPr/>
        <p:txBody>
          <a:bodyPr/>
          <a:lstStyle/>
          <a:p>
            <a:r>
              <a:rPr lang="de-DE" dirty="0"/>
              <a:t> </a:t>
            </a:r>
          </a:p>
        </p:txBody>
      </p:sp>
      <p:sp>
        <p:nvSpPr>
          <p:cNvPr id="3" name="Fußzeilenplatzhalter 2">
            <a:extLst>
              <a:ext uri="{FF2B5EF4-FFF2-40B4-BE49-F238E27FC236}">
                <a16:creationId xmlns:a16="http://schemas.microsoft.com/office/drawing/2014/main" xmlns="" id="{E31392E9-BEC2-5840-8E3F-F33CD675C3DA}"/>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5" name="Inhaltsplatzhalter 4">
            <a:extLst>
              <a:ext uri="{FF2B5EF4-FFF2-40B4-BE49-F238E27FC236}">
                <a16:creationId xmlns:a16="http://schemas.microsoft.com/office/drawing/2014/main" xmlns="" id="{729E6C6B-8F5C-C140-AC01-8C12F08EC209}"/>
              </a:ext>
            </a:extLst>
          </p:cNvPr>
          <p:cNvSpPr>
            <a:spLocks noGrp="1"/>
          </p:cNvSpPr>
          <p:nvPr>
            <p:ph sz="quarter" idx="12"/>
          </p:nvPr>
        </p:nvSpPr>
        <p:spPr/>
        <p:txBody>
          <a:bodyPr/>
          <a:lstStyle/>
          <a:p>
            <a:endParaRPr lang="en-GB" dirty="0"/>
          </a:p>
          <a:p>
            <a:endParaRPr lang="de-DE" dirty="0"/>
          </a:p>
          <a:p>
            <a:endParaRPr lang="de-DE" dirty="0"/>
          </a:p>
        </p:txBody>
      </p:sp>
      <p:sp>
        <p:nvSpPr>
          <p:cNvPr id="6" name="Titel 5">
            <a:extLst>
              <a:ext uri="{FF2B5EF4-FFF2-40B4-BE49-F238E27FC236}">
                <a16:creationId xmlns:a16="http://schemas.microsoft.com/office/drawing/2014/main" xmlns="" id="{B0323B36-251D-F944-AD8D-24E0032F4D5D}"/>
              </a:ext>
            </a:extLst>
          </p:cNvPr>
          <p:cNvSpPr>
            <a:spLocks noGrp="1"/>
          </p:cNvSpPr>
          <p:nvPr>
            <p:ph type="title"/>
          </p:nvPr>
        </p:nvSpPr>
        <p:spPr>
          <a:xfrm>
            <a:off x="324000" y="453111"/>
            <a:ext cx="4644725" cy="493950"/>
          </a:xfrm>
        </p:spPr>
        <p:txBody>
          <a:bodyPr/>
          <a:lstStyle/>
          <a:p>
            <a:r>
              <a:rPr lang="en-US" dirty="0"/>
              <a:t>DPDHL Group’s focus SDGs and related activities</a:t>
            </a:r>
            <a:endParaRPr lang="de-DE" dirty="0"/>
          </a:p>
        </p:txBody>
      </p:sp>
      <p:pic>
        <p:nvPicPr>
          <p:cNvPr id="8"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62" b="97100" l="158" r="89873">
                        <a14:foregroundMark x1="45886" y1="93317" x2="45886" y2="93317"/>
                        <a14:foregroundMark x1="46994" y1="90668" x2="46994" y2="90668"/>
                        <a14:foregroundMark x1="42880" y1="81463" x2="42880" y2="81463"/>
                        <a14:foregroundMark x1="38133" y1="78058" x2="38133" y2="78058"/>
                        <a14:foregroundMark x1="26266" y1="61917" x2="26266" y2="61917"/>
                        <a14:foregroundMark x1="29589" y1="59899" x2="29589" y2="59899"/>
                        <a14:foregroundMark x1="34335" y1="66835" x2="34335" y2="66835"/>
                        <a14:foregroundMark x1="34652" y1="70492" x2="34652" y2="70492"/>
                        <a14:foregroundMark x1="37184" y1="73770" x2="37184" y2="73770"/>
                        <a14:foregroundMark x1="34652" y1="76293" x2="34652" y2="76293"/>
                        <a14:foregroundMark x1="34652" y1="80328" x2="34652" y2="80328"/>
                        <a14:foregroundMark x1="37500" y1="87516" x2="37500" y2="87516"/>
                        <a14:foregroundMark x1="37500" y1="84111" x2="37500" y2="84111"/>
                        <a14:foregroundMark x1="41456" y1="91803" x2="41456" y2="91803"/>
                        <a14:foregroundMark x1="40665" y1="90164" x2="40665" y2="90164"/>
                        <a14:foregroundMark x1="49367" y1="93569" x2="49367" y2="93569"/>
                        <a14:foregroundMark x1="42880" y1="93821" x2="42880" y2="93821"/>
                        <a14:foregroundMark x1="43196" y1="95965" x2="43196" y2="95965"/>
                        <a14:foregroundMark x1="47627" y1="96217" x2="47627" y2="96217"/>
                        <a14:foregroundMark x1="63608" y1="88398" x2="63608" y2="88398"/>
                        <a14:foregroundMark x1="60285" y1="88398" x2="60285" y2="88398"/>
                        <a14:foregroundMark x1="55854" y1="89912" x2="55854" y2="89912"/>
                        <a14:foregroundMark x1="62816" y1="86381" x2="62816" y2="86381"/>
                        <a14:backgroundMark x1="29114" y1="45523" x2="29114" y2="45523"/>
                        <a14:backgroundMark x1="35285" y1="44388" x2="35285" y2="44388"/>
                        <a14:backgroundMark x1="24842" y1="63556" x2="24842" y2="63556"/>
                        <a14:backgroundMark x1="20411" y1="60782" x2="20411" y2="60782"/>
                      </a14:backgroundRemoval>
                    </a14:imgEffect>
                  </a14:imgLayer>
                </a14:imgProps>
              </a:ext>
              <a:ext uri="{28A0092B-C50C-407E-A947-70E740481C1C}">
                <a14:useLocalDpi xmlns:a14="http://schemas.microsoft.com/office/drawing/2010/main" val="0"/>
              </a:ext>
            </a:extLst>
          </a:blip>
          <a:srcRect/>
          <a:stretch>
            <a:fillRect/>
          </a:stretch>
        </p:blipFill>
        <p:spPr bwMode="auto">
          <a:xfrm>
            <a:off x="5298165" y="-965255"/>
            <a:ext cx="4597929" cy="5769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uppieren 8"/>
          <p:cNvGrpSpPr/>
          <p:nvPr/>
        </p:nvGrpSpPr>
        <p:grpSpPr>
          <a:xfrm>
            <a:off x="402386" y="1150937"/>
            <a:ext cx="4677613" cy="3452025"/>
            <a:chOff x="4688794" y="2777114"/>
            <a:chExt cx="4040869" cy="2811611"/>
          </a:xfrm>
        </p:grpSpPr>
        <p:pic>
          <p:nvPicPr>
            <p:cNvPr id="10" name="Grafik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88794" y="5178325"/>
              <a:ext cx="417439" cy="410400"/>
            </a:xfrm>
            <a:prstGeom prst="rect">
              <a:avLst/>
            </a:prstGeom>
          </p:spPr>
        </p:pic>
        <p:pic>
          <p:nvPicPr>
            <p:cNvPr id="11" name="Grafik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88794" y="3964959"/>
              <a:ext cx="417439" cy="410400"/>
            </a:xfrm>
            <a:prstGeom prst="rect">
              <a:avLst/>
            </a:prstGeom>
          </p:spPr>
        </p:pic>
        <p:sp>
          <p:nvSpPr>
            <p:cNvPr id="12" name="Rechteck 11"/>
            <p:cNvSpPr/>
            <p:nvPr/>
          </p:nvSpPr>
          <p:spPr bwMode="auto">
            <a:xfrm>
              <a:off x="5190863" y="3964959"/>
              <a:ext cx="3505602" cy="411257"/>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spAutoFit/>
            </a:bodyPr>
            <a:lstStyle/>
            <a:p>
              <a:pPr marL="0" marR="0" indent="0" algn="l" defTabSz="995363" rtl="0" eaLnBrk="0" fontAlgn="base" latinLnBrk="0" hangingPunct="0">
                <a:lnSpc>
                  <a:spcPct val="100000"/>
                </a:lnSpc>
                <a:spcBef>
                  <a:spcPct val="0"/>
                </a:spcBef>
                <a:spcAft>
                  <a:spcPct val="0"/>
                </a:spcAft>
                <a:buClrTx/>
                <a:buSzTx/>
                <a:buFontTx/>
                <a:buNone/>
                <a:tabLst/>
              </a:pPr>
              <a:r>
                <a:rPr kumimoji="0" lang="en-US" sz="1100" i="0" u="none" strike="noStrike" cap="none" normalizeH="0" baseline="0" dirty="0" smtClean="0">
                  <a:ln>
                    <a:noFill/>
                  </a:ln>
                  <a:solidFill>
                    <a:schemeClr val="tx1"/>
                  </a:solidFill>
                  <a:effectLst/>
                </a:rPr>
                <a:t>We minimize (transportation</a:t>
              </a:r>
              <a:r>
                <a:rPr lang="en-US" sz="1100" dirty="0" smtClean="0"/>
                <a:t>-induced) </a:t>
              </a:r>
              <a:r>
                <a:rPr kumimoji="0" lang="en-US" sz="1100" i="0" u="none" strike="noStrike" cap="none" normalizeH="0" baseline="0" dirty="0" smtClean="0">
                  <a:ln>
                    <a:noFill/>
                  </a:ln>
                  <a:solidFill>
                    <a:schemeClr val="tx1"/>
                  </a:solidFill>
                  <a:effectLst/>
                </a:rPr>
                <a:t>air pollution in cities and</a:t>
              </a:r>
              <a:r>
                <a:rPr kumimoji="0" lang="en-US" sz="1100" i="0" u="none" strike="noStrike" cap="none" normalizeH="0" dirty="0" smtClean="0">
                  <a:ln>
                    <a:noFill/>
                  </a:ln>
                  <a:solidFill>
                    <a:schemeClr val="tx1"/>
                  </a:solidFill>
                  <a:effectLst/>
                </a:rPr>
                <a:t> support disaster-affected communities</a:t>
              </a:r>
              <a:r>
                <a:rPr kumimoji="0" lang="en-US" sz="1100" i="0" u="none" strike="noStrike" cap="none" normalizeH="0" baseline="0" dirty="0" smtClean="0">
                  <a:ln>
                    <a:noFill/>
                  </a:ln>
                  <a:solidFill>
                    <a:schemeClr val="tx1"/>
                  </a:solidFill>
                  <a:effectLst/>
                </a:rPr>
                <a:t> </a:t>
              </a:r>
            </a:p>
          </p:txBody>
        </p:sp>
        <p:sp>
          <p:nvSpPr>
            <p:cNvPr id="13" name="Rechteck 12"/>
            <p:cNvSpPr/>
            <p:nvPr/>
          </p:nvSpPr>
          <p:spPr bwMode="auto">
            <a:xfrm>
              <a:off x="5190863" y="5167943"/>
              <a:ext cx="3538800" cy="411257"/>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spAutoFit/>
            </a:bodyPr>
            <a:lstStyle/>
            <a:p>
              <a:pPr marL="0" marR="0" indent="0" algn="l" defTabSz="995363" rtl="0" eaLnBrk="0" fontAlgn="base" latinLnBrk="0" hangingPunct="0">
                <a:lnSpc>
                  <a:spcPct val="100000"/>
                </a:lnSpc>
                <a:spcBef>
                  <a:spcPct val="0"/>
                </a:spcBef>
                <a:spcAft>
                  <a:spcPct val="0"/>
                </a:spcAft>
                <a:buClrTx/>
                <a:buSzTx/>
                <a:buFontTx/>
                <a:buNone/>
                <a:tabLst/>
              </a:pPr>
              <a:r>
                <a:rPr kumimoji="0" lang="en-US" sz="1100" i="0" u="none" strike="noStrike" cap="none" normalizeH="0" baseline="0" dirty="0" smtClean="0">
                  <a:ln>
                    <a:noFill/>
                  </a:ln>
                  <a:solidFill>
                    <a:schemeClr val="tx1"/>
                  </a:solidFill>
                  <a:effectLst/>
                </a:rPr>
                <a:t>We collaborate with the UN and other partners to ensure the sustainable impact</a:t>
              </a:r>
              <a:r>
                <a:rPr lang="en-US" sz="1100" dirty="0" smtClean="0"/>
                <a:t> of our activities</a:t>
              </a:r>
              <a:endParaRPr kumimoji="0" lang="en-US" sz="1100" i="0" u="none" strike="noStrike" cap="none" normalizeH="0" baseline="0" dirty="0" smtClean="0">
                <a:ln>
                  <a:noFill/>
                </a:ln>
                <a:solidFill>
                  <a:schemeClr val="tx1"/>
                </a:solidFill>
                <a:effectLst/>
              </a:endParaRPr>
            </a:p>
          </p:txBody>
        </p:sp>
        <p:pic>
          <p:nvPicPr>
            <p:cNvPr id="14" name="Grafik 1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88794" y="4581998"/>
              <a:ext cx="417439" cy="410400"/>
            </a:xfrm>
            <a:prstGeom prst="rect">
              <a:avLst/>
            </a:prstGeom>
          </p:spPr>
        </p:pic>
        <p:sp>
          <p:nvSpPr>
            <p:cNvPr id="15" name="Rechteck 14"/>
            <p:cNvSpPr/>
            <p:nvPr/>
          </p:nvSpPr>
          <p:spPr bwMode="auto">
            <a:xfrm>
              <a:off x="5190863" y="4574933"/>
              <a:ext cx="3538800" cy="411257"/>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spAutoFit/>
            </a:bodyPr>
            <a:lstStyle/>
            <a:p>
              <a:pPr marL="0" marR="0" indent="0" algn="l" defTabSz="995363" rtl="0" eaLnBrk="0" fontAlgn="base" latinLnBrk="0" hangingPunct="0">
                <a:lnSpc>
                  <a:spcPct val="100000"/>
                </a:lnSpc>
                <a:spcBef>
                  <a:spcPct val="0"/>
                </a:spcBef>
                <a:spcAft>
                  <a:spcPct val="0"/>
                </a:spcAft>
                <a:buClrTx/>
                <a:buSzTx/>
                <a:buFontTx/>
                <a:buNone/>
                <a:tabLst/>
              </a:pPr>
              <a:r>
                <a:rPr lang="en-US" sz="1100" dirty="0" smtClean="0"/>
                <a:t>We seek to minimize our business’ impact on the environment with our environmental protection program</a:t>
              </a:r>
              <a:endParaRPr kumimoji="0" lang="en-US" sz="1100" i="0" u="none" strike="noStrike" cap="none" normalizeH="0" baseline="0" dirty="0" smtClean="0">
                <a:ln>
                  <a:noFill/>
                </a:ln>
                <a:solidFill>
                  <a:schemeClr val="tx1"/>
                </a:solidFill>
                <a:effectLst/>
              </a:endParaRPr>
            </a:p>
          </p:txBody>
        </p:sp>
        <p:pic>
          <p:nvPicPr>
            <p:cNvPr id="16" name="Grafik 15"/>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688794" y="2777114"/>
              <a:ext cx="417439" cy="410399"/>
            </a:xfrm>
            <a:prstGeom prst="rect">
              <a:avLst/>
            </a:prstGeom>
          </p:spPr>
        </p:pic>
        <p:sp>
          <p:nvSpPr>
            <p:cNvPr id="17" name="Rechteck 16"/>
            <p:cNvSpPr/>
            <p:nvPr/>
          </p:nvSpPr>
          <p:spPr bwMode="auto">
            <a:xfrm>
              <a:off x="5190863" y="2777115"/>
              <a:ext cx="3510301" cy="411257"/>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spAutoFit/>
            </a:bodyPr>
            <a:lstStyle/>
            <a:p>
              <a:pPr marL="0" marR="0" indent="0" algn="l" defTabSz="995363" rtl="0" eaLnBrk="0" fontAlgn="base" latinLnBrk="0" hangingPunct="0">
                <a:lnSpc>
                  <a:spcPct val="100000"/>
                </a:lnSpc>
                <a:spcBef>
                  <a:spcPct val="0"/>
                </a:spcBef>
                <a:spcAft>
                  <a:spcPct val="0"/>
                </a:spcAft>
                <a:buClrTx/>
                <a:buSzTx/>
                <a:buFontTx/>
                <a:buNone/>
                <a:tabLst/>
              </a:pPr>
              <a:r>
                <a:rPr kumimoji="0" lang="en-US" sz="1100" i="0" u="none" strike="noStrike" cap="none" normalizeH="0" baseline="0" dirty="0" smtClean="0">
                  <a:ln>
                    <a:noFill/>
                  </a:ln>
                  <a:solidFill>
                    <a:schemeClr val="tx1"/>
                  </a:solidFill>
                  <a:effectLst/>
                </a:rPr>
                <a:t>We seek to make quality education</a:t>
              </a:r>
              <a:r>
                <a:rPr kumimoji="0" lang="en-US" sz="1100" i="0" u="none" strike="noStrike" cap="none" normalizeH="0" dirty="0" smtClean="0">
                  <a:ln>
                    <a:noFill/>
                  </a:ln>
                  <a:solidFill>
                    <a:schemeClr val="tx1"/>
                  </a:solidFill>
                  <a:effectLst/>
                </a:rPr>
                <a:t> and lifelong learning opportunities accessible for all</a:t>
              </a:r>
              <a:endParaRPr kumimoji="0" lang="en-US" sz="1100" i="0" u="none" strike="noStrike" cap="none" normalizeH="0" baseline="0" dirty="0" smtClean="0">
                <a:ln>
                  <a:noFill/>
                </a:ln>
                <a:solidFill>
                  <a:schemeClr val="tx1"/>
                </a:solidFill>
                <a:effectLst/>
              </a:endParaRPr>
            </a:p>
          </p:txBody>
        </p:sp>
        <p:pic>
          <p:nvPicPr>
            <p:cNvPr id="18" name="Grafik 1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688794" y="3344498"/>
              <a:ext cx="417439" cy="410400"/>
            </a:xfrm>
            <a:prstGeom prst="rect">
              <a:avLst/>
            </a:prstGeom>
          </p:spPr>
        </p:pic>
        <p:sp>
          <p:nvSpPr>
            <p:cNvPr id="19" name="Rechteck 18"/>
            <p:cNvSpPr/>
            <p:nvPr/>
          </p:nvSpPr>
          <p:spPr bwMode="auto">
            <a:xfrm>
              <a:off x="5190863" y="3341071"/>
              <a:ext cx="3538800" cy="411257"/>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spAutoFit/>
            </a:bodyPr>
            <a:lstStyle/>
            <a:p>
              <a:pPr marL="0" marR="0" indent="0" algn="l" defTabSz="995363" rtl="0" eaLnBrk="0" fontAlgn="base" latinLnBrk="0" hangingPunct="0">
                <a:lnSpc>
                  <a:spcPct val="100000"/>
                </a:lnSpc>
                <a:spcBef>
                  <a:spcPct val="0"/>
                </a:spcBef>
                <a:spcAft>
                  <a:spcPct val="0"/>
                </a:spcAft>
                <a:buClrTx/>
                <a:buSzTx/>
                <a:buFontTx/>
                <a:buNone/>
                <a:tabLst/>
              </a:pPr>
              <a:r>
                <a:rPr kumimoji="0" lang="en-US" sz="1100" i="0" u="none" strike="noStrike" cap="none" normalizeH="0" baseline="0" dirty="0" smtClean="0">
                  <a:ln>
                    <a:noFill/>
                  </a:ln>
                  <a:solidFill>
                    <a:schemeClr val="tx1"/>
                  </a:solidFill>
                  <a:effectLst/>
                </a:rPr>
                <a:t>We support growth </a:t>
              </a:r>
              <a:r>
                <a:rPr kumimoji="0" lang="en-US" sz="1100" i="0" u="none" strike="noStrike" cap="none" normalizeH="0" dirty="0" smtClean="0">
                  <a:ln>
                    <a:noFill/>
                  </a:ln>
                  <a:solidFill>
                    <a:schemeClr val="tx1"/>
                  </a:solidFill>
                  <a:effectLst/>
                </a:rPr>
                <a:t>by facilitating global trade in a responsible manner</a:t>
              </a:r>
              <a:endParaRPr kumimoji="0" lang="en-US" sz="1100" i="0" u="none" strike="noStrike" cap="none" normalizeH="0" baseline="0" dirty="0" smtClean="0">
                <a:ln>
                  <a:noFill/>
                </a:ln>
                <a:solidFill>
                  <a:schemeClr val="tx1"/>
                </a:solidFill>
                <a:effectLst/>
              </a:endParaRPr>
            </a:p>
          </p:txBody>
        </p:sp>
      </p:grpSp>
      <p:pic>
        <p:nvPicPr>
          <p:cNvPr id="20"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762378" y="151633"/>
            <a:ext cx="1025794" cy="799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11003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platzhalter 4"/>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t="7813" b="7813"/>
          <a:stretch>
            <a:fillRect/>
          </a:stretch>
        </p:blipFill>
        <p:spPr/>
      </p:pic>
      <p:sp>
        <p:nvSpPr>
          <p:cNvPr id="4" name="Footer Placeholder 3">
            <a:extLst>
              <a:ext uri="{FF2B5EF4-FFF2-40B4-BE49-F238E27FC236}">
                <a16:creationId xmlns:a16="http://schemas.microsoft.com/office/drawing/2014/main" xmlns="" id="{9FFC4BB7-A824-497E-B7C4-B81E5C424E5C}"/>
              </a:ext>
            </a:extLst>
          </p:cNvPr>
          <p:cNvSpPr>
            <a:spLocks noGrp="1"/>
          </p:cNvSpPr>
          <p:nvPr>
            <p:ph type="ftr" sz="quarter" idx="10"/>
          </p:nvPr>
        </p:nvSpPr>
        <p:spPr/>
        <p:txBody>
          <a:bodyPr/>
          <a:lstStyle/>
          <a:p>
            <a:r>
              <a:rPr lang="en-US" dirty="0" smtClean="0"/>
              <a:t>DPDHL Group | Corporate Citizenship | Bonn | July 2020</a:t>
            </a:r>
            <a:endParaRPr lang="en-US" dirty="0"/>
          </a:p>
        </p:txBody>
      </p:sp>
      <p:sp>
        <p:nvSpPr>
          <p:cNvPr id="6" name="Textplatzhalter 5">
            <a:extLst>
              <a:ext uri="{FF2B5EF4-FFF2-40B4-BE49-F238E27FC236}">
                <a16:creationId xmlns:a16="http://schemas.microsoft.com/office/drawing/2014/main" xmlns="" id="{C9DA421F-4D72-8A44-9A4B-AE9BA484AC59}"/>
              </a:ext>
            </a:extLst>
          </p:cNvPr>
          <p:cNvSpPr>
            <a:spLocks noGrp="1"/>
          </p:cNvSpPr>
          <p:nvPr>
            <p:ph type="body" sz="quarter" idx="18"/>
          </p:nvPr>
        </p:nvSpPr>
        <p:spPr/>
        <p:txBody>
          <a:bodyPr/>
          <a:lstStyle/>
          <a:p>
            <a:r>
              <a:rPr lang="de-DE" dirty="0" err="1"/>
              <a:t>For</a:t>
            </a:r>
            <a:r>
              <a:rPr lang="de-DE" dirty="0"/>
              <a:t> internal </a:t>
            </a:r>
            <a:r>
              <a:rPr lang="de-DE" dirty="0" err="1"/>
              <a:t>use</a:t>
            </a:r>
            <a:endParaRPr lang="de-DE" dirty="0"/>
          </a:p>
        </p:txBody>
      </p:sp>
      <p:sp>
        <p:nvSpPr>
          <p:cNvPr id="16" name="Content Placeholder 2">
            <a:extLst>
              <a:ext uri="{FF2B5EF4-FFF2-40B4-BE49-F238E27FC236}">
                <a16:creationId xmlns:a16="http://schemas.microsoft.com/office/drawing/2014/main" xmlns="" id="{45FFAEF2-393C-D74A-833E-D79AECF2EDD1}"/>
              </a:ext>
            </a:extLst>
          </p:cNvPr>
          <p:cNvSpPr>
            <a:spLocks noGrp="1"/>
          </p:cNvSpPr>
          <p:nvPr>
            <p:ph sz="quarter" idx="13"/>
          </p:nvPr>
        </p:nvSpPr>
        <p:spPr>
          <a:xfrm>
            <a:off x="4061926" y="1604557"/>
            <a:ext cx="3408784" cy="2040601"/>
          </a:xfrm>
          <a:solidFill>
            <a:schemeClr val="bg1"/>
          </a:solidFill>
        </p:spPr>
        <p:txBody>
          <a:bodyPr lIns="144000" tIns="144000" rIns="144000" bIns="144000"/>
          <a:lstStyle/>
          <a:p>
            <a:pPr lvl="4"/>
            <a:r>
              <a:rPr lang="en-US" sz="1600" dirty="0" smtClean="0">
                <a:solidFill>
                  <a:schemeClr val="tx1"/>
                </a:solidFill>
              </a:rPr>
              <a:t>The challenge</a:t>
            </a:r>
          </a:p>
          <a:p>
            <a:pPr lvl="4"/>
            <a:r>
              <a:rPr lang="en-US" sz="1400" b="1" dirty="0" smtClean="0">
                <a:solidFill>
                  <a:schemeClr val="tx1"/>
                </a:solidFill>
              </a:rPr>
              <a:t>Risk </a:t>
            </a:r>
            <a:r>
              <a:rPr lang="en-US" sz="1400" b="1" dirty="0" smtClean="0">
                <a:solidFill>
                  <a:schemeClr val="tx1"/>
                </a:solidFill>
              </a:rPr>
              <a:t>of marginalization and social exclusion </a:t>
            </a:r>
          </a:p>
          <a:p>
            <a:pPr lvl="4"/>
            <a:r>
              <a:rPr lang="en-US" sz="1400" dirty="0" smtClean="0">
                <a:solidFill>
                  <a:schemeClr val="tx1"/>
                </a:solidFill>
              </a:rPr>
              <a:t>Without </a:t>
            </a:r>
            <a:r>
              <a:rPr lang="en-US" sz="1400" dirty="0">
                <a:solidFill>
                  <a:schemeClr val="tx1"/>
                </a:solidFill>
              </a:rPr>
              <a:t>education, work experience and income, especially disadvantaged young people are vulnerable to a lifetime of continued poverty</a:t>
            </a:r>
          </a:p>
        </p:txBody>
      </p:sp>
      <p:sp>
        <p:nvSpPr>
          <p:cNvPr id="17" name="Title 3">
            <a:extLst>
              <a:ext uri="{FF2B5EF4-FFF2-40B4-BE49-F238E27FC236}">
                <a16:creationId xmlns:a16="http://schemas.microsoft.com/office/drawing/2014/main" xmlns="" id="{50FB2651-F5BA-F643-B26E-1A86359BF07D}"/>
              </a:ext>
            </a:extLst>
          </p:cNvPr>
          <p:cNvSpPr>
            <a:spLocks noGrp="1"/>
          </p:cNvSpPr>
          <p:nvPr>
            <p:ph type="title"/>
          </p:nvPr>
        </p:nvSpPr>
        <p:spPr>
          <a:xfrm>
            <a:off x="324000" y="385163"/>
            <a:ext cx="8495999" cy="493950"/>
          </a:xfrm>
        </p:spPr>
        <p:txBody>
          <a:bodyPr/>
          <a:lstStyle/>
          <a:p>
            <a:r>
              <a:rPr lang="en-US" dirty="0" smtClean="0"/>
              <a:t>More </a:t>
            </a:r>
            <a:r>
              <a:rPr lang="en-US" dirty="0"/>
              <a:t>than 267 million young people worldwide are neither in employment, education or </a:t>
            </a:r>
            <a:r>
              <a:rPr lang="en-US" dirty="0" smtClean="0"/>
              <a:t>training</a:t>
            </a:r>
            <a:endParaRPr lang="en-GB" dirty="0"/>
          </a:p>
        </p:txBody>
      </p:sp>
    </p:spTree>
    <p:extLst>
      <p:ext uri="{BB962C8B-B14F-4D97-AF65-F5344CB8AC3E}">
        <p14:creationId xmlns:p14="http://schemas.microsoft.com/office/powerpoint/2010/main" val="40235757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Our four guiding principles position Corporate Citizenship as our way beyond </a:t>
            </a:r>
            <a:r>
              <a:rPr lang="en-GB" dirty="0" smtClean="0"/>
              <a:t>charity</a:t>
            </a:r>
            <a:endParaRPr lang="de-DE" dirty="0"/>
          </a:p>
        </p:txBody>
      </p:sp>
      <p:sp>
        <p:nvSpPr>
          <p:cNvPr id="3" name="Fußzeilenplatzhalter 2"/>
          <p:cNvSpPr>
            <a:spLocks noGrp="1"/>
          </p:cNvSpPr>
          <p:nvPr>
            <p:ph type="ftr" sz="quarter" idx="10"/>
          </p:nvPr>
        </p:nvSpPr>
        <p:spPr/>
        <p:txBody>
          <a:bodyPr/>
          <a:lstStyle/>
          <a:p>
            <a:r>
              <a:rPr lang="en-US" smtClean="0"/>
              <a:t>DPDHL Group | Corporate Citizenship | Bonn | July 2020</a:t>
            </a:r>
            <a:endParaRPr lang="en-US" dirty="0"/>
          </a:p>
        </p:txBody>
      </p:sp>
      <p:grpSp>
        <p:nvGrpSpPr>
          <p:cNvPr id="6" name="Gruppieren 5"/>
          <p:cNvGrpSpPr/>
          <p:nvPr/>
        </p:nvGrpSpPr>
        <p:grpSpPr>
          <a:xfrm>
            <a:off x="1163216" y="1150938"/>
            <a:ext cx="6848670" cy="3528000"/>
            <a:chOff x="1458281" y="1488780"/>
            <a:chExt cx="6194880" cy="2894804"/>
          </a:xfrm>
        </p:grpSpPr>
        <p:sp>
          <p:nvSpPr>
            <p:cNvPr id="7" name="Rechteck 6"/>
            <p:cNvSpPr/>
            <p:nvPr/>
          </p:nvSpPr>
          <p:spPr bwMode="auto">
            <a:xfrm>
              <a:off x="4628339" y="1491506"/>
              <a:ext cx="3018921" cy="1323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6419" eaLnBrk="0" fontAlgn="base" hangingPunct="0">
                <a:spcBef>
                  <a:spcPct val="0"/>
                </a:spcBef>
                <a:spcAft>
                  <a:spcPct val="0"/>
                </a:spcAft>
              </a:pPr>
              <a:endParaRPr lang="de-DE" sz="1050">
                <a:solidFill>
                  <a:srgbClr val="000000"/>
                </a:solidFill>
              </a:endParaRPr>
            </a:p>
          </p:txBody>
        </p:sp>
        <p:pic>
          <p:nvPicPr>
            <p:cNvPr id="8" name="Picture 3" descr="C:\Users\ThinkCentre\AppData\Local\Microsoft\Windows\Temporary Internet Files\Content.IE5\OEZRVZHZ\MP900449104[1].jpg"/>
            <p:cNvPicPr>
              <a:picLocks noChangeAspect="1" noChangeArrowheads="1"/>
            </p:cNvPicPr>
            <p:nvPr/>
          </p:nvPicPr>
          <p:blipFill>
            <a:blip r:embed="rId7" cstate="email">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rcRect/>
            <a:stretch>
              <a:fillRect/>
            </a:stretch>
          </p:blipFill>
          <p:spPr bwMode="auto">
            <a:xfrm>
              <a:off x="6858000" y="1493556"/>
              <a:ext cx="789262" cy="49973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9" name="Rechteck 8"/>
            <p:cNvSpPr/>
            <p:nvPr/>
          </p:nvSpPr>
          <p:spPr bwMode="auto">
            <a:xfrm>
              <a:off x="4628339" y="1582315"/>
              <a:ext cx="2229659" cy="405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323955" tIns="26997" rIns="53993" bIns="0" numCol="1" spcCol="0" rtlCol="0" fromWordArt="0" anchor="t" anchorCtr="0" forceAA="0" compatLnSpc="1">
              <a:prstTxWarp prst="textNoShape">
                <a:avLst/>
              </a:prstTxWarp>
              <a:noAutofit/>
            </a:bodyPr>
            <a:lstStyle/>
            <a:p>
              <a:pPr defTabSz="746419" eaLnBrk="0" fontAlgn="base" hangingPunct="0">
                <a:lnSpc>
                  <a:spcPct val="90000"/>
                </a:lnSpc>
                <a:spcBef>
                  <a:spcPct val="0"/>
                </a:spcBef>
                <a:spcAft>
                  <a:spcPct val="0"/>
                </a:spcAft>
              </a:pPr>
              <a:r>
                <a:rPr lang="en-US" sz="1400" b="1" dirty="0">
                  <a:solidFill>
                    <a:srgbClr val="000000"/>
                  </a:solidFill>
                </a:rPr>
                <a:t>We create value</a:t>
              </a:r>
              <a:br>
                <a:rPr lang="en-US" sz="1400" b="1" dirty="0">
                  <a:solidFill>
                    <a:srgbClr val="000000"/>
                  </a:solidFill>
                </a:rPr>
              </a:br>
              <a:r>
                <a:rPr lang="en-US" sz="1400" b="1" dirty="0">
                  <a:solidFill>
                    <a:srgbClr val="000000"/>
                  </a:solidFill>
                </a:rPr>
                <a:t>for business …</a:t>
              </a:r>
            </a:p>
          </p:txBody>
        </p:sp>
        <p:sp>
          <p:nvSpPr>
            <p:cNvPr id="10" name="Rechteck 9"/>
            <p:cNvSpPr/>
            <p:nvPr/>
          </p:nvSpPr>
          <p:spPr bwMode="auto">
            <a:xfrm>
              <a:off x="4630763" y="2797378"/>
              <a:ext cx="3015114" cy="81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6419" eaLnBrk="0" fontAlgn="base" hangingPunct="0">
                <a:spcBef>
                  <a:spcPct val="0"/>
                </a:spcBef>
                <a:spcAft>
                  <a:spcPct val="0"/>
                </a:spcAft>
              </a:pPr>
              <a:endParaRPr lang="de-DE" sz="1050">
                <a:solidFill>
                  <a:srgbClr val="000000"/>
                </a:solidFill>
              </a:endParaRPr>
            </a:p>
          </p:txBody>
        </p:sp>
        <p:sp>
          <p:nvSpPr>
            <p:cNvPr id="11" name="Rechteck 10"/>
            <p:cNvSpPr/>
            <p:nvPr/>
          </p:nvSpPr>
          <p:spPr bwMode="auto">
            <a:xfrm>
              <a:off x="4628733" y="1491507"/>
              <a:ext cx="269834" cy="297033"/>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46419" eaLnBrk="0" fontAlgn="base" hangingPunct="0">
                <a:spcBef>
                  <a:spcPct val="0"/>
                </a:spcBef>
                <a:spcAft>
                  <a:spcPct val="0"/>
                </a:spcAft>
              </a:pPr>
              <a:r>
                <a:rPr lang="de-DE" sz="1050" dirty="0">
                  <a:solidFill>
                    <a:srgbClr val="000000"/>
                  </a:solidFill>
                </a:rPr>
                <a:t>2</a:t>
              </a:r>
            </a:p>
          </p:txBody>
        </p:sp>
        <p:sp>
          <p:nvSpPr>
            <p:cNvPr id="12" name="Rechteck 11"/>
            <p:cNvSpPr/>
            <p:nvPr/>
          </p:nvSpPr>
          <p:spPr bwMode="auto">
            <a:xfrm>
              <a:off x="1458282" y="2994116"/>
              <a:ext cx="3018921" cy="1323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6419" eaLnBrk="0" fontAlgn="base" hangingPunct="0">
                <a:spcBef>
                  <a:spcPct val="0"/>
                </a:spcBef>
                <a:spcAft>
                  <a:spcPct val="0"/>
                </a:spcAft>
              </a:pPr>
              <a:endParaRPr lang="de-DE" sz="1050">
                <a:solidFill>
                  <a:srgbClr val="000000"/>
                </a:solidFill>
              </a:endParaRPr>
            </a:p>
          </p:txBody>
        </p:sp>
        <p:pic>
          <p:nvPicPr>
            <p:cNvPr id="13" name="Grafik 60"/>
            <p:cNvPicPr>
              <a:picLocks noChangeAspect="1" noChangeArrowheads="1"/>
            </p:cNvPicPr>
            <p:nvPr/>
          </p:nvPicPr>
          <p:blipFill rotWithShape="1">
            <a:blip r:embed="rId9" cstate="email">
              <a:extLst>
                <a:ext uri="{BEBA8EAE-BF5A-486C-A8C5-ECC9F3942E4B}">
                  <a14:imgProps xmlns:a14="http://schemas.microsoft.com/office/drawing/2010/main">
                    <a14:imgLayer r:embed="rId10">
                      <a14:imgEffect>
                        <a14:saturation sat="66000"/>
                      </a14:imgEffect>
                    </a14:imgLayer>
                  </a14:imgProps>
                </a:ext>
                <a:ext uri="{28A0092B-C50C-407E-A947-70E740481C1C}">
                  <a14:useLocalDpi xmlns:a14="http://schemas.microsoft.com/office/drawing/2010/main"/>
                </a:ext>
              </a:extLst>
            </a:blip>
            <a:srcRect t="-937"/>
            <a:stretch/>
          </p:blipFill>
          <p:spPr bwMode="gray">
            <a:xfrm>
              <a:off x="3629826" y="2982745"/>
              <a:ext cx="852839" cy="482651"/>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14" name="Rechteck 13"/>
            <p:cNvSpPr/>
            <p:nvPr/>
          </p:nvSpPr>
          <p:spPr bwMode="auto">
            <a:xfrm>
              <a:off x="1460706" y="4299988"/>
              <a:ext cx="3018921" cy="81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6419" eaLnBrk="0" fontAlgn="base" hangingPunct="0">
                <a:spcBef>
                  <a:spcPct val="0"/>
                </a:spcBef>
                <a:spcAft>
                  <a:spcPct val="0"/>
                </a:spcAft>
              </a:pPr>
              <a:endParaRPr lang="de-DE" sz="1050">
                <a:solidFill>
                  <a:srgbClr val="000000"/>
                </a:solidFill>
              </a:endParaRPr>
            </a:p>
          </p:txBody>
        </p:sp>
        <p:sp>
          <p:nvSpPr>
            <p:cNvPr id="15" name="Rechteck 14"/>
            <p:cNvSpPr/>
            <p:nvPr/>
          </p:nvSpPr>
          <p:spPr bwMode="auto">
            <a:xfrm>
              <a:off x="1458282" y="3063566"/>
              <a:ext cx="2171543" cy="405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323955" tIns="26997" rIns="53993" bIns="0" numCol="1" spcCol="0" rtlCol="0" fromWordArt="0" anchor="t" anchorCtr="0" forceAA="0" compatLnSpc="1">
              <a:prstTxWarp prst="textNoShape">
                <a:avLst/>
              </a:prstTxWarp>
              <a:noAutofit/>
            </a:bodyPr>
            <a:lstStyle/>
            <a:p>
              <a:pPr defTabSz="746419" eaLnBrk="0" fontAlgn="base" hangingPunct="0">
                <a:lnSpc>
                  <a:spcPct val="90000"/>
                </a:lnSpc>
                <a:spcBef>
                  <a:spcPct val="0"/>
                </a:spcBef>
                <a:spcAft>
                  <a:spcPct val="0"/>
                </a:spcAft>
              </a:pPr>
              <a:r>
                <a:rPr lang="en-US" sz="1400" b="1" dirty="0">
                  <a:solidFill>
                    <a:srgbClr val="000000"/>
                  </a:solidFill>
                </a:rPr>
                <a:t>We leverage our unique strengths and assets…</a:t>
              </a:r>
            </a:p>
          </p:txBody>
        </p:sp>
        <p:sp>
          <p:nvSpPr>
            <p:cNvPr id="16" name="Rechteck 15"/>
            <p:cNvSpPr/>
            <p:nvPr/>
          </p:nvSpPr>
          <p:spPr bwMode="auto">
            <a:xfrm>
              <a:off x="1458676" y="2994118"/>
              <a:ext cx="269834" cy="297033"/>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46419" eaLnBrk="0" fontAlgn="base" hangingPunct="0">
                <a:spcBef>
                  <a:spcPct val="0"/>
                </a:spcBef>
                <a:spcAft>
                  <a:spcPct val="0"/>
                </a:spcAft>
              </a:pPr>
              <a:r>
                <a:rPr lang="de-DE" sz="1050" dirty="0">
                  <a:solidFill>
                    <a:srgbClr val="000000"/>
                  </a:solidFill>
                </a:rPr>
                <a:t>3</a:t>
              </a:r>
            </a:p>
          </p:txBody>
        </p:sp>
        <p:sp>
          <p:nvSpPr>
            <p:cNvPr id="17" name="Rechteck 16"/>
            <p:cNvSpPr/>
            <p:nvPr/>
          </p:nvSpPr>
          <p:spPr>
            <a:xfrm>
              <a:off x="1458282" y="3468530"/>
              <a:ext cx="3024383" cy="784129"/>
            </a:xfrm>
            <a:prstGeom prst="rect">
              <a:avLst/>
            </a:prstGeom>
            <a:gradFill flip="none" rotWithShape="1">
              <a:gsLst>
                <a:gs pos="0">
                  <a:schemeClr val="accent1">
                    <a:tint val="66000"/>
                    <a:satMod val="160000"/>
                    <a:lumMod val="26000"/>
                    <a:lumOff val="74000"/>
                  </a:schemeClr>
                </a:gs>
                <a:gs pos="50000">
                  <a:schemeClr val="accent1">
                    <a:tint val="44500"/>
                    <a:satMod val="160000"/>
                  </a:schemeClr>
                </a:gs>
                <a:gs pos="100000">
                  <a:schemeClr val="accent1">
                    <a:tint val="23500"/>
                    <a:satMod val="160000"/>
                    <a:alpha val="50000"/>
                  </a:schemeClr>
                </a:gs>
              </a:gsLst>
              <a:lin ang="0" scaled="1"/>
              <a:tileRect/>
            </a:gradFill>
          </p:spPr>
          <p:txBody>
            <a:bodyPr wrap="square" lIns="189000">
              <a:spAutoFit/>
            </a:bodyPr>
            <a:lstStyle/>
            <a:p>
              <a:pPr marL="136903" defTabSz="746419" eaLnBrk="0" fontAlgn="base" hangingPunct="0">
                <a:lnSpc>
                  <a:spcPct val="85000"/>
                </a:lnSpc>
                <a:spcBef>
                  <a:spcPct val="0"/>
                </a:spcBef>
                <a:spcAft>
                  <a:spcPct val="0"/>
                </a:spcAft>
              </a:pPr>
              <a:r>
                <a:rPr lang="en-US" sz="1100" dirty="0"/>
                <a:t>… by utilizing our global reach and local presence, our logistics competencies and experience, knowledge and time of our employees. We encourage and support employee volunteering all year round to complement our financial support.</a:t>
              </a:r>
            </a:p>
          </p:txBody>
        </p:sp>
        <p:sp>
          <p:nvSpPr>
            <p:cNvPr id="18" name="Rechteck 17"/>
            <p:cNvSpPr/>
            <p:nvPr/>
          </p:nvSpPr>
          <p:spPr bwMode="auto">
            <a:xfrm>
              <a:off x="4628339" y="2996713"/>
              <a:ext cx="3018921" cy="1323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6419" eaLnBrk="0" fontAlgn="base" hangingPunct="0">
                <a:spcBef>
                  <a:spcPct val="0"/>
                </a:spcBef>
                <a:spcAft>
                  <a:spcPct val="0"/>
                </a:spcAft>
              </a:pPr>
              <a:endParaRPr lang="de-DE" sz="1050">
                <a:solidFill>
                  <a:srgbClr val="000000"/>
                </a:solidFill>
              </a:endParaRPr>
            </a:p>
          </p:txBody>
        </p:sp>
        <p:pic>
          <p:nvPicPr>
            <p:cNvPr id="19" name="Picture 7" descr="C:\Users\ThinkCentre\AppData\Local\Microsoft\Windows\Temporary Internet Files\Content.IE5\OEZRVZHZ\MP900430642[1].jpg"/>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saturation sat="33000"/>
                      </a14:imgEffect>
                    </a14:imgLayer>
                  </a14:imgProps>
                </a:ext>
                <a:ext uri="{28A0092B-C50C-407E-A947-70E740481C1C}">
                  <a14:useLocalDpi xmlns:a14="http://schemas.microsoft.com/office/drawing/2010/main"/>
                </a:ext>
              </a:extLst>
            </a:blip>
            <a:srcRect/>
            <a:stretch/>
          </p:blipFill>
          <p:spPr bwMode="auto">
            <a:xfrm>
              <a:off x="6858001" y="2996715"/>
              <a:ext cx="788663" cy="46411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0" name="Rechteck 19"/>
            <p:cNvSpPr/>
            <p:nvPr/>
          </p:nvSpPr>
          <p:spPr bwMode="auto">
            <a:xfrm>
              <a:off x="4629099" y="3087557"/>
              <a:ext cx="2223001" cy="405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323955" tIns="26997" rIns="53993" bIns="0" numCol="1" spcCol="0" rtlCol="0" fromWordArt="0" anchor="t" anchorCtr="0" forceAA="0" compatLnSpc="1">
              <a:prstTxWarp prst="textNoShape">
                <a:avLst/>
              </a:prstTxWarp>
              <a:noAutofit/>
            </a:bodyPr>
            <a:lstStyle/>
            <a:p>
              <a:pPr defTabSz="746419" eaLnBrk="0" fontAlgn="base" hangingPunct="0">
                <a:lnSpc>
                  <a:spcPct val="90000"/>
                </a:lnSpc>
                <a:spcBef>
                  <a:spcPct val="0"/>
                </a:spcBef>
                <a:spcAft>
                  <a:spcPct val="0"/>
                </a:spcAft>
              </a:pPr>
              <a:r>
                <a:rPr lang="en-US" sz="1400" b="1" dirty="0">
                  <a:solidFill>
                    <a:srgbClr val="000000"/>
                  </a:solidFill>
                </a:rPr>
                <a:t>We cooperate with </a:t>
              </a:r>
            </a:p>
            <a:p>
              <a:pPr defTabSz="746419" eaLnBrk="0" fontAlgn="base" hangingPunct="0">
                <a:lnSpc>
                  <a:spcPct val="90000"/>
                </a:lnSpc>
                <a:spcBef>
                  <a:spcPct val="0"/>
                </a:spcBef>
                <a:spcAft>
                  <a:spcPct val="0"/>
                </a:spcAft>
              </a:pPr>
              <a:r>
                <a:rPr lang="en-US" sz="1400" b="1" dirty="0">
                  <a:solidFill>
                    <a:srgbClr val="000000"/>
                  </a:solidFill>
                </a:rPr>
                <a:t>experienced partners…</a:t>
              </a:r>
            </a:p>
          </p:txBody>
        </p:sp>
        <p:sp>
          <p:nvSpPr>
            <p:cNvPr id="21" name="Rechteck 20"/>
            <p:cNvSpPr/>
            <p:nvPr/>
          </p:nvSpPr>
          <p:spPr bwMode="auto">
            <a:xfrm>
              <a:off x="4628340" y="2999439"/>
              <a:ext cx="269834" cy="297033"/>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46419" eaLnBrk="0" fontAlgn="base" hangingPunct="0">
                <a:spcBef>
                  <a:spcPct val="0"/>
                </a:spcBef>
                <a:spcAft>
                  <a:spcPct val="0"/>
                </a:spcAft>
              </a:pPr>
              <a:r>
                <a:rPr lang="de-DE" sz="1050" dirty="0">
                  <a:solidFill>
                    <a:srgbClr val="000000"/>
                  </a:solidFill>
                </a:rPr>
                <a:t>4</a:t>
              </a:r>
            </a:p>
          </p:txBody>
        </p:sp>
        <p:sp>
          <p:nvSpPr>
            <p:cNvPr id="22" name="Rechteck 21"/>
            <p:cNvSpPr/>
            <p:nvPr/>
          </p:nvSpPr>
          <p:spPr>
            <a:xfrm>
              <a:off x="4634561" y="3467121"/>
              <a:ext cx="3018600" cy="784129"/>
            </a:xfrm>
            <a:prstGeom prst="rect">
              <a:avLst/>
            </a:prstGeom>
            <a:gradFill flip="none" rotWithShape="1">
              <a:gsLst>
                <a:gs pos="0">
                  <a:schemeClr val="accent1">
                    <a:tint val="66000"/>
                    <a:satMod val="160000"/>
                    <a:lumMod val="26000"/>
                    <a:lumOff val="74000"/>
                  </a:schemeClr>
                </a:gs>
                <a:gs pos="50000">
                  <a:schemeClr val="accent1">
                    <a:tint val="44500"/>
                    <a:satMod val="160000"/>
                  </a:schemeClr>
                </a:gs>
                <a:gs pos="100000">
                  <a:schemeClr val="accent1">
                    <a:tint val="23500"/>
                    <a:satMod val="160000"/>
                    <a:alpha val="50000"/>
                  </a:schemeClr>
                </a:gs>
              </a:gsLst>
              <a:lin ang="0" scaled="1"/>
              <a:tileRect/>
            </a:gradFill>
          </p:spPr>
          <p:txBody>
            <a:bodyPr wrap="square" lIns="189000">
              <a:spAutoFit/>
            </a:bodyPr>
            <a:lstStyle/>
            <a:p>
              <a:pPr marL="136903" defTabSz="746419" eaLnBrk="0" fontAlgn="base" hangingPunct="0">
                <a:lnSpc>
                  <a:spcPct val="85000"/>
                </a:lnSpc>
                <a:spcBef>
                  <a:spcPct val="0"/>
                </a:spcBef>
                <a:spcAft>
                  <a:spcPct val="0"/>
                </a:spcAft>
              </a:pPr>
              <a:r>
                <a:rPr lang="en-US" sz="1100" dirty="0"/>
                <a:t>… by working closely together with leading partner organizations, we ensure a sustainable impact in our communities. We encourage multi-stakeholder partnerships with other companies that mobilize and share knowledge, expertise and technology. </a:t>
              </a:r>
            </a:p>
          </p:txBody>
        </p:sp>
        <p:sp>
          <p:nvSpPr>
            <p:cNvPr id="23" name="Rechteck 22"/>
            <p:cNvSpPr/>
            <p:nvPr/>
          </p:nvSpPr>
          <p:spPr bwMode="auto">
            <a:xfrm>
              <a:off x="1458281" y="1488780"/>
              <a:ext cx="3018921" cy="1323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6419" eaLnBrk="0" fontAlgn="base" hangingPunct="0">
                <a:spcBef>
                  <a:spcPct val="0"/>
                </a:spcBef>
                <a:spcAft>
                  <a:spcPct val="0"/>
                </a:spcAft>
              </a:pPr>
              <a:endParaRPr lang="de-DE" sz="1050">
                <a:solidFill>
                  <a:srgbClr val="000000"/>
                </a:solidFill>
              </a:endParaRPr>
            </a:p>
          </p:txBody>
        </p:sp>
        <p:sp>
          <p:nvSpPr>
            <p:cNvPr id="24" name="Rechteck 23"/>
            <p:cNvSpPr/>
            <p:nvPr/>
          </p:nvSpPr>
          <p:spPr bwMode="auto">
            <a:xfrm>
              <a:off x="1461344" y="2794652"/>
              <a:ext cx="3018921" cy="81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6419" eaLnBrk="0" fontAlgn="base" hangingPunct="0">
                <a:spcBef>
                  <a:spcPct val="0"/>
                </a:spcBef>
                <a:spcAft>
                  <a:spcPct val="0"/>
                </a:spcAft>
              </a:pPr>
              <a:endParaRPr lang="de-DE" sz="1050">
                <a:solidFill>
                  <a:srgbClr val="000000"/>
                </a:solidFill>
              </a:endParaRPr>
            </a:p>
          </p:txBody>
        </p:sp>
        <p:sp>
          <p:nvSpPr>
            <p:cNvPr id="25" name="Rechteck 24"/>
            <p:cNvSpPr/>
            <p:nvPr/>
          </p:nvSpPr>
          <p:spPr bwMode="auto">
            <a:xfrm>
              <a:off x="1458281" y="1579589"/>
              <a:ext cx="2166405" cy="405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323955" tIns="26997" rIns="53993" bIns="0" numCol="1" spcCol="0" rtlCol="0" fromWordArt="0" anchor="t" anchorCtr="0" forceAA="0" compatLnSpc="1">
              <a:prstTxWarp prst="textNoShape">
                <a:avLst/>
              </a:prstTxWarp>
              <a:noAutofit/>
            </a:bodyPr>
            <a:lstStyle/>
            <a:p>
              <a:pPr defTabSz="746419" eaLnBrk="0" fontAlgn="base" hangingPunct="0">
                <a:lnSpc>
                  <a:spcPct val="90000"/>
                </a:lnSpc>
                <a:spcBef>
                  <a:spcPct val="0"/>
                </a:spcBef>
                <a:spcAft>
                  <a:spcPct val="0"/>
                </a:spcAft>
              </a:pPr>
              <a:r>
                <a:rPr lang="en-US" sz="1400" b="1" dirty="0">
                  <a:solidFill>
                    <a:srgbClr val="000000"/>
                  </a:solidFill>
                </a:rPr>
                <a:t>We create value</a:t>
              </a:r>
              <a:br>
                <a:rPr lang="en-US" sz="1400" b="1" dirty="0">
                  <a:solidFill>
                    <a:srgbClr val="000000"/>
                  </a:solidFill>
                </a:rPr>
              </a:br>
              <a:r>
                <a:rPr lang="en-US" sz="1400" b="1" dirty="0">
                  <a:solidFill>
                    <a:srgbClr val="000000"/>
                  </a:solidFill>
                </a:rPr>
                <a:t>for society…</a:t>
              </a:r>
              <a:endParaRPr lang="de-DE" sz="1400" b="1" dirty="0">
                <a:solidFill>
                  <a:srgbClr val="000000"/>
                </a:solidFill>
              </a:endParaRPr>
            </a:p>
          </p:txBody>
        </p:sp>
        <p:sp>
          <p:nvSpPr>
            <p:cNvPr id="26" name="Rechteck 25"/>
            <p:cNvSpPr/>
            <p:nvPr/>
          </p:nvSpPr>
          <p:spPr bwMode="auto">
            <a:xfrm>
              <a:off x="1458283" y="1491506"/>
              <a:ext cx="269834" cy="297033"/>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746419" eaLnBrk="0" fontAlgn="base" hangingPunct="0">
                <a:spcBef>
                  <a:spcPct val="0"/>
                </a:spcBef>
                <a:spcAft>
                  <a:spcPct val="0"/>
                </a:spcAft>
              </a:pPr>
              <a:r>
                <a:rPr lang="de-DE" sz="1050" dirty="0">
                  <a:solidFill>
                    <a:srgbClr val="000000"/>
                  </a:solidFill>
                </a:rPr>
                <a:t>1</a:t>
              </a:r>
            </a:p>
          </p:txBody>
        </p:sp>
        <p:sp>
          <p:nvSpPr>
            <p:cNvPr id="27" name="Rechteck 26"/>
            <p:cNvSpPr/>
            <p:nvPr/>
          </p:nvSpPr>
          <p:spPr bwMode="auto">
            <a:xfrm>
              <a:off x="4629253" y="4302584"/>
              <a:ext cx="3018921" cy="81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746419" eaLnBrk="0" fontAlgn="base" hangingPunct="0">
                <a:spcBef>
                  <a:spcPct val="0"/>
                </a:spcBef>
                <a:spcAft>
                  <a:spcPct val="0"/>
                </a:spcAft>
              </a:pPr>
              <a:endParaRPr lang="de-DE" sz="1050">
                <a:solidFill>
                  <a:srgbClr val="000000"/>
                </a:solidFill>
              </a:endParaRPr>
            </a:p>
          </p:txBody>
        </p:sp>
        <p:sp>
          <p:nvSpPr>
            <p:cNvPr id="28" name="Rechteck 27"/>
            <p:cNvSpPr/>
            <p:nvPr/>
          </p:nvSpPr>
          <p:spPr>
            <a:xfrm>
              <a:off x="1463743" y="1990935"/>
              <a:ext cx="3018600" cy="666068"/>
            </a:xfrm>
            <a:prstGeom prst="rect">
              <a:avLst/>
            </a:prstGeom>
            <a:gradFill flip="none" rotWithShape="1">
              <a:gsLst>
                <a:gs pos="0">
                  <a:schemeClr val="accent1">
                    <a:tint val="66000"/>
                    <a:satMod val="160000"/>
                    <a:lumMod val="26000"/>
                    <a:lumOff val="74000"/>
                  </a:schemeClr>
                </a:gs>
                <a:gs pos="50000">
                  <a:schemeClr val="accent1">
                    <a:tint val="44500"/>
                    <a:satMod val="160000"/>
                  </a:schemeClr>
                </a:gs>
                <a:gs pos="100000">
                  <a:schemeClr val="accent1">
                    <a:tint val="23500"/>
                    <a:satMod val="160000"/>
                    <a:alpha val="50000"/>
                  </a:schemeClr>
                </a:gs>
              </a:gsLst>
              <a:lin ang="0" scaled="1"/>
              <a:tileRect/>
            </a:gradFill>
          </p:spPr>
          <p:txBody>
            <a:bodyPr wrap="square" lIns="189000">
              <a:spAutoFit/>
            </a:bodyPr>
            <a:lstStyle/>
            <a:p>
              <a:pPr marL="136903" defTabSz="746419" eaLnBrk="0" fontAlgn="base" hangingPunct="0">
                <a:lnSpc>
                  <a:spcPct val="85000"/>
                </a:lnSpc>
                <a:spcBef>
                  <a:spcPct val="0"/>
                </a:spcBef>
                <a:spcAft>
                  <a:spcPct val="0"/>
                </a:spcAft>
              </a:pPr>
              <a:r>
                <a:rPr lang="en-US" sz="1100" dirty="0"/>
                <a:t>… by delivering to communities; making a lasting contribution to society and the environment in accordance with the SDGs</a:t>
              </a:r>
            </a:p>
            <a:p>
              <a:pPr marL="136903" defTabSz="746419" eaLnBrk="0" fontAlgn="base" hangingPunct="0">
                <a:lnSpc>
                  <a:spcPct val="85000"/>
                </a:lnSpc>
                <a:spcBef>
                  <a:spcPct val="0"/>
                </a:spcBef>
                <a:spcAft>
                  <a:spcPct val="0"/>
                </a:spcAft>
              </a:pPr>
              <a:endParaRPr lang="en-US" sz="1100" dirty="0"/>
            </a:p>
            <a:p>
              <a:pPr marL="136903" defTabSz="746419" eaLnBrk="0" fontAlgn="base" hangingPunct="0">
                <a:lnSpc>
                  <a:spcPct val="85000"/>
                </a:lnSpc>
                <a:spcBef>
                  <a:spcPct val="0"/>
                </a:spcBef>
                <a:spcAft>
                  <a:spcPct val="0"/>
                </a:spcAft>
              </a:pPr>
              <a:endParaRPr lang="en-US" sz="1100" dirty="0"/>
            </a:p>
          </p:txBody>
        </p:sp>
        <p:sp>
          <p:nvSpPr>
            <p:cNvPr id="29" name="Rechteck 28"/>
            <p:cNvSpPr/>
            <p:nvPr/>
          </p:nvSpPr>
          <p:spPr>
            <a:xfrm>
              <a:off x="4633800" y="1993661"/>
              <a:ext cx="3018600" cy="666068"/>
            </a:xfrm>
            <a:prstGeom prst="rect">
              <a:avLst/>
            </a:prstGeom>
            <a:gradFill flip="none" rotWithShape="1">
              <a:gsLst>
                <a:gs pos="0">
                  <a:schemeClr val="accent1">
                    <a:tint val="66000"/>
                    <a:satMod val="160000"/>
                    <a:lumMod val="26000"/>
                    <a:lumOff val="74000"/>
                  </a:schemeClr>
                </a:gs>
                <a:gs pos="50000">
                  <a:schemeClr val="accent1">
                    <a:tint val="44500"/>
                    <a:satMod val="160000"/>
                  </a:schemeClr>
                </a:gs>
                <a:gs pos="100000">
                  <a:schemeClr val="accent1">
                    <a:tint val="23500"/>
                    <a:satMod val="160000"/>
                    <a:alpha val="50000"/>
                  </a:schemeClr>
                </a:gs>
              </a:gsLst>
              <a:lin ang="0" scaled="1"/>
              <a:tileRect/>
            </a:gradFill>
          </p:spPr>
          <p:txBody>
            <a:bodyPr wrap="square" lIns="189000">
              <a:spAutoFit/>
            </a:bodyPr>
            <a:lstStyle/>
            <a:p>
              <a:pPr marL="136903" defTabSz="746419" eaLnBrk="0" fontAlgn="base" hangingPunct="0">
                <a:lnSpc>
                  <a:spcPct val="85000"/>
                </a:lnSpc>
                <a:spcBef>
                  <a:spcPct val="0"/>
                </a:spcBef>
                <a:spcAft>
                  <a:spcPct val="0"/>
                </a:spcAft>
              </a:pPr>
              <a:r>
                <a:rPr lang="en-US" sz="1100" dirty="0"/>
                <a:t>… by aligning our approach to support the company’s reputation and to attract, motivate and retain employees.</a:t>
              </a:r>
            </a:p>
            <a:p>
              <a:pPr marL="136903" defTabSz="746419" eaLnBrk="0" fontAlgn="base" hangingPunct="0">
                <a:lnSpc>
                  <a:spcPct val="85000"/>
                </a:lnSpc>
                <a:spcBef>
                  <a:spcPct val="0"/>
                </a:spcBef>
                <a:spcAft>
                  <a:spcPct val="0"/>
                </a:spcAft>
              </a:pPr>
              <a:endParaRPr lang="en-US" sz="1100" dirty="0"/>
            </a:p>
            <a:p>
              <a:pPr marL="136903" defTabSz="746419" eaLnBrk="0" fontAlgn="base" hangingPunct="0">
                <a:lnSpc>
                  <a:spcPct val="85000"/>
                </a:lnSpc>
                <a:spcBef>
                  <a:spcPct val="0"/>
                </a:spcBef>
                <a:spcAft>
                  <a:spcPct val="0"/>
                </a:spcAft>
              </a:pPr>
              <a:endParaRPr lang="en-US" sz="1100" dirty="0"/>
            </a:p>
          </p:txBody>
        </p:sp>
        <p:grpSp>
          <p:nvGrpSpPr>
            <p:cNvPr id="30" name="Gruppieren 29"/>
            <p:cNvGrpSpPr/>
            <p:nvPr/>
          </p:nvGrpSpPr>
          <p:grpSpPr>
            <a:xfrm>
              <a:off x="3629826" y="1493556"/>
              <a:ext cx="799052" cy="500105"/>
              <a:chOff x="-2452457" y="2106118"/>
              <a:chExt cx="1776584" cy="1123770"/>
            </a:xfrm>
          </p:grpSpPr>
          <p:pic>
            <p:nvPicPr>
              <p:cNvPr id="31" name="Grafik 30"/>
              <p:cNvPicPr>
                <a:picLocks noChangeAspect="1"/>
              </p:cNvPicPr>
              <p:nvPr>
                <p:custDataLst>
                  <p:tags r:id="rId1"/>
                </p:custDataLst>
              </p:nvPr>
            </p:nvPicPr>
            <p:blipFill>
              <a:blip r:embed="rId13" cstate="screen">
                <a:extLst>
                  <a:ext uri="{28A0092B-C50C-407E-A947-70E740481C1C}">
                    <a14:useLocalDpi xmlns:a14="http://schemas.microsoft.com/office/drawing/2010/main"/>
                  </a:ext>
                </a:extLst>
              </a:blip>
              <a:stretch>
                <a:fillRect/>
              </a:stretch>
            </p:blipFill>
            <p:spPr>
              <a:xfrm>
                <a:off x="-2452457" y="2106118"/>
                <a:ext cx="498672" cy="530608"/>
              </a:xfrm>
              <a:prstGeom prst="rect">
                <a:avLst/>
              </a:prstGeom>
            </p:spPr>
          </p:pic>
          <p:pic>
            <p:nvPicPr>
              <p:cNvPr id="32" name="Grafik 31"/>
              <p:cNvPicPr>
                <a:picLocks noChangeAspect="1"/>
              </p:cNvPicPr>
              <p:nvPr>
                <p:custDataLst>
                  <p:tags r:id="rId2"/>
                </p:custDataLst>
              </p:nvPr>
            </p:nvPicPr>
            <p:blipFill>
              <a:blip r:embed="rId14" cstate="screen">
                <a:extLst>
                  <a:ext uri="{28A0092B-C50C-407E-A947-70E740481C1C}">
                    <a14:useLocalDpi xmlns:a14="http://schemas.microsoft.com/office/drawing/2010/main"/>
                  </a:ext>
                </a:extLst>
              </a:blip>
              <a:stretch>
                <a:fillRect/>
              </a:stretch>
            </p:blipFill>
            <p:spPr>
              <a:xfrm>
                <a:off x="-1174545" y="2106118"/>
                <a:ext cx="498672" cy="530608"/>
              </a:xfrm>
              <a:prstGeom prst="rect">
                <a:avLst/>
              </a:prstGeom>
            </p:spPr>
          </p:pic>
          <p:pic>
            <p:nvPicPr>
              <p:cNvPr id="33" name="Grafik 32"/>
              <p:cNvPicPr>
                <a:picLocks noChangeAspect="1"/>
              </p:cNvPicPr>
              <p:nvPr>
                <p:custDataLst>
                  <p:tags r:id="rId3"/>
                </p:custDataLst>
              </p:nvPr>
            </p:nvPicPr>
            <p:blipFill>
              <a:blip r:embed="rId15" cstate="screen">
                <a:extLst>
                  <a:ext uri="{28A0092B-C50C-407E-A947-70E740481C1C}">
                    <a14:useLocalDpi xmlns:a14="http://schemas.microsoft.com/office/drawing/2010/main"/>
                  </a:ext>
                </a:extLst>
              </a:blip>
              <a:stretch>
                <a:fillRect/>
              </a:stretch>
            </p:blipFill>
            <p:spPr>
              <a:xfrm>
                <a:off x="-1800455" y="2699280"/>
                <a:ext cx="498672" cy="530608"/>
              </a:xfrm>
              <a:prstGeom prst="rect">
                <a:avLst/>
              </a:prstGeom>
            </p:spPr>
          </p:pic>
          <p:pic>
            <p:nvPicPr>
              <p:cNvPr id="34" name="Grafik 33"/>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a:off x="-1800455" y="2106118"/>
                <a:ext cx="498672" cy="508263"/>
              </a:xfrm>
              <a:prstGeom prst="rect">
                <a:avLst/>
              </a:prstGeom>
            </p:spPr>
          </p:pic>
          <p:pic>
            <p:nvPicPr>
              <p:cNvPr id="35" name="Grafik 34"/>
              <p:cNvPicPr>
                <a:picLocks noChangeAspect="1"/>
              </p:cNvPicPr>
              <p:nvPr>
                <p:custDataLst>
                  <p:tags r:id="rId5"/>
                </p:custDataLst>
              </p:nvPr>
            </p:nvPicPr>
            <p:blipFill>
              <a:blip r:embed="rId17" cstate="screen">
                <a:extLst>
                  <a:ext uri="{28A0092B-C50C-407E-A947-70E740481C1C}">
                    <a14:useLocalDpi xmlns:a14="http://schemas.microsoft.com/office/drawing/2010/main"/>
                  </a:ext>
                </a:extLst>
              </a:blip>
              <a:stretch>
                <a:fillRect/>
              </a:stretch>
            </p:blipFill>
            <p:spPr>
              <a:xfrm>
                <a:off x="-2452457" y="2699280"/>
                <a:ext cx="498672" cy="530608"/>
              </a:xfrm>
              <a:prstGeom prst="rect">
                <a:avLst/>
              </a:prstGeom>
            </p:spPr>
          </p:pic>
          <p:pic>
            <p:nvPicPr>
              <p:cNvPr id="36" name="Picture 2"/>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74544" y="2699280"/>
                <a:ext cx="498671" cy="530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989305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3">
            <a:extLst>
              <a:ext uri="{FF2B5EF4-FFF2-40B4-BE49-F238E27FC236}">
                <a16:creationId xmlns:a16="http://schemas.microsoft.com/office/drawing/2014/main" xmlns="" id="{680AED13-43F9-9E48-92EC-8EDEA9003F69}"/>
              </a:ext>
            </a:extLst>
          </p:cNvPr>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1434" t="21743" b="6186"/>
          <a:stretch/>
        </p:blipFill>
        <p:spPr>
          <a:xfrm>
            <a:off x="0" y="0"/>
            <a:ext cx="9144000" cy="5143500"/>
          </a:xfrm>
        </p:spPr>
      </p:pic>
      <p:sp>
        <p:nvSpPr>
          <p:cNvPr id="6" name="Title 5">
            <a:extLst>
              <a:ext uri="{FF2B5EF4-FFF2-40B4-BE49-F238E27FC236}">
                <a16:creationId xmlns:a16="http://schemas.microsoft.com/office/drawing/2014/main" xmlns="" id="{3D6A4061-D7B4-4273-A040-6FE388574A23}"/>
              </a:ext>
            </a:extLst>
          </p:cNvPr>
          <p:cNvSpPr>
            <a:spLocks noGrp="1"/>
          </p:cNvSpPr>
          <p:nvPr>
            <p:ph type="title"/>
          </p:nvPr>
        </p:nvSpPr>
        <p:spPr/>
        <p:txBody>
          <a:bodyPr/>
          <a:lstStyle/>
          <a:p>
            <a:pPr>
              <a:lnSpc>
                <a:spcPct val="110000"/>
              </a:lnSpc>
              <a:spcAft>
                <a:spcPts val="500"/>
              </a:spcAft>
            </a:pPr>
            <a:r>
              <a:rPr lang="en-US" dirty="0">
                <a:latin typeface="Delivery" panose="020F0503020204020204" pitchFamily="34" charset="0"/>
              </a:rPr>
              <a:t>We embrace our responsibilities as a corporate citizen with our vision to be the solution creator for global challenges in the societies we operate in</a:t>
            </a:r>
          </a:p>
        </p:txBody>
      </p:sp>
      <p:sp>
        <p:nvSpPr>
          <p:cNvPr id="12" name="Text Placeholder 11">
            <a:extLst>
              <a:ext uri="{FF2B5EF4-FFF2-40B4-BE49-F238E27FC236}">
                <a16:creationId xmlns:a16="http://schemas.microsoft.com/office/drawing/2014/main" xmlns="" id="{5A8FD4AB-3649-446A-8C22-FA1CC5CBD9B2}"/>
              </a:ext>
            </a:extLst>
          </p:cNvPr>
          <p:cNvSpPr>
            <a:spLocks noGrp="1"/>
          </p:cNvSpPr>
          <p:nvPr>
            <p:ph type="body" sz="quarter" idx="18"/>
          </p:nvPr>
        </p:nvSpPr>
        <p:spPr/>
        <p:txBody>
          <a:bodyPr/>
          <a:lstStyle/>
          <a:p>
            <a:r>
              <a:rPr lang="de-DE" dirty="0"/>
              <a:t>FOR INTERNAL USE</a:t>
            </a:r>
          </a:p>
        </p:txBody>
      </p:sp>
      <p:sp>
        <p:nvSpPr>
          <p:cNvPr id="9" name="Rectangle 8">
            <a:extLst>
              <a:ext uri="{FF2B5EF4-FFF2-40B4-BE49-F238E27FC236}">
                <a16:creationId xmlns:a16="http://schemas.microsoft.com/office/drawing/2014/main" xmlns="" id="{467E8961-6E64-4C7A-957D-8B7F9C94DB32}"/>
              </a:ext>
            </a:extLst>
          </p:cNvPr>
          <p:cNvSpPr/>
          <p:nvPr/>
        </p:nvSpPr>
        <p:spPr>
          <a:xfrm>
            <a:off x="502380" y="1925499"/>
            <a:ext cx="3785555" cy="2575647"/>
          </a:xfrm>
          <a:prstGeom prst="rect">
            <a:avLst/>
          </a:prstGeom>
          <a:gradFill flip="none" rotWithShape="1">
            <a:gsLst>
              <a:gs pos="50000">
                <a:schemeClr val="accent3"/>
              </a:gs>
              <a:gs pos="100000">
                <a:schemeClr val="accent3">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72000" rtlCol="0" anchor="b"/>
          <a:lstStyle/>
          <a:p>
            <a:pPr defTabSz="801688" eaLnBrk="0" hangingPunct="0"/>
            <a:r>
              <a:rPr lang="en-US" sz="2400" b="1" dirty="0" smtClean="0">
                <a:solidFill>
                  <a:schemeClr val="accent4"/>
                </a:solidFill>
                <a:latin typeface="Delivery" panose="020F0503020204020204" pitchFamily="34" charset="0"/>
              </a:rPr>
              <a:t>Vision:</a:t>
            </a:r>
            <a:r>
              <a:rPr lang="en-US" sz="2400" b="1" dirty="0" smtClean="0">
                <a:solidFill>
                  <a:schemeClr val="tx1"/>
                </a:solidFill>
                <a:latin typeface="Delivery" panose="020F0503020204020204" pitchFamily="34" charset="0"/>
              </a:rPr>
              <a:t> </a:t>
            </a:r>
          </a:p>
          <a:p>
            <a:pPr defTabSz="801688" eaLnBrk="0" hangingPunct="0"/>
            <a:r>
              <a:rPr lang="en-US" sz="2400" b="1" dirty="0" smtClean="0">
                <a:solidFill>
                  <a:schemeClr val="tx1"/>
                </a:solidFill>
                <a:latin typeface="Delivery" panose="020F0503020204020204" pitchFamily="34" charset="0"/>
              </a:rPr>
              <a:t>To </a:t>
            </a:r>
            <a:r>
              <a:rPr lang="en-US" sz="2400" b="1" dirty="0">
                <a:solidFill>
                  <a:schemeClr val="tx1"/>
                </a:solidFill>
                <a:latin typeface="Delivery" panose="020F0503020204020204" pitchFamily="34" charset="0"/>
              </a:rPr>
              <a:t>be the </a:t>
            </a:r>
            <a:r>
              <a:rPr lang="en-US" sz="2400" b="1" dirty="0">
                <a:solidFill>
                  <a:schemeClr val="accent4"/>
                </a:solidFill>
                <a:latin typeface="Delivery" panose="020F0503020204020204" pitchFamily="34" charset="0"/>
              </a:rPr>
              <a:t>solution creator</a:t>
            </a:r>
            <a:r>
              <a:rPr lang="en-US" sz="2400" b="1" dirty="0">
                <a:solidFill>
                  <a:schemeClr val="tx1"/>
                </a:solidFill>
                <a:latin typeface="Delivery" panose="020F0503020204020204" pitchFamily="34" charset="0"/>
              </a:rPr>
              <a:t> for global challenges in the societies we operate in.</a:t>
            </a:r>
          </a:p>
        </p:txBody>
      </p:sp>
      <p:sp>
        <p:nvSpPr>
          <p:cNvPr id="15" name="Footer Placeholder 14">
            <a:extLst>
              <a:ext uri="{FF2B5EF4-FFF2-40B4-BE49-F238E27FC236}">
                <a16:creationId xmlns:a16="http://schemas.microsoft.com/office/drawing/2014/main" xmlns="" id="{020C1D60-D19F-4C0F-90A2-7AD77524CB80}"/>
              </a:ext>
            </a:extLst>
          </p:cNvPr>
          <p:cNvSpPr>
            <a:spLocks noGrp="1"/>
          </p:cNvSpPr>
          <p:nvPr>
            <p:ph type="ftr" sz="quarter" idx="10"/>
          </p:nvPr>
        </p:nvSpPr>
        <p:spPr/>
        <p:txBody>
          <a:bodyPr/>
          <a:lstStyle/>
          <a:p>
            <a:r>
              <a:rPr lang="en-US" dirty="0" smtClean="0">
                <a:solidFill>
                  <a:schemeClr val="bg1"/>
                </a:solidFill>
              </a:rPr>
              <a:t>DPDHL Group | Corporate Citizenship | Bonn | July 2020</a:t>
            </a:r>
            <a:endParaRPr lang="en-US" dirty="0">
              <a:solidFill>
                <a:schemeClr val="bg1"/>
              </a:solidFill>
            </a:endParaRPr>
          </a:p>
        </p:txBody>
      </p:sp>
      <p:sp>
        <p:nvSpPr>
          <p:cNvPr id="7" name="Rectangle 8">
            <a:extLst>
              <a:ext uri="{FF2B5EF4-FFF2-40B4-BE49-F238E27FC236}">
                <a16:creationId xmlns:a16="http://schemas.microsoft.com/office/drawing/2014/main" xmlns="" id="{467E8961-6E64-4C7A-957D-8B7F9C94DB32}"/>
              </a:ext>
            </a:extLst>
          </p:cNvPr>
          <p:cNvSpPr/>
          <p:nvPr/>
        </p:nvSpPr>
        <p:spPr>
          <a:xfrm>
            <a:off x="4655976" y="1739899"/>
            <a:ext cx="4382277" cy="2761247"/>
          </a:xfrm>
          <a:prstGeom prst="rect">
            <a:avLst/>
          </a:prstGeom>
          <a:gradFill flip="none" rotWithShape="1">
            <a:gsLst>
              <a:gs pos="50000">
                <a:schemeClr val="accent3"/>
              </a:gs>
              <a:gs pos="100000">
                <a:schemeClr val="accent3">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0" rIns="0" bIns="72000" rtlCol="0" anchor="b"/>
          <a:lstStyle/>
          <a:p>
            <a:pPr>
              <a:spcAft>
                <a:spcPts val="500"/>
              </a:spcAft>
            </a:pPr>
            <a:r>
              <a:rPr lang="en-GB" sz="2400" b="1" dirty="0" smtClean="0">
                <a:solidFill>
                  <a:schemeClr val="accent4"/>
                </a:solidFill>
                <a:latin typeface="Delivery" panose="020F0503020204020204" pitchFamily="34" charset="0"/>
              </a:rPr>
              <a:t>Mission:</a:t>
            </a:r>
          </a:p>
          <a:p>
            <a:pPr>
              <a:spcAft>
                <a:spcPts val="500"/>
              </a:spcAft>
            </a:pPr>
            <a:r>
              <a:rPr lang="en-GB" sz="2400" b="1" dirty="0" smtClean="0">
                <a:solidFill>
                  <a:schemeClr val="tx1"/>
                </a:solidFill>
                <a:latin typeface="Delivery" panose="020F0503020204020204" pitchFamily="34" charset="0"/>
              </a:rPr>
              <a:t>We </a:t>
            </a:r>
            <a:r>
              <a:rPr lang="en-GB" sz="2400" b="1" dirty="0">
                <a:solidFill>
                  <a:schemeClr val="tx1"/>
                </a:solidFill>
                <a:latin typeface="Delivery" panose="020F0503020204020204" pitchFamily="34" charset="0"/>
              </a:rPr>
              <a:t>enable social innovation and programs in local communities by </a:t>
            </a:r>
            <a:r>
              <a:rPr lang="en-GB" sz="2400" b="1" dirty="0">
                <a:solidFill>
                  <a:schemeClr val="accent4"/>
                </a:solidFill>
                <a:latin typeface="Delivery" panose="020F0503020204020204" pitchFamily="34" charset="0"/>
              </a:rPr>
              <a:t>using our resources in collaboration with partners.</a:t>
            </a:r>
          </a:p>
        </p:txBody>
      </p:sp>
    </p:spTree>
    <p:extLst>
      <p:ext uri="{BB962C8B-B14F-4D97-AF65-F5344CB8AC3E}">
        <p14:creationId xmlns:p14="http://schemas.microsoft.com/office/powerpoint/2010/main" val="3747867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xmlns="" id="{4520E8EB-208D-7C46-82BC-619E3712F28E}"/>
              </a:ext>
            </a:extLst>
          </p:cNvPr>
          <p:cNvPicPr>
            <a:picLocks noGrp="1" noChangeAspect="1"/>
          </p:cNvPicPr>
          <p:nvPr>
            <p:ph type="pic" sz="quarter" idx="18"/>
          </p:nvPr>
        </p:nvPicPr>
        <p:blipFill rotWithShape="1">
          <a:blip r:embed="rId5" cstate="print">
            <a:extLst>
              <a:ext uri="{28A0092B-C50C-407E-A947-70E740481C1C}">
                <a14:useLocalDpi xmlns:a14="http://schemas.microsoft.com/office/drawing/2010/main" val="0"/>
              </a:ext>
            </a:extLst>
          </a:blip>
          <a:srcRect l="50082"/>
          <a:stretch/>
        </p:blipFill>
        <p:spPr>
          <a:xfrm>
            <a:off x="5292726" y="0"/>
            <a:ext cx="3851274" cy="5143500"/>
          </a:xfrm>
        </p:spPr>
      </p:pic>
      <p:sp>
        <p:nvSpPr>
          <p:cNvPr id="5" name="Fußzeilenplatzhalter 4">
            <a:extLst>
              <a:ext uri="{FF2B5EF4-FFF2-40B4-BE49-F238E27FC236}">
                <a16:creationId xmlns:a16="http://schemas.microsoft.com/office/drawing/2014/main" xmlns="" id="{0FE333C1-5A98-5641-A02F-85AD879937C7}"/>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7" name="Titel 6">
            <a:extLst>
              <a:ext uri="{FF2B5EF4-FFF2-40B4-BE49-F238E27FC236}">
                <a16:creationId xmlns:a16="http://schemas.microsoft.com/office/drawing/2014/main" xmlns="" id="{BE05BC21-A456-324D-A7C5-5663212CDC8F}"/>
              </a:ext>
            </a:extLst>
          </p:cNvPr>
          <p:cNvSpPr>
            <a:spLocks noGrp="1"/>
          </p:cNvSpPr>
          <p:nvPr>
            <p:ph type="title"/>
          </p:nvPr>
        </p:nvSpPr>
        <p:spPr>
          <a:xfrm>
            <a:off x="323999" y="187992"/>
            <a:ext cx="4644725" cy="493950"/>
          </a:xfrm>
        </p:spPr>
        <p:txBody>
          <a:bodyPr/>
          <a:lstStyle/>
          <a:p>
            <a:r>
              <a:rPr lang="de-DE" dirty="0" err="1"/>
              <a:t>Leveraging</a:t>
            </a:r>
            <a:r>
              <a:rPr lang="de-DE" dirty="0"/>
              <a:t> </a:t>
            </a:r>
            <a:r>
              <a:rPr lang="de-DE" dirty="0" err="1"/>
              <a:t>our</a:t>
            </a:r>
            <a:r>
              <a:rPr lang="de-DE" dirty="0"/>
              <a:t> </a:t>
            </a:r>
            <a:r>
              <a:rPr lang="de-DE" dirty="0" err="1"/>
              <a:t>unique</a:t>
            </a:r>
            <a:r>
              <a:rPr lang="de-DE" dirty="0"/>
              <a:t> </a:t>
            </a:r>
            <a:r>
              <a:rPr lang="de-DE" dirty="0" err="1"/>
              <a:t>strenghts</a:t>
            </a:r>
            <a:r>
              <a:rPr lang="de-DE" dirty="0"/>
              <a:t> and </a:t>
            </a:r>
            <a:r>
              <a:rPr lang="de-DE" dirty="0" err="1"/>
              <a:t>assets</a:t>
            </a:r>
            <a:endParaRPr lang="de-DE" dirty="0"/>
          </a:p>
        </p:txBody>
      </p:sp>
      <p:sp>
        <p:nvSpPr>
          <p:cNvPr id="6" name="Ellipse 5"/>
          <p:cNvSpPr/>
          <p:nvPr/>
        </p:nvSpPr>
        <p:spPr bwMode="auto">
          <a:xfrm>
            <a:off x="1301520" y="1407617"/>
            <a:ext cx="2519182" cy="2373805"/>
          </a:xfrm>
          <a:prstGeom prst="ellipse">
            <a:avLst/>
          </a:prstGeom>
          <a:noFill/>
          <a:ln w="50800" cap="flat" cmpd="sng" algn="ctr">
            <a:solidFill>
              <a:schemeClr val="accent1"/>
            </a:solidFill>
            <a:prstDash val="sysDot"/>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grpSp>
        <p:nvGrpSpPr>
          <p:cNvPr id="9" name="Gruppieren 8"/>
          <p:cNvGrpSpPr/>
          <p:nvPr/>
        </p:nvGrpSpPr>
        <p:grpSpPr>
          <a:xfrm>
            <a:off x="412774" y="1570356"/>
            <a:ext cx="1349169" cy="1300642"/>
            <a:chOff x="1295556" y="2349889"/>
            <a:chExt cx="1349169" cy="1300642"/>
          </a:xfrm>
        </p:grpSpPr>
        <p:sp>
          <p:nvSpPr>
            <p:cNvPr id="10" name="Ellipse 9"/>
            <p:cNvSpPr/>
            <p:nvPr/>
          </p:nvSpPr>
          <p:spPr bwMode="auto">
            <a:xfrm>
              <a:off x="1295556" y="2349889"/>
              <a:ext cx="1349169" cy="1300641"/>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11" name="Arc 15"/>
            <p:cNvSpPr>
              <a:spLocks/>
            </p:cNvSpPr>
            <p:nvPr>
              <p:custDataLst>
                <p:tags r:id="rId3"/>
              </p:custDataLst>
            </p:nvPr>
          </p:nvSpPr>
          <p:spPr bwMode="gray">
            <a:xfrm>
              <a:off x="1299273" y="2349890"/>
              <a:ext cx="1335357" cy="1300641"/>
            </a:xfrm>
            <a:custGeom>
              <a:avLst/>
              <a:gdLst>
                <a:gd name="G0" fmla="+- 21600 0 0"/>
                <a:gd name="G1" fmla="+- 21600 0 0"/>
                <a:gd name="G2" fmla="+- 21600 0 0"/>
                <a:gd name="T0" fmla="*/ 21600 w 43200"/>
                <a:gd name="T1" fmla="*/ 0 h 43200"/>
                <a:gd name="T2" fmla="*/ 14436 w 43200"/>
                <a:gd name="T3" fmla="*/ 1222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lnTo>
                    <a:pt x="21600" y="21600"/>
                  </a:lnTo>
                  <a:close/>
                </a:path>
              </a:pathLst>
            </a:custGeom>
            <a:solidFill>
              <a:schemeClr val="accent3"/>
            </a:solidFill>
            <a:ln w="28575">
              <a:solidFill>
                <a:srgbClr val="000000"/>
              </a:solidFill>
              <a:round/>
              <a:headEnd/>
              <a:tailEnd type="triangle" w="med" len="sm"/>
            </a:ln>
            <a:effectLst/>
            <a:extLst/>
          </p:spPr>
          <p:txBody>
            <a:bodyPr lIns="0" tIns="36000" rIns="0" bIns="36000" anchor="ctr"/>
            <a:lstStyle/>
            <a:p>
              <a:pPr algn="ctr" eaLnBrk="1" hangingPunct="1">
                <a:spcAft>
                  <a:spcPct val="20000"/>
                </a:spcAft>
                <a:buClr>
                  <a:schemeClr val="tx1"/>
                </a:buClr>
                <a:buSzPct val="80000"/>
                <a:buFont typeface="Wingdings" pitchFamily="2" charset="2"/>
                <a:buNone/>
              </a:pPr>
              <a:endParaRPr lang="de-DE" altLang="de-DE" sz="1400" b="1">
                <a:ea typeface="ＭＳ Ｐゴシック" pitchFamily="-108" charset="-128"/>
              </a:endParaRPr>
            </a:p>
          </p:txBody>
        </p:sp>
      </p:grpSp>
      <p:sp>
        <p:nvSpPr>
          <p:cNvPr id="13" name="Text Box 17"/>
          <p:cNvSpPr txBox="1">
            <a:spLocks noChangeArrowheads="1"/>
          </p:cNvSpPr>
          <p:nvPr/>
        </p:nvSpPr>
        <p:spPr bwMode="auto">
          <a:xfrm>
            <a:off x="215320" y="926666"/>
            <a:ext cx="1665955" cy="721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4000" tIns="144000" rIns="144000" bIns="144000">
            <a:spAutoFit/>
          </a:bodyPr>
          <a:lstStyle>
            <a:lvl1pPr defTabSz="995363">
              <a:defRPr sz="2400">
                <a:solidFill>
                  <a:schemeClr val="tx1"/>
                </a:solidFill>
                <a:latin typeface="Arial" charset="0"/>
              </a:defRPr>
            </a:lvl1pPr>
            <a:lvl2pPr defTabSz="995363">
              <a:defRPr sz="2400">
                <a:solidFill>
                  <a:schemeClr val="tx1"/>
                </a:solidFill>
                <a:latin typeface="Arial" charset="0"/>
              </a:defRPr>
            </a:lvl2pPr>
            <a:lvl3pPr defTabSz="995363">
              <a:defRPr sz="2400">
                <a:solidFill>
                  <a:schemeClr val="tx1"/>
                </a:solidFill>
                <a:latin typeface="Arial" charset="0"/>
              </a:defRPr>
            </a:lvl3pPr>
            <a:lvl4pPr defTabSz="995363">
              <a:defRPr sz="2400">
                <a:solidFill>
                  <a:schemeClr val="tx1"/>
                </a:solidFill>
                <a:latin typeface="Arial" charset="0"/>
              </a:defRPr>
            </a:lvl4pPr>
            <a:lvl5pPr defTabSz="995363">
              <a:defRPr sz="2400">
                <a:solidFill>
                  <a:schemeClr val="tx1"/>
                </a:solidFill>
                <a:latin typeface="Arial" charset="0"/>
              </a:defRPr>
            </a:lvl5pPr>
            <a:lvl6pPr defTabSz="995363" eaLnBrk="0" fontAlgn="base" hangingPunct="0">
              <a:spcBef>
                <a:spcPct val="0"/>
              </a:spcBef>
              <a:spcAft>
                <a:spcPct val="0"/>
              </a:spcAft>
              <a:defRPr sz="2400">
                <a:solidFill>
                  <a:schemeClr val="tx1"/>
                </a:solidFill>
                <a:latin typeface="Arial" charset="0"/>
              </a:defRPr>
            </a:lvl6pPr>
            <a:lvl7pPr defTabSz="995363" eaLnBrk="0" fontAlgn="base" hangingPunct="0">
              <a:spcBef>
                <a:spcPct val="0"/>
              </a:spcBef>
              <a:spcAft>
                <a:spcPct val="0"/>
              </a:spcAft>
              <a:defRPr sz="2400">
                <a:solidFill>
                  <a:schemeClr val="tx1"/>
                </a:solidFill>
                <a:latin typeface="Arial" charset="0"/>
              </a:defRPr>
            </a:lvl7pPr>
            <a:lvl8pPr defTabSz="995363" eaLnBrk="0" fontAlgn="base" hangingPunct="0">
              <a:spcBef>
                <a:spcPct val="0"/>
              </a:spcBef>
              <a:spcAft>
                <a:spcPct val="0"/>
              </a:spcAft>
              <a:defRPr sz="2400">
                <a:solidFill>
                  <a:schemeClr val="tx1"/>
                </a:solidFill>
                <a:latin typeface="Arial" charset="0"/>
              </a:defRPr>
            </a:lvl8pPr>
            <a:lvl9pPr defTabSz="995363" eaLnBrk="0" fontAlgn="base" hangingPunct="0">
              <a:spcBef>
                <a:spcPct val="0"/>
              </a:spcBef>
              <a:spcAft>
                <a:spcPct val="0"/>
              </a:spcAft>
              <a:defRPr sz="2400">
                <a:solidFill>
                  <a:schemeClr val="tx1"/>
                </a:solidFill>
                <a:latin typeface="Arial" charset="0"/>
              </a:defRPr>
            </a:lvl9pPr>
          </a:lstStyle>
          <a:p>
            <a:pPr algn="ctr"/>
            <a:r>
              <a:rPr lang="en-US" altLang="de-DE" sz="1400" b="1" dirty="0" smtClean="0">
                <a:latin typeface="+mj-lt"/>
                <a:ea typeface="ＭＳ Ｐゴシック" pitchFamily="-108" charset="-128"/>
              </a:rPr>
              <a:t>Logistics competencies</a:t>
            </a:r>
            <a:endParaRPr lang="en-US" altLang="de-DE" sz="1400" b="1" dirty="0">
              <a:latin typeface="+mj-lt"/>
              <a:ea typeface="ＭＳ Ｐゴシック" pitchFamily="-108" charset="-128"/>
            </a:endParaRPr>
          </a:p>
        </p:txBody>
      </p:sp>
      <p:sp>
        <p:nvSpPr>
          <p:cNvPr id="14" name="Text Box 25"/>
          <p:cNvSpPr txBox="1">
            <a:spLocks noChangeArrowheads="1"/>
          </p:cNvSpPr>
          <p:nvPr/>
        </p:nvSpPr>
        <p:spPr bwMode="auto">
          <a:xfrm>
            <a:off x="796812" y="4297034"/>
            <a:ext cx="3484580" cy="506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4000" tIns="144000" rIns="144000" bIns="144000">
            <a:spAutoFit/>
          </a:bodyPr>
          <a:lstStyle>
            <a:lvl1pPr defTabSz="995363">
              <a:defRPr sz="2400">
                <a:solidFill>
                  <a:schemeClr val="tx1"/>
                </a:solidFill>
                <a:latin typeface="Arial" charset="0"/>
              </a:defRPr>
            </a:lvl1pPr>
            <a:lvl2pPr defTabSz="995363">
              <a:defRPr sz="2400">
                <a:solidFill>
                  <a:schemeClr val="tx1"/>
                </a:solidFill>
                <a:latin typeface="Arial" charset="0"/>
              </a:defRPr>
            </a:lvl2pPr>
            <a:lvl3pPr defTabSz="995363">
              <a:defRPr sz="2400">
                <a:solidFill>
                  <a:schemeClr val="tx1"/>
                </a:solidFill>
                <a:latin typeface="Arial" charset="0"/>
              </a:defRPr>
            </a:lvl3pPr>
            <a:lvl4pPr defTabSz="995363">
              <a:defRPr sz="2400">
                <a:solidFill>
                  <a:schemeClr val="tx1"/>
                </a:solidFill>
                <a:latin typeface="Arial" charset="0"/>
              </a:defRPr>
            </a:lvl4pPr>
            <a:lvl5pPr defTabSz="995363">
              <a:defRPr sz="2400">
                <a:solidFill>
                  <a:schemeClr val="tx1"/>
                </a:solidFill>
                <a:latin typeface="Arial" charset="0"/>
              </a:defRPr>
            </a:lvl5pPr>
            <a:lvl6pPr defTabSz="995363" eaLnBrk="0" fontAlgn="base" hangingPunct="0">
              <a:spcBef>
                <a:spcPct val="0"/>
              </a:spcBef>
              <a:spcAft>
                <a:spcPct val="0"/>
              </a:spcAft>
              <a:defRPr sz="2400">
                <a:solidFill>
                  <a:schemeClr val="tx1"/>
                </a:solidFill>
                <a:latin typeface="Arial" charset="0"/>
              </a:defRPr>
            </a:lvl6pPr>
            <a:lvl7pPr defTabSz="995363" eaLnBrk="0" fontAlgn="base" hangingPunct="0">
              <a:spcBef>
                <a:spcPct val="0"/>
              </a:spcBef>
              <a:spcAft>
                <a:spcPct val="0"/>
              </a:spcAft>
              <a:defRPr sz="2400">
                <a:solidFill>
                  <a:schemeClr val="tx1"/>
                </a:solidFill>
                <a:latin typeface="Arial" charset="0"/>
              </a:defRPr>
            </a:lvl7pPr>
            <a:lvl8pPr defTabSz="995363" eaLnBrk="0" fontAlgn="base" hangingPunct="0">
              <a:spcBef>
                <a:spcPct val="0"/>
              </a:spcBef>
              <a:spcAft>
                <a:spcPct val="0"/>
              </a:spcAft>
              <a:defRPr sz="2400">
                <a:solidFill>
                  <a:schemeClr val="tx1"/>
                </a:solidFill>
                <a:latin typeface="Arial" charset="0"/>
              </a:defRPr>
            </a:lvl8pPr>
            <a:lvl9pPr defTabSz="995363" eaLnBrk="0" fontAlgn="base" hangingPunct="0">
              <a:spcBef>
                <a:spcPct val="0"/>
              </a:spcBef>
              <a:spcAft>
                <a:spcPct val="0"/>
              </a:spcAft>
              <a:defRPr sz="2400">
                <a:solidFill>
                  <a:schemeClr val="tx1"/>
                </a:solidFill>
                <a:latin typeface="Arial" charset="0"/>
              </a:defRPr>
            </a:lvl9pPr>
          </a:lstStyle>
          <a:p>
            <a:pPr algn="ctr"/>
            <a:r>
              <a:rPr lang="de-DE" altLang="de-DE" sz="1400" b="1" dirty="0">
                <a:latin typeface="+mj-lt"/>
                <a:ea typeface="ＭＳ Ｐゴシック" pitchFamily="-108" charset="-128"/>
              </a:rPr>
              <a:t>Global </a:t>
            </a:r>
            <a:r>
              <a:rPr lang="de-DE" altLang="de-DE" sz="1400" b="1" dirty="0" err="1">
                <a:latin typeface="+mj-lt"/>
                <a:ea typeface="ＭＳ Ｐゴシック" pitchFamily="-108" charset="-128"/>
              </a:rPr>
              <a:t>reach</a:t>
            </a:r>
            <a:r>
              <a:rPr lang="de-DE" altLang="de-DE" sz="1400" b="1" dirty="0">
                <a:latin typeface="+mj-lt"/>
                <a:ea typeface="ＭＳ Ｐゴシック" pitchFamily="-108" charset="-128"/>
              </a:rPr>
              <a:t> </a:t>
            </a:r>
            <a:r>
              <a:rPr lang="de-DE" altLang="de-DE" sz="1400" b="1" dirty="0" err="1">
                <a:latin typeface="+mj-lt"/>
                <a:ea typeface="ＭＳ Ｐゴシック" pitchFamily="-108" charset="-128"/>
              </a:rPr>
              <a:t>and</a:t>
            </a:r>
            <a:r>
              <a:rPr lang="de-DE" altLang="de-DE" sz="1400" b="1" dirty="0">
                <a:latin typeface="+mj-lt"/>
                <a:ea typeface="ＭＳ Ｐゴシック" pitchFamily="-108" charset="-128"/>
              </a:rPr>
              <a:t> </a:t>
            </a:r>
            <a:r>
              <a:rPr lang="de-DE" altLang="de-DE" sz="1400" b="1" dirty="0" err="1">
                <a:latin typeface="+mj-lt"/>
                <a:ea typeface="ＭＳ Ｐゴシック" pitchFamily="-108" charset="-128"/>
              </a:rPr>
              <a:t>local</a:t>
            </a:r>
            <a:r>
              <a:rPr lang="de-DE" altLang="de-DE" sz="1400" b="1" dirty="0">
                <a:latin typeface="+mj-lt"/>
                <a:ea typeface="ＭＳ Ｐゴシック" pitchFamily="-108" charset="-128"/>
              </a:rPr>
              <a:t> </a:t>
            </a:r>
            <a:r>
              <a:rPr lang="de-DE" altLang="de-DE" sz="1400" b="1" dirty="0" err="1">
                <a:latin typeface="+mj-lt"/>
                <a:ea typeface="ＭＳ Ｐゴシック" pitchFamily="-108" charset="-128"/>
              </a:rPr>
              <a:t>presence</a:t>
            </a:r>
            <a:endParaRPr lang="de-DE" altLang="de-DE" sz="1400" b="1" dirty="0">
              <a:latin typeface="+mj-lt"/>
              <a:ea typeface="ＭＳ Ｐゴシック" pitchFamily="-108" charset="-128"/>
            </a:endParaRPr>
          </a:p>
        </p:txBody>
      </p:sp>
      <p:sp>
        <p:nvSpPr>
          <p:cNvPr id="15" name="Text Box 25"/>
          <p:cNvSpPr txBox="1">
            <a:spLocks noChangeArrowheads="1"/>
          </p:cNvSpPr>
          <p:nvPr/>
        </p:nvSpPr>
        <p:spPr bwMode="auto">
          <a:xfrm>
            <a:off x="2750263" y="915181"/>
            <a:ext cx="2435708" cy="721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4000" tIns="144000" rIns="144000" bIns="144000">
            <a:spAutoFit/>
          </a:bodyPr>
          <a:lstStyle>
            <a:lvl1pPr defTabSz="995363">
              <a:defRPr sz="2400">
                <a:solidFill>
                  <a:schemeClr val="tx1"/>
                </a:solidFill>
                <a:latin typeface="Arial" charset="0"/>
              </a:defRPr>
            </a:lvl1pPr>
            <a:lvl2pPr defTabSz="995363">
              <a:defRPr sz="2400">
                <a:solidFill>
                  <a:schemeClr val="tx1"/>
                </a:solidFill>
                <a:latin typeface="Arial" charset="0"/>
              </a:defRPr>
            </a:lvl2pPr>
            <a:lvl3pPr defTabSz="995363">
              <a:defRPr sz="2400">
                <a:solidFill>
                  <a:schemeClr val="tx1"/>
                </a:solidFill>
                <a:latin typeface="Arial" charset="0"/>
              </a:defRPr>
            </a:lvl3pPr>
            <a:lvl4pPr defTabSz="995363">
              <a:defRPr sz="2400">
                <a:solidFill>
                  <a:schemeClr val="tx1"/>
                </a:solidFill>
                <a:latin typeface="Arial" charset="0"/>
              </a:defRPr>
            </a:lvl4pPr>
            <a:lvl5pPr defTabSz="995363">
              <a:defRPr sz="2400">
                <a:solidFill>
                  <a:schemeClr val="tx1"/>
                </a:solidFill>
                <a:latin typeface="Arial" charset="0"/>
              </a:defRPr>
            </a:lvl5pPr>
            <a:lvl6pPr defTabSz="995363" eaLnBrk="0" fontAlgn="base" hangingPunct="0">
              <a:spcBef>
                <a:spcPct val="0"/>
              </a:spcBef>
              <a:spcAft>
                <a:spcPct val="0"/>
              </a:spcAft>
              <a:defRPr sz="2400">
                <a:solidFill>
                  <a:schemeClr val="tx1"/>
                </a:solidFill>
                <a:latin typeface="Arial" charset="0"/>
              </a:defRPr>
            </a:lvl6pPr>
            <a:lvl7pPr defTabSz="995363" eaLnBrk="0" fontAlgn="base" hangingPunct="0">
              <a:spcBef>
                <a:spcPct val="0"/>
              </a:spcBef>
              <a:spcAft>
                <a:spcPct val="0"/>
              </a:spcAft>
              <a:defRPr sz="2400">
                <a:solidFill>
                  <a:schemeClr val="tx1"/>
                </a:solidFill>
                <a:latin typeface="Arial" charset="0"/>
              </a:defRPr>
            </a:lvl7pPr>
            <a:lvl8pPr defTabSz="995363" eaLnBrk="0" fontAlgn="base" hangingPunct="0">
              <a:spcBef>
                <a:spcPct val="0"/>
              </a:spcBef>
              <a:spcAft>
                <a:spcPct val="0"/>
              </a:spcAft>
              <a:defRPr sz="2400">
                <a:solidFill>
                  <a:schemeClr val="tx1"/>
                </a:solidFill>
                <a:latin typeface="Arial" charset="0"/>
              </a:defRPr>
            </a:lvl8pPr>
            <a:lvl9pPr defTabSz="995363" eaLnBrk="0" fontAlgn="base" hangingPunct="0">
              <a:spcBef>
                <a:spcPct val="0"/>
              </a:spcBef>
              <a:spcAft>
                <a:spcPct val="0"/>
              </a:spcAft>
              <a:defRPr sz="2400">
                <a:solidFill>
                  <a:schemeClr val="tx1"/>
                </a:solidFill>
                <a:latin typeface="Arial" charset="0"/>
              </a:defRPr>
            </a:lvl9pPr>
          </a:lstStyle>
          <a:p>
            <a:pPr algn="ctr"/>
            <a:r>
              <a:rPr lang="de-DE" altLang="de-DE" sz="1400" b="1" dirty="0">
                <a:latin typeface="+mj-lt"/>
                <a:ea typeface="ＭＳ Ｐゴシック" pitchFamily="-108" charset="-128"/>
              </a:rPr>
              <a:t>Experience, </a:t>
            </a:r>
            <a:r>
              <a:rPr lang="de-DE" altLang="de-DE" sz="1400" b="1" dirty="0" err="1">
                <a:latin typeface="+mj-lt"/>
                <a:ea typeface="ＭＳ Ｐゴシック" pitchFamily="-108" charset="-128"/>
              </a:rPr>
              <a:t>knowledge</a:t>
            </a:r>
            <a:r>
              <a:rPr lang="de-DE" altLang="de-DE" sz="1400" b="1" dirty="0">
                <a:latin typeface="+mj-lt"/>
                <a:ea typeface="ＭＳ Ｐゴシック" pitchFamily="-108" charset="-128"/>
              </a:rPr>
              <a:t> &amp; time </a:t>
            </a:r>
            <a:r>
              <a:rPr lang="de-DE" altLang="de-DE" sz="1400" b="1" dirty="0" err="1">
                <a:latin typeface="+mj-lt"/>
                <a:ea typeface="ＭＳ Ｐゴシック" pitchFamily="-108" charset="-128"/>
              </a:rPr>
              <a:t>of</a:t>
            </a:r>
            <a:r>
              <a:rPr lang="de-DE" altLang="de-DE" sz="1400" b="1" dirty="0">
                <a:latin typeface="+mj-lt"/>
                <a:ea typeface="ＭＳ Ｐゴシック" pitchFamily="-108" charset="-128"/>
              </a:rPr>
              <a:t> </a:t>
            </a:r>
            <a:r>
              <a:rPr lang="de-DE" altLang="de-DE" sz="1400" b="1" dirty="0" err="1">
                <a:latin typeface="+mj-lt"/>
                <a:ea typeface="ＭＳ Ｐゴシック" pitchFamily="-108" charset="-128"/>
              </a:rPr>
              <a:t>employees</a:t>
            </a:r>
            <a:endParaRPr lang="de-DE" altLang="de-DE" sz="1400" b="1" dirty="0">
              <a:latin typeface="+mj-lt"/>
              <a:ea typeface="ＭＳ Ｐゴシック" pitchFamily="-108" charset="-128"/>
            </a:endParaRPr>
          </a:p>
        </p:txBody>
      </p:sp>
      <p:grpSp>
        <p:nvGrpSpPr>
          <p:cNvPr id="20" name="Gruppieren 19"/>
          <p:cNvGrpSpPr/>
          <p:nvPr/>
        </p:nvGrpSpPr>
        <p:grpSpPr>
          <a:xfrm>
            <a:off x="3428692" y="1570355"/>
            <a:ext cx="1349169" cy="1300642"/>
            <a:chOff x="1295556" y="2349889"/>
            <a:chExt cx="1349169" cy="1300642"/>
          </a:xfrm>
        </p:grpSpPr>
        <p:sp>
          <p:nvSpPr>
            <p:cNvPr id="21" name="Ellipse 20"/>
            <p:cNvSpPr/>
            <p:nvPr/>
          </p:nvSpPr>
          <p:spPr bwMode="auto">
            <a:xfrm>
              <a:off x="1295556" y="2349889"/>
              <a:ext cx="1349169" cy="1300641"/>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22" name="Arc 15"/>
            <p:cNvSpPr>
              <a:spLocks/>
            </p:cNvSpPr>
            <p:nvPr>
              <p:custDataLst>
                <p:tags r:id="rId2"/>
              </p:custDataLst>
            </p:nvPr>
          </p:nvSpPr>
          <p:spPr bwMode="gray">
            <a:xfrm>
              <a:off x="1299273" y="2349890"/>
              <a:ext cx="1335357" cy="1300641"/>
            </a:xfrm>
            <a:custGeom>
              <a:avLst/>
              <a:gdLst>
                <a:gd name="G0" fmla="+- 21600 0 0"/>
                <a:gd name="G1" fmla="+- 21600 0 0"/>
                <a:gd name="G2" fmla="+- 21600 0 0"/>
                <a:gd name="T0" fmla="*/ 21600 w 43200"/>
                <a:gd name="T1" fmla="*/ 0 h 43200"/>
                <a:gd name="T2" fmla="*/ 14436 w 43200"/>
                <a:gd name="T3" fmla="*/ 1222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lnTo>
                    <a:pt x="21600" y="21600"/>
                  </a:lnTo>
                  <a:close/>
                </a:path>
              </a:pathLst>
            </a:custGeom>
            <a:solidFill>
              <a:schemeClr val="accent3"/>
            </a:solidFill>
            <a:ln w="28575">
              <a:solidFill>
                <a:srgbClr val="000000"/>
              </a:solidFill>
              <a:round/>
              <a:headEnd/>
              <a:tailEnd type="triangle" w="med" len="sm"/>
            </a:ln>
            <a:effectLst/>
            <a:extLst/>
          </p:spPr>
          <p:txBody>
            <a:bodyPr lIns="0" tIns="36000" rIns="0" bIns="36000" anchor="ctr"/>
            <a:lstStyle/>
            <a:p>
              <a:pPr algn="ctr" eaLnBrk="1" hangingPunct="1">
                <a:spcAft>
                  <a:spcPct val="20000"/>
                </a:spcAft>
                <a:buClr>
                  <a:schemeClr val="tx1"/>
                </a:buClr>
                <a:buSzPct val="80000"/>
                <a:buFont typeface="Wingdings" pitchFamily="2" charset="2"/>
                <a:buNone/>
              </a:pPr>
              <a:endParaRPr lang="de-DE" altLang="de-DE" sz="1400" b="1">
                <a:ea typeface="ＭＳ Ｐゴシック" pitchFamily="-108" charset="-128"/>
              </a:endParaRPr>
            </a:p>
          </p:txBody>
        </p:sp>
      </p:grpSp>
      <p:grpSp>
        <p:nvGrpSpPr>
          <p:cNvPr id="23" name="Gruppieren 22"/>
          <p:cNvGrpSpPr/>
          <p:nvPr/>
        </p:nvGrpSpPr>
        <p:grpSpPr>
          <a:xfrm>
            <a:off x="1908491" y="3075681"/>
            <a:ext cx="1352276" cy="1300642"/>
            <a:chOff x="1292449" y="2349889"/>
            <a:chExt cx="1352276" cy="1300642"/>
          </a:xfrm>
        </p:grpSpPr>
        <p:sp>
          <p:nvSpPr>
            <p:cNvPr id="24" name="Ellipse 23"/>
            <p:cNvSpPr/>
            <p:nvPr/>
          </p:nvSpPr>
          <p:spPr bwMode="auto">
            <a:xfrm>
              <a:off x="1295556" y="2349889"/>
              <a:ext cx="1349169" cy="1300641"/>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25" name="Arc 15"/>
            <p:cNvSpPr>
              <a:spLocks/>
            </p:cNvSpPr>
            <p:nvPr>
              <p:custDataLst>
                <p:tags r:id="rId1"/>
              </p:custDataLst>
            </p:nvPr>
          </p:nvSpPr>
          <p:spPr bwMode="gray">
            <a:xfrm>
              <a:off x="1292449" y="2349890"/>
              <a:ext cx="1335357" cy="1300641"/>
            </a:xfrm>
            <a:custGeom>
              <a:avLst/>
              <a:gdLst>
                <a:gd name="G0" fmla="+- 21600 0 0"/>
                <a:gd name="G1" fmla="+- 21600 0 0"/>
                <a:gd name="G2" fmla="+- 21600 0 0"/>
                <a:gd name="T0" fmla="*/ 21600 w 43200"/>
                <a:gd name="T1" fmla="*/ 0 h 43200"/>
                <a:gd name="T2" fmla="*/ 14436 w 43200"/>
                <a:gd name="T3" fmla="*/ 1222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lnTo>
                    <a:pt x="21600" y="21600"/>
                  </a:lnTo>
                  <a:close/>
                </a:path>
              </a:pathLst>
            </a:custGeom>
            <a:solidFill>
              <a:schemeClr val="accent3"/>
            </a:solidFill>
            <a:ln w="28575">
              <a:solidFill>
                <a:srgbClr val="000000"/>
              </a:solidFill>
              <a:round/>
              <a:headEnd/>
              <a:tailEnd type="triangle" w="med" len="sm"/>
            </a:ln>
            <a:effectLst/>
            <a:extLst/>
          </p:spPr>
          <p:txBody>
            <a:bodyPr lIns="0" tIns="36000" rIns="0" bIns="36000" anchor="ctr"/>
            <a:lstStyle/>
            <a:p>
              <a:pPr algn="ctr" eaLnBrk="1" hangingPunct="1">
                <a:spcAft>
                  <a:spcPct val="20000"/>
                </a:spcAft>
                <a:buClr>
                  <a:schemeClr val="tx1"/>
                </a:buClr>
                <a:buSzPct val="80000"/>
                <a:buFont typeface="Wingdings" pitchFamily="2" charset="2"/>
                <a:buNone/>
              </a:pPr>
              <a:endParaRPr lang="de-DE" altLang="de-DE" sz="1400" b="1">
                <a:ea typeface="ＭＳ Ｐゴシック" pitchFamily="-108" charset="-128"/>
              </a:endParaRPr>
            </a:p>
          </p:txBody>
        </p:sp>
      </p:grpSp>
      <p:sp>
        <p:nvSpPr>
          <p:cNvPr id="26" name="Freeform 11"/>
          <p:cNvSpPr>
            <a:spLocks noChangeAspect="1" noEditPoints="1"/>
          </p:cNvSpPr>
          <p:nvPr/>
        </p:nvSpPr>
        <p:spPr bwMode="auto">
          <a:xfrm>
            <a:off x="2019330" y="3355201"/>
            <a:ext cx="1039545" cy="741600"/>
          </a:xfrm>
          <a:custGeom>
            <a:avLst/>
            <a:gdLst>
              <a:gd name="T0" fmla="*/ 451 w 673"/>
              <a:gd name="T1" fmla="*/ 240 h 482"/>
              <a:gd name="T2" fmla="*/ 547 w 673"/>
              <a:gd name="T3" fmla="*/ 241 h 482"/>
              <a:gd name="T4" fmla="*/ 515 w 673"/>
              <a:gd name="T5" fmla="*/ 32 h 482"/>
              <a:gd name="T6" fmla="*/ 609 w 673"/>
              <a:gd name="T7" fmla="*/ 72 h 482"/>
              <a:gd name="T8" fmla="*/ 403 w 673"/>
              <a:gd name="T9" fmla="*/ 337 h 482"/>
              <a:gd name="T10" fmla="*/ 418 w 673"/>
              <a:gd name="T11" fmla="*/ 354 h 482"/>
              <a:gd name="T12" fmla="*/ 423 w 673"/>
              <a:gd name="T13" fmla="*/ 288 h 482"/>
              <a:gd name="T14" fmla="*/ 420 w 673"/>
              <a:gd name="T15" fmla="*/ 284 h 482"/>
              <a:gd name="T16" fmla="*/ 357 w 673"/>
              <a:gd name="T17" fmla="*/ 265 h 482"/>
              <a:gd name="T18" fmla="*/ 367 w 673"/>
              <a:gd name="T19" fmla="*/ 286 h 482"/>
              <a:gd name="T20" fmla="*/ 76 w 673"/>
              <a:gd name="T21" fmla="*/ 386 h 482"/>
              <a:gd name="T22" fmla="*/ 93 w 673"/>
              <a:gd name="T23" fmla="*/ 280 h 482"/>
              <a:gd name="T24" fmla="*/ 254 w 673"/>
              <a:gd name="T25" fmla="*/ 413 h 482"/>
              <a:gd name="T26" fmla="*/ 563 w 673"/>
              <a:gd name="T27" fmla="*/ 254 h 482"/>
              <a:gd name="T28" fmla="*/ 485 w 673"/>
              <a:gd name="T29" fmla="*/ 331 h 482"/>
              <a:gd name="T30" fmla="*/ 468 w 673"/>
              <a:gd name="T31" fmla="*/ 322 h 482"/>
              <a:gd name="T32" fmla="*/ 439 w 673"/>
              <a:gd name="T33" fmla="*/ 342 h 482"/>
              <a:gd name="T34" fmla="*/ 439 w 673"/>
              <a:gd name="T35" fmla="*/ 353 h 482"/>
              <a:gd name="T36" fmla="*/ 370 w 673"/>
              <a:gd name="T37" fmla="*/ 448 h 482"/>
              <a:gd name="T38" fmla="*/ 347 w 673"/>
              <a:gd name="T39" fmla="*/ 391 h 482"/>
              <a:gd name="T40" fmla="*/ 338 w 673"/>
              <a:gd name="T41" fmla="*/ 448 h 482"/>
              <a:gd name="T42" fmla="*/ 266 w 673"/>
              <a:gd name="T43" fmla="*/ 430 h 482"/>
              <a:gd name="T44" fmla="*/ 262 w 673"/>
              <a:gd name="T45" fmla="*/ 432 h 482"/>
              <a:gd name="T46" fmla="*/ 354 w 673"/>
              <a:gd name="T47" fmla="*/ 482 h 482"/>
              <a:gd name="T48" fmla="*/ 594 w 673"/>
              <a:gd name="T49" fmla="*/ 225 h 482"/>
              <a:gd name="T50" fmla="*/ 442 w 673"/>
              <a:gd name="T51" fmla="*/ 430 h 482"/>
              <a:gd name="T52" fmla="*/ 531 w 673"/>
              <a:gd name="T53" fmla="*/ 353 h 482"/>
              <a:gd name="T54" fmla="*/ 181 w 673"/>
              <a:gd name="T55" fmla="*/ 358 h 482"/>
              <a:gd name="T56" fmla="*/ 196 w 673"/>
              <a:gd name="T57" fmla="*/ 353 h 482"/>
              <a:gd name="T58" fmla="*/ 246 w 673"/>
              <a:gd name="T59" fmla="*/ 253 h 482"/>
              <a:gd name="T60" fmla="*/ 338 w 673"/>
              <a:gd name="T61" fmla="*/ 257 h 482"/>
              <a:gd name="T62" fmla="*/ 358 w 673"/>
              <a:gd name="T63" fmla="*/ 244 h 482"/>
              <a:gd name="T64" fmla="*/ 387 w 673"/>
              <a:gd name="T65" fmla="*/ 253 h 482"/>
              <a:gd name="T66" fmla="*/ 431 w 673"/>
              <a:gd name="T67" fmla="*/ 240 h 482"/>
              <a:gd name="T68" fmla="*/ 370 w 673"/>
              <a:gd name="T69" fmla="*/ 231 h 482"/>
              <a:gd name="T70" fmla="*/ 451 w 673"/>
              <a:gd name="T71" fmla="*/ 152 h 482"/>
              <a:gd name="T72" fmla="*/ 491 w 673"/>
              <a:gd name="T73" fmla="*/ 189 h 482"/>
              <a:gd name="T74" fmla="*/ 536 w 673"/>
              <a:gd name="T75" fmla="*/ 152 h 482"/>
              <a:gd name="T76" fmla="*/ 564 w 673"/>
              <a:gd name="T77" fmla="*/ 124 h 482"/>
              <a:gd name="T78" fmla="*/ 113 w 673"/>
              <a:gd name="T79" fmla="*/ 242 h 482"/>
              <a:gd name="T80" fmla="*/ 181 w 673"/>
              <a:gd name="T81" fmla="*/ 358 h 482"/>
              <a:gd name="T82" fmla="*/ 479 w 673"/>
              <a:gd name="T83" fmla="*/ 131 h 482"/>
              <a:gd name="T84" fmla="*/ 531 w 673"/>
              <a:gd name="T85" fmla="*/ 131 h 482"/>
              <a:gd name="T86" fmla="*/ 446 w 673"/>
              <a:gd name="T87" fmla="*/ 131 h 482"/>
              <a:gd name="T88" fmla="*/ 370 w 673"/>
              <a:gd name="T89" fmla="*/ 36 h 482"/>
              <a:gd name="T90" fmla="*/ 246 w 673"/>
              <a:gd name="T91" fmla="*/ 231 h 482"/>
              <a:gd name="T92" fmla="*/ 338 w 673"/>
              <a:gd name="T93" fmla="*/ 152 h 482"/>
              <a:gd name="T94" fmla="*/ 338 w 673"/>
              <a:gd name="T95" fmla="*/ 36 h 482"/>
              <a:gd name="T96" fmla="*/ 263 w 673"/>
              <a:gd name="T97" fmla="*/ 131 h 482"/>
              <a:gd name="T98" fmla="*/ 266 w 673"/>
              <a:gd name="T99" fmla="*/ 53 h 482"/>
              <a:gd name="T100" fmla="*/ 177 w 673"/>
              <a:gd name="T101" fmla="*/ 131 h 482"/>
              <a:gd name="T102" fmla="*/ 165 w 673"/>
              <a:gd name="T103" fmla="*/ 152 h 482"/>
              <a:gd name="T104" fmla="*/ 214 w 673"/>
              <a:gd name="T105" fmla="*/ 231 h 482"/>
              <a:gd name="T106" fmla="*/ 165 w 673"/>
              <a:gd name="T107" fmla="*/ 152 h 482"/>
              <a:gd name="T108" fmla="*/ 223 w 673"/>
              <a:gd name="T109" fmla="*/ 331 h 482"/>
              <a:gd name="T110" fmla="*/ 145 w 673"/>
              <a:gd name="T111" fmla="*/ 253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482">
                <a:moveTo>
                  <a:pt x="609" y="72"/>
                </a:moveTo>
                <a:cubicBezTo>
                  <a:pt x="620" y="107"/>
                  <a:pt x="541" y="186"/>
                  <a:pt x="451" y="240"/>
                </a:cubicBezTo>
                <a:cubicBezTo>
                  <a:pt x="449" y="311"/>
                  <a:pt x="449" y="311"/>
                  <a:pt x="449" y="311"/>
                </a:cubicBezTo>
                <a:cubicBezTo>
                  <a:pt x="462" y="302"/>
                  <a:pt x="535" y="251"/>
                  <a:pt x="547" y="241"/>
                </a:cubicBezTo>
                <a:cubicBezTo>
                  <a:pt x="608" y="192"/>
                  <a:pt x="673" y="109"/>
                  <a:pt x="656" y="57"/>
                </a:cubicBezTo>
                <a:cubicBezTo>
                  <a:pt x="637" y="0"/>
                  <a:pt x="569" y="16"/>
                  <a:pt x="515" y="32"/>
                </a:cubicBezTo>
                <a:cubicBezTo>
                  <a:pt x="539" y="53"/>
                  <a:pt x="539" y="53"/>
                  <a:pt x="539" y="53"/>
                </a:cubicBezTo>
                <a:cubicBezTo>
                  <a:pt x="564" y="52"/>
                  <a:pt x="598" y="39"/>
                  <a:pt x="609" y="72"/>
                </a:cubicBezTo>
                <a:close/>
                <a:moveTo>
                  <a:pt x="338" y="373"/>
                </a:moveTo>
                <a:cubicBezTo>
                  <a:pt x="338" y="373"/>
                  <a:pt x="391" y="344"/>
                  <a:pt x="403" y="337"/>
                </a:cubicBezTo>
                <a:cubicBezTo>
                  <a:pt x="403" y="337"/>
                  <a:pt x="403" y="337"/>
                  <a:pt x="414" y="353"/>
                </a:cubicBezTo>
                <a:cubicBezTo>
                  <a:pt x="415" y="355"/>
                  <a:pt x="417" y="355"/>
                  <a:pt x="418" y="354"/>
                </a:cubicBezTo>
                <a:cubicBezTo>
                  <a:pt x="419" y="353"/>
                  <a:pt x="419" y="353"/>
                  <a:pt x="419" y="352"/>
                </a:cubicBezTo>
                <a:cubicBezTo>
                  <a:pt x="419" y="352"/>
                  <a:pt x="419" y="352"/>
                  <a:pt x="423" y="288"/>
                </a:cubicBezTo>
                <a:cubicBezTo>
                  <a:pt x="423" y="287"/>
                  <a:pt x="423" y="286"/>
                  <a:pt x="422" y="286"/>
                </a:cubicBezTo>
                <a:cubicBezTo>
                  <a:pt x="422" y="285"/>
                  <a:pt x="421" y="284"/>
                  <a:pt x="420" y="284"/>
                </a:cubicBezTo>
                <a:cubicBezTo>
                  <a:pt x="420" y="284"/>
                  <a:pt x="420" y="284"/>
                  <a:pt x="358" y="264"/>
                </a:cubicBezTo>
                <a:cubicBezTo>
                  <a:pt x="358" y="264"/>
                  <a:pt x="357" y="264"/>
                  <a:pt x="357" y="265"/>
                </a:cubicBezTo>
                <a:cubicBezTo>
                  <a:pt x="355" y="266"/>
                  <a:pt x="355" y="268"/>
                  <a:pt x="356" y="269"/>
                </a:cubicBezTo>
                <a:cubicBezTo>
                  <a:pt x="356" y="269"/>
                  <a:pt x="356" y="269"/>
                  <a:pt x="367" y="286"/>
                </a:cubicBezTo>
                <a:cubicBezTo>
                  <a:pt x="367" y="286"/>
                  <a:pt x="348" y="299"/>
                  <a:pt x="323" y="316"/>
                </a:cubicBezTo>
                <a:cubicBezTo>
                  <a:pt x="232" y="368"/>
                  <a:pt x="102" y="413"/>
                  <a:pt x="76" y="386"/>
                </a:cubicBezTo>
                <a:cubicBezTo>
                  <a:pt x="52" y="361"/>
                  <a:pt x="86" y="332"/>
                  <a:pt x="99" y="311"/>
                </a:cubicBezTo>
                <a:cubicBezTo>
                  <a:pt x="93" y="280"/>
                  <a:pt x="93" y="280"/>
                  <a:pt x="93" y="280"/>
                </a:cubicBezTo>
                <a:cubicBezTo>
                  <a:pt x="53" y="320"/>
                  <a:pt x="0" y="376"/>
                  <a:pt x="41" y="420"/>
                </a:cubicBezTo>
                <a:cubicBezTo>
                  <a:pt x="78" y="460"/>
                  <a:pt x="182" y="443"/>
                  <a:pt x="254" y="413"/>
                </a:cubicBezTo>
                <a:cubicBezTo>
                  <a:pt x="284" y="401"/>
                  <a:pt x="312" y="387"/>
                  <a:pt x="338" y="373"/>
                </a:cubicBezTo>
                <a:close/>
                <a:moveTo>
                  <a:pt x="563" y="254"/>
                </a:moveTo>
                <a:cubicBezTo>
                  <a:pt x="561" y="281"/>
                  <a:pt x="554" y="308"/>
                  <a:pt x="543" y="331"/>
                </a:cubicBezTo>
                <a:cubicBezTo>
                  <a:pt x="485" y="331"/>
                  <a:pt x="485" y="331"/>
                  <a:pt x="485" y="331"/>
                </a:cubicBezTo>
                <a:cubicBezTo>
                  <a:pt x="487" y="323"/>
                  <a:pt x="489" y="315"/>
                  <a:pt x="490" y="307"/>
                </a:cubicBezTo>
                <a:cubicBezTo>
                  <a:pt x="482" y="312"/>
                  <a:pt x="475" y="317"/>
                  <a:pt x="468" y="322"/>
                </a:cubicBezTo>
                <a:cubicBezTo>
                  <a:pt x="461" y="327"/>
                  <a:pt x="461" y="327"/>
                  <a:pt x="461" y="327"/>
                </a:cubicBezTo>
                <a:cubicBezTo>
                  <a:pt x="439" y="342"/>
                  <a:pt x="439" y="342"/>
                  <a:pt x="439" y="342"/>
                </a:cubicBezTo>
                <a:cubicBezTo>
                  <a:pt x="439" y="351"/>
                  <a:pt x="439" y="351"/>
                  <a:pt x="439" y="351"/>
                </a:cubicBezTo>
                <a:cubicBezTo>
                  <a:pt x="439" y="352"/>
                  <a:pt x="439" y="352"/>
                  <a:pt x="439" y="353"/>
                </a:cubicBezTo>
                <a:cubicBezTo>
                  <a:pt x="446" y="353"/>
                  <a:pt x="446" y="353"/>
                  <a:pt x="446" y="353"/>
                </a:cubicBezTo>
                <a:cubicBezTo>
                  <a:pt x="429" y="402"/>
                  <a:pt x="401" y="438"/>
                  <a:pt x="370" y="448"/>
                </a:cubicBezTo>
                <a:cubicBezTo>
                  <a:pt x="370" y="378"/>
                  <a:pt x="370" y="378"/>
                  <a:pt x="370" y="378"/>
                </a:cubicBezTo>
                <a:cubicBezTo>
                  <a:pt x="358" y="385"/>
                  <a:pt x="348" y="390"/>
                  <a:pt x="347" y="391"/>
                </a:cubicBezTo>
                <a:cubicBezTo>
                  <a:pt x="344" y="392"/>
                  <a:pt x="341" y="394"/>
                  <a:pt x="338" y="395"/>
                </a:cubicBezTo>
                <a:cubicBezTo>
                  <a:pt x="338" y="448"/>
                  <a:pt x="338" y="448"/>
                  <a:pt x="338" y="448"/>
                </a:cubicBezTo>
                <a:cubicBezTo>
                  <a:pt x="323" y="443"/>
                  <a:pt x="309" y="432"/>
                  <a:pt x="296" y="417"/>
                </a:cubicBezTo>
                <a:cubicBezTo>
                  <a:pt x="286" y="421"/>
                  <a:pt x="276" y="426"/>
                  <a:pt x="266" y="430"/>
                </a:cubicBezTo>
                <a:cubicBezTo>
                  <a:pt x="265" y="430"/>
                  <a:pt x="265" y="430"/>
                  <a:pt x="265" y="430"/>
                </a:cubicBezTo>
                <a:cubicBezTo>
                  <a:pt x="264" y="431"/>
                  <a:pt x="263" y="431"/>
                  <a:pt x="262" y="432"/>
                </a:cubicBezTo>
                <a:cubicBezTo>
                  <a:pt x="250" y="437"/>
                  <a:pt x="238" y="441"/>
                  <a:pt x="225" y="445"/>
                </a:cubicBezTo>
                <a:cubicBezTo>
                  <a:pt x="263" y="468"/>
                  <a:pt x="307" y="482"/>
                  <a:pt x="354" y="482"/>
                </a:cubicBezTo>
                <a:cubicBezTo>
                  <a:pt x="487" y="482"/>
                  <a:pt x="595" y="374"/>
                  <a:pt x="595" y="242"/>
                </a:cubicBezTo>
                <a:cubicBezTo>
                  <a:pt x="595" y="236"/>
                  <a:pt x="595" y="231"/>
                  <a:pt x="594" y="225"/>
                </a:cubicBezTo>
                <a:cubicBezTo>
                  <a:pt x="583" y="236"/>
                  <a:pt x="573" y="246"/>
                  <a:pt x="563" y="254"/>
                </a:cubicBezTo>
                <a:close/>
                <a:moveTo>
                  <a:pt x="442" y="430"/>
                </a:moveTo>
                <a:cubicBezTo>
                  <a:pt x="458" y="410"/>
                  <a:pt x="470" y="383"/>
                  <a:pt x="479" y="353"/>
                </a:cubicBezTo>
                <a:cubicBezTo>
                  <a:pt x="531" y="353"/>
                  <a:pt x="531" y="353"/>
                  <a:pt x="531" y="353"/>
                </a:cubicBezTo>
                <a:cubicBezTo>
                  <a:pt x="510" y="386"/>
                  <a:pt x="479" y="413"/>
                  <a:pt x="442" y="430"/>
                </a:cubicBezTo>
                <a:close/>
                <a:moveTo>
                  <a:pt x="181" y="358"/>
                </a:moveTo>
                <a:cubicBezTo>
                  <a:pt x="180" y="356"/>
                  <a:pt x="178" y="355"/>
                  <a:pt x="177" y="353"/>
                </a:cubicBezTo>
                <a:cubicBezTo>
                  <a:pt x="196" y="353"/>
                  <a:pt x="196" y="353"/>
                  <a:pt x="196" y="353"/>
                </a:cubicBezTo>
                <a:cubicBezTo>
                  <a:pt x="216" y="346"/>
                  <a:pt x="236" y="338"/>
                  <a:pt x="256" y="328"/>
                </a:cubicBezTo>
                <a:cubicBezTo>
                  <a:pt x="250" y="305"/>
                  <a:pt x="246" y="279"/>
                  <a:pt x="246" y="253"/>
                </a:cubicBezTo>
                <a:cubicBezTo>
                  <a:pt x="338" y="253"/>
                  <a:pt x="338" y="253"/>
                  <a:pt x="338" y="253"/>
                </a:cubicBezTo>
                <a:cubicBezTo>
                  <a:pt x="338" y="257"/>
                  <a:pt x="338" y="257"/>
                  <a:pt x="338" y="257"/>
                </a:cubicBezTo>
                <a:cubicBezTo>
                  <a:pt x="340" y="254"/>
                  <a:pt x="342" y="250"/>
                  <a:pt x="345" y="248"/>
                </a:cubicBezTo>
                <a:cubicBezTo>
                  <a:pt x="347" y="247"/>
                  <a:pt x="351" y="244"/>
                  <a:pt x="358" y="244"/>
                </a:cubicBezTo>
                <a:cubicBezTo>
                  <a:pt x="361" y="244"/>
                  <a:pt x="364" y="245"/>
                  <a:pt x="367" y="246"/>
                </a:cubicBezTo>
                <a:cubicBezTo>
                  <a:pt x="387" y="253"/>
                  <a:pt x="387" y="253"/>
                  <a:pt x="387" y="253"/>
                </a:cubicBezTo>
                <a:cubicBezTo>
                  <a:pt x="431" y="253"/>
                  <a:pt x="431" y="253"/>
                  <a:pt x="431" y="253"/>
                </a:cubicBezTo>
                <a:cubicBezTo>
                  <a:pt x="431" y="240"/>
                  <a:pt x="431" y="240"/>
                  <a:pt x="431" y="240"/>
                </a:cubicBezTo>
                <a:cubicBezTo>
                  <a:pt x="431" y="231"/>
                  <a:pt x="431" y="231"/>
                  <a:pt x="431" y="231"/>
                </a:cubicBezTo>
                <a:cubicBezTo>
                  <a:pt x="370" y="231"/>
                  <a:pt x="370" y="231"/>
                  <a:pt x="370" y="231"/>
                </a:cubicBezTo>
                <a:cubicBezTo>
                  <a:pt x="370" y="152"/>
                  <a:pt x="370" y="152"/>
                  <a:pt x="370" y="152"/>
                </a:cubicBezTo>
                <a:cubicBezTo>
                  <a:pt x="451" y="152"/>
                  <a:pt x="451" y="152"/>
                  <a:pt x="451" y="152"/>
                </a:cubicBezTo>
                <a:cubicBezTo>
                  <a:pt x="456" y="170"/>
                  <a:pt x="460" y="190"/>
                  <a:pt x="461" y="210"/>
                </a:cubicBezTo>
                <a:cubicBezTo>
                  <a:pt x="472" y="203"/>
                  <a:pt x="482" y="196"/>
                  <a:pt x="491" y="189"/>
                </a:cubicBezTo>
                <a:cubicBezTo>
                  <a:pt x="490" y="176"/>
                  <a:pt x="488" y="164"/>
                  <a:pt x="485" y="152"/>
                </a:cubicBezTo>
                <a:cubicBezTo>
                  <a:pt x="536" y="152"/>
                  <a:pt x="536" y="152"/>
                  <a:pt x="536" y="152"/>
                </a:cubicBezTo>
                <a:cubicBezTo>
                  <a:pt x="542" y="147"/>
                  <a:pt x="548" y="141"/>
                  <a:pt x="553" y="135"/>
                </a:cubicBezTo>
                <a:cubicBezTo>
                  <a:pt x="557" y="131"/>
                  <a:pt x="561" y="127"/>
                  <a:pt x="564" y="124"/>
                </a:cubicBezTo>
                <a:cubicBezTo>
                  <a:pt x="522" y="51"/>
                  <a:pt x="444" y="2"/>
                  <a:pt x="354" y="2"/>
                </a:cubicBezTo>
                <a:cubicBezTo>
                  <a:pt x="221" y="2"/>
                  <a:pt x="113" y="110"/>
                  <a:pt x="113" y="242"/>
                </a:cubicBezTo>
                <a:cubicBezTo>
                  <a:pt x="113" y="288"/>
                  <a:pt x="126" y="331"/>
                  <a:pt x="149" y="367"/>
                </a:cubicBezTo>
                <a:cubicBezTo>
                  <a:pt x="159" y="365"/>
                  <a:pt x="170" y="362"/>
                  <a:pt x="181" y="358"/>
                </a:cubicBezTo>
                <a:close/>
                <a:moveTo>
                  <a:pt x="531" y="131"/>
                </a:moveTo>
                <a:cubicBezTo>
                  <a:pt x="479" y="131"/>
                  <a:pt x="479" y="131"/>
                  <a:pt x="479" y="131"/>
                </a:cubicBezTo>
                <a:cubicBezTo>
                  <a:pt x="470" y="101"/>
                  <a:pt x="458" y="74"/>
                  <a:pt x="442" y="53"/>
                </a:cubicBezTo>
                <a:cubicBezTo>
                  <a:pt x="479" y="70"/>
                  <a:pt x="510" y="98"/>
                  <a:pt x="531" y="131"/>
                </a:cubicBezTo>
                <a:close/>
                <a:moveTo>
                  <a:pt x="370" y="36"/>
                </a:moveTo>
                <a:cubicBezTo>
                  <a:pt x="401" y="46"/>
                  <a:pt x="429" y="82"/>
                  <a:pt x="446" y="131"/>
                </a:cubicBezTo>
                <a:cubicBezTo>
                  <a:pt x="370" y="131"/>
                  <a:pt x="370" y="131"/>
                  <a:pt x="370" y="131"/>
                </a:cubicBezTo>
                <a:cubicBezTo>
                  <a:pt x="370" y="36"/>
                  <a:pt x="370" y="36"/>
                  <a:pt x="370" y="36"/>
                </a:cubicBezTo>
                <a:close/>
                <a:moveTo>
                  <a:pt x="338" y="231"/>
                </a:moveTo>
                <a:cubicBezTo>
                  <a:pt x="246" y="231"/>
                  <a:pt x="246" y="231"/>
                  <a:pt x="246" y="231"/>
                </a:cubicBezTo>
                <a:cubicBezTo>
                  <a:pt x="247" y="203"/>
                  <a:pt x="250" y="177"/>
                  <a:pt x="257" y="152"/>
                </a:cubicBezTo>
                <a:cubicBezTo>
                  <a:pt x="338" y="152"/>
                  <a:pt x="338" y="152"/>
                  <a:pt x="338" y="152"/>
                </a:cubicBezTo>
                <a:lnTo>
                  <a:pt x="338" y="231"/>
                </a:lnTo>
                <a:close/>
                <a:moveTo>
                  <a:pt x="338" y="36"/>
                </a:moveTo>
                <a:cubicBezTo>
                  <a:pt x="338" y="131"/>
                  <a:pt x="338" y="131"/>
                  <a:pt x="338" y="131"/>
                </a:cubicBezTo>
                <a:cubicBezTo>
                  <a:pt x="263" y="131"/>
                  <a:pt x="263" y="131"/>
                  <a:pt x="263" y="131"/>
                </a:cubicBezTo>
                <a:cubicBezTo>
                  <a:pt x="279" y="82"/>
                  <a:pt x="307" y="46"/>
                  <a:pt x="338" y="36"/>
                </a:cubicBezTo>
                <a:close/>
                <a:moveTo>
                  <a:pt x="266" y="53"/>
                </a:moveTo>
                <a:cubicBezTo>
                  <a:pt x="250" y="74"/>
                  <a:pt x="238" y="101"/>
                  <a:pt x="229" y="131"/>
                </a:cubicBezTo>
                <a:cubicBezTo>
                  <a:pt x="177" y="131"/>
                  <a:pt x="177" y="131"/>
                  <a:pt x="177" y="131"/>
                </a:cubicBezTo>
                <a:cubicBezTo>
                  <a:pt x="199" y="98"/>
                  <a:pt x="229" y="70"/>
                  <a:pt x="266" y="53"/>
                </a:cubicBezTo>
                <a:close/>
                <a:moveTo>
                  <a:pt x="165" y="152"/>
                </a:moveTo>
                <a:cubicBezTo>
                  <a:pt x="223" y="152"/>
                  <a:pt x="223" y="152"/>
                  <a:pt x="223" y="152"/>
                </a:cubicBezTo>
                <a:cubicBezTo>
                  <a:pt x="217" y="177"/>
                  <a:pt x="214" y="203"/>
                  <a:pt x="214" y="231"/>
                </a:cubicBezTo>
                <a:cubicBezTo>
                  <a:pt x="145" y="231"/>
                  <a:pt x="145" y="231"/>
                  <a:pt x="145" y="231"/>
                </a:cubicBezTo>
                <a:cubicBezTo>
                  <a:pt x="147" y="203"/>
                  <a:pt x="154" y="177"/>
                  <a:pt x="165" y="152"/>
                </a:cubicBezTo>
                <a:close/>
                <a:moveTo>
                  <a:pt x="214" y="253"/>
                </a:moveTo>
                <a:cubicBezTo>
                  <a:pt x="214" y="280"/>
                  <a:pt x="217" y="307"/>
                  <a:pt x="223" y="331"/>
                </a:cubicBezTo>
                <a:cubicBezTo>
                  <a:pt x="165" y="331"/>
                  <a:pt x="165" y="331"/>
                  <a:pt x="165" y="331"/>
                </a:cubicBezTo>
                <a:cubicBezTo>
                  <a:pt x="154" y="307"/>
                  <a:pt x="147" y="280"/>
                  <a:pt x="145" y="253"/>
                </a:cubicBezTo>
                <a:cubicBezTo>
                  <a:pt x="214" y="253"/>
                  <a:pt x="214" y="253"/>
                  <a:pt x="214" y="2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7" name="Group 17"/>
          <p:cNvGrpSpPr/>
          <p:nvPr/>
        </p:nvGrpSpPr>
        <p:grpSpPr>
          <a:xfrm>
            <a:off x="3733388" y="1791244"/>
            <a:ext cx="739776" cy="803275"/>
            <a:chOff x="2844800" y="1174750"/>
            <a:chExt cx="739776" cy="803275"/>
          </a:xfrm>
          <a:solidFill>
            <a:schemeClr val="tx1"/>
          </a:solidFill>
        </p:grpSpPr>
        <p:sp>
          <p:nvSpPr>
            <p:cNvPr id="28" name="Freeform 12"/>
            <p:cNvSpPr>
              <a:spLocks noEditPoints="1"/>
            </p:cNvSpPr>
            <p:nvPr/>
          </p:nvSpPr>
          <p:spPr bwMode="auto">
            <a:xfrm>
              <a:off x="2844800" y="1344613"/>
              <a:ext cx="165100" cy="512763"/>
            </a:xfrm>
            <a:custGeom>
              <a:avLst/>
              <a:gdLst>
                <a:gd name="T0" fmla="*/ 28 w 44"/>
                <a:gd name="T1" fmla="*/ 26 h 137"/>
                <a:gd name="T2" fmla="*/ 41 w 44"/>
                <a:gd name="T3" fmla="*/ 13 h 137"/>
                <a:gd name="T4" fmla="*/ 28 w 44"/>
                <a:gd name="T5" fmla="*/ 0 h 137"/>
                <a:gd name="T6" fmla="*/ 15 w 44"/>
                <a:gd name="T7" fmla="*/ 13 h 137"/>
                <a:gd name="T8" fmla="*/ 28 w 44"/>
                <a:gd name="T9" fmla="*/ 26 h 137"/>
                <a:gd name="T10" fmla="*/ 40 w 44"/>
                <a:gd name="T11" fmla="*/ 74 h 137"/>
                <a:gd name="T12" fmla="*/ 40 w 44"/>
                <a:gd name="T13" fmla="*/ 29 h 137"/>
                <a:gd name="T14" fmla="*/ 28 w 44"/>
                <a:gd name="T15" fmla="*/ 28 h 137"/>
                <a:gd name="T16" fmla="*/ 6 w 44"/>
                <a:gd name="T17" fmla="*/ 30 h 137"/>
                <a:gd name="T18" fmla="*/ 4 w 44"/>
                <a:gd name="T19" fmla="*/ 30 h 137"/>
                <a:gd name="T20" fmla="*/ 4 w 44"/>
                <a:gd name="T21" fmla="*/ 30 h 137"/>
                <a:gd name="T22" fmla="*/ 4 w 44"/>
                <a:gd name="T23" fmla="*/ 30 h 137"/>
                <a:gd name="T24" fmla="*/ 4 w 44"/>
                <a:gd name="T25" fmla="*/ 30 h 137"/>
                <a:gd name="T26" fmla="*/ 0 w 44"/>
                <a:gd name="T27" fmla="*/ 35 h 137"/>
                <a:gd name="T28" fmla="*/ 0 w 44"/>
                <a:gd name="T29" fmla="*/ 75 h 137"/>
                <a:gd name="T30" fmla="*/ 4 w 44"/>
                <a:gd name="T31" fmla="*/ 80 h 137"/>
                <a:gd name="T32" fmla="*/ 9 w 44"/>
                <a:gd name="T33" fmla="*/ 75 h 137"/>
                <a:gd name="T34" fmla="*/ 9 w 44"/>
                <a:gd name="T35" fmla="*/ 47 h 137"/>
                <a:gd name="T36" fmla="*/ 11 w 44"/>
                <a:gd name="T37" fmla="*/ 46 h 137"/>
                <a:gd name="T38" fmla="*/ 13 w 44"/>
                <a:gd name="T39" fmla="*/ 47 h 137"/>
                <a:gd name="T40" fmla="*/ 13 w 44"/>
                <a:gd name="T41" fmla="*/ 130 h 137"/>
                <a:gd name="T42" fmla="*/ 20 w 44"/>
                <a:gd name="T43" fmla="*/ 137 h 137"/>
                <a:gd name="T44" fmla="*/ 26 w 44"/>
                <a:gd name="T45" fmla="*/ 130 h 137"/>
                <a:gd name="T46" fmla="*/ 26 w 44"/>
                <a:gd name="T47" fmla="*/ 85 h 137"/>
                <a:gd name="T48" fmla="*/ 28 w 44"/>
                <a:gd name="T49" fmla="*/ 83 h 137"/>
                <a:gd name="T50" fmla="*/ 28 w 44"/>
                <a:gd name="T51" fmla="*/ 83 h 137"/>
                <a:gd name="T52" fmla="*/ 30 w 44"/>
                <a:gd name="T53" fmla="*/ 85 h 137"/>
                <a:gd name="T54" fmla="*/ 30 w 44"/>
                <a:gd name="T55" fmla="*/ 130 h 137"/>
                <a:gd name="T56" fmla="*/ 37 w 44"/>
                <a:gd name="T57" fmla="*/ 137 h 137"/>
                <a:gd name="T58" fmla="*/ 44 w 44"/>
                <a:gd name="T59" fmla="*/ 130 h 137"/>
                <a:gd name="T60" fmla="*/ 44 w 44"/>
                <a:gd name="T61" fmla="*/ 84 h 137"/>
                <a:gd name="T62" fmla="*/ 40 w 44"/>
                <a:gd name="T63" fmla="*/ 7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137">
                  <a:moveTo>
                    <a:pt x="28" y="26"/>
                  </a:moveTo>
                  <a:cubicBezTo>
                    <a:pt x="36" y="26"/>
                    <a:pt x="41" y="20"/>
                    <a:pt x="41" y="13"/>
                  </a:cubicBezTo>
                  <a:cubicBezTo>
                    <a:pt x="41" y="6"/>
                    <a:pt x="36" y="0"/>
                    <a:pt x="28" y="0"/>
                  </a:cubicBezTo>
                  <a:cubicBezTo>
                    <a:pt x="21" y="0"/>
                    <a:pt x="15" y="6"/>
                    <a:pt x="15" y="13"/>
                  </a:cubicBezTo>
                  <a:cubicBezTo>
                    <a:pt x="15" y="20"/>
                    <a:pt x="21" y="26"/>
                    <a:pt x="28" y="26"/>
                  </a:cubicBezTo>
                  <a:close/>
                  <a:moveTo>
                    <a:pt x="40" y="74"/>
                  </a:moveTo>
                  <a:cubicBezTo>
                    <a:pt x="40" y="29"/>
                    <a:pt x="40" y="29"/>
                    <a:pt x="40" y="29"/>
                  </a:cubicBezTo>
                  <a:cubicBezTo>
                    <a:pt x="37" y="28"/>
                    <a:pt x="33" y="28"/>
                    <a:pt x="28" y="28"/>
                  </a:cubicBezTo>
                  <a:cubicBezTo>
                    <a:pt x="14" y="28"/>
                    <a:pt x="6" y="30"/>
                    <a:pt x="6" y="30"/>
                  </a:cubicBezTo>
                  <a:cubicBezTo>
                    <a:pt x="5" y="30"/>
                    <a:pt x="5" y="30"/>
                    <a:pt x="4" y="30"/>
                  </a:cubicBezTo>
                  <a:cubicBezTo>
                    <a:pt x="4" y="30"/>
                    <a:pt x="4" y="30"/>
                    <a:pt x="4" y="30"/>
                  </a:cubicBezTo>
                  <a:cubicBezTo>
                    <a:pt x="4" y="30"/>
                    <a:pt x="4" y="30"/>
                    <a:pt x="4" y="30"/>
                  </a:cubicBezTo>
                  <a:cubicBezTo>
                    <a:pt x="4" y="30"/>
                    <a:pt x="4" y="30"/>
                    <a:pt x="4" y="30"/>
                  </a:cubicBezTo>
                  <a:cubicBezTo>
                    <a:pt x="2" y="30"/>
                    <a:pt x="0" y="32"/>
                    <a:pt x="0" y="35"/>
                  </a:cubicBezTo>
                  <a:cubicBezTo>
                    <a:pt x="0" y="75"/>
                    <a:pt x="0" y="75"/>
                    <a:pt x="0" y="75"/>
                  </a:cubicBezTo>
                  <a:cubicBezTo>
                    <a:pt x="0" y="78"/>
                    <a:pt x="2" y="80"/>
                    <a:pt x="4" y="80"/>
                  </a:cubicBezTo>
                  <a:cubicBezTo>
                    <a:pt x="7" y="80"/>
                    <a:pt x="9" y="78"/>
                    <a:pt x="9" y="75"/>
                  </a:cubicBezTo>
                  <a:cubicBezTo>
                    <a:pt x="9" y="47"/>
                    <a:pt x="9" y="47"/>
                    <a:pt x="9" y="47"/>
                  </a:cubicBezTo>
                  <a:cubicBezTo>
                    <a:pt x="9" y="46"/>
                    <a:pt x="10" y="46"/>
                    <a:pt x="11" y="46"/>
                  </a:cubicBezTo>
                  <a:cubicBezTo>
                    <a:pt x="12" y="46"/>
                    <a:pt x="13" y="46"/>
                    <a:pt x="13" y="47"/>
                  </a:cubicBezTo>
                  <a:cubicBezTo>
                    <a:pt x="13" y="130"/>
                    <a:pt x="13" y="130"/>
                    <a:pt x="13" y="130"/>
                  </a:cubicBezTo>
                  <a:cubicBezTo>
                    <a:pt x="13" y="134"/>
                    <a:pt x="16" y="137"/>
                    <a:pt x="20" y="137"/>
                  </a:cubicBezTo>
                  <a:cubicBezTo>
                    <a:pt x="23" y="137"/>
                    <a:pt x="26" y="134"/>
                    <a:pt x="26" y="130"/>
                  </a:cubicBezTo>
                  <a:cubicBezTo>
                    <a:pt x="26" y="85"/>
                    <a:pt x="26" y="85"/>
                    <a:pt x="26" y="85"/>
                  </a:cubicBezTo>
                  <a:cubicBezTo>
                    <a:pt x="26" y="84"/>
                    <a:pt x="27" y="83"/>
                    <a:pt x="28" y="83"/>
                  </a:cubicBezTo>
                  <a:cubicBezTo>
                    <a:pt x="28" y="83"/>
                    <a:pt x="28" y="83"/>
                    <a:pt x="28" y="83"/>
                  </a:cubicBezTo>
                  <a:cubicBezTo>
                    <a:pt x="29" y="83"/>
                    <a:pt x="30" y="84"/>
                    <a:pt x="30" y="85"/>
                  </a:cubicBezTo>
                  <a:cubicBezTo>
                    <a:pt x="30" y="130"/>
                    <a:pt x="30" y="130"/>
                    <a:pt x="30" y="130"/>
                  </a:cubicBezTo>
                  <a:cubicBezTo>
                    <a:pt x="30" y="134"/>
                    <a:pt x="33" y="137"/>
                    <a:pt x="37" y="137"/>
                  </a:cubicBezTo>
                  <a:cubicBezTo>
                    <a:pt x="41" y="137"/>
                    <a:pt x="44" y="134"/>
                    <a:pt x="44" y="130"/>
                  </a:cubicBezTo>
                  <a:cubicBezTo>
                    <a:pt x="44" y="84"/>
                    <a:pt x="44" y="84"/>
                    <a:pt x="44" y="84"/>
                  </a:cubicBezTo>
                  <a:cubicBezTo>
                    <a:pt x="42" y="81"/>
                    <a:pt x="40" y="78"/>
                    <a:pt x="4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p:nvSpPr>
          <p:spPr bwMode="auto">
            <a:xfrm>
              <a:off x="3024188" y="1268413"/>
              <a:ext cx="206375" cy="641350"/>
            </a:xfrm>
            <a:custGeom>
              <a:avLst/>
              <a:gdLst>
                <a:gd name="T0" fmla="*/ 51 w 55"/>
                <a:gd name="T1" fmla="*/ 93 h 171"/>
                <a:gd name="T2" fmla="*/ 51 w 55"/>
                <a:gd name="T3" fmla="*/ 35 h 171"/>
                <a:gd name="T4" fmla="*/ 36 w 55"/>
                <a:gd name="T5" fmla="*/ 35 h 171"/>
                <a:gd name="T6" fmla="*/ 8 w 55"/>
                <a:gd name="T7" fmla="*/ 37 h 171"/>
                <a:gd name="T8" fmla="*/ 6 w 55"/>
                <a:gd name="T9" fmla="*/ 37 h 171"/>
                <a:gd name="T10" fmla="*/ 6 w 55"/>
                <a:gd name="T11" fmla="*/ 37 h 171"/>
                <a:gd name="T12" fmla="*/ 6 w 55"/>
                <a:gd name="T13" fmla="*/ 37 h 171"/>
                <a:gd name="T14" fmla="*/ 6 w 55"/>
                <a:gd name="T15" fmla="*/ 37 h 171"/>
                <a:gd name="T16" fmla="*/ 0 w 55"/>
                <a:gd name="T17" fmla="*/ 43 h 171"/>
                <a:gd name="T18" fmla="*/ 0 w 55"/>
                <a:gd name="T19" fmla="*/ 94 h 171"/>
                <a:gd name="T20" fmla="*/ 6 w 55"/>
                <a:gd name="T21" fmla="*/ 100 h 171"/>
                <a:gd name="T22" fmla="*/ 12 w 55"/>
                <a:gd name="T23" fmla="*/ 94 h 171"/>
                <a:gd name="T24" fmla="*/ 12 w 55"/>
                <a:gd name="T25" fmla="*/ 59 h 171"/>
                <a:gd name="T26" fmla="*/ 14 w 55"/>
                <a:gd name="T27" fmla="*/ 57 h 171"/>
                <a:gd name="T28" fmla="*/ 16 w 55"/>
                <a:gd name="T29" fmla="*/ 59 h 171"/>
                <a:gd name="T30" fmla="*/ 16 w 55"/>
                <a:gd name="T31" fmla="*/ 163 h 171"/>
                <a:gd name="T32" fmla="*/ 25 w 55"/>
                <a:gd name="T33" fmla="*/ 171 h 171"/>
                <a:gd name="T34" fmla="*/ 33 w 55"/>
                <a:gd name="T35" fmla="*/ 163 h 171"/>
                <a:gd name="T36" fmla="*/ 33 w 55"/>
                <a:gd name="T37" fmla="*/ 106 h 171"/>
                <a:gd name="T38" fmla="*/ 36 w 55"/>
                <a:gd name="T39" fmla="*/ 104 h 171"/>
                <a:gd name="T40" fmla="*/ 36 w 55"/>
                <a:gd name="T41" fmla="*/ 104 h 171"/>
                <a:gd name="T42" fmla="*/ 38 w 55"/>
                <a:gd name="T43" fmla="*/ 106 h 171"/>
                <a:gd name="T44" fmla="*/ 38 w 55"/>
                <a:gd name="T45" fmla="*/ 163 h 171"/>
                <a:gd name="T46" fmla="*/ 47 w 55"/>
                <a:gd name="T47" fmla="*/ 171 h 171"/>
                <a:gd name="T48" fmla="*/ 55 w 55"/>
                <a:gd name="T49" fmla="*/ 163 h 171"/>
                <a:gd name="T50" fmla="*/ 55 w 55"/>
                <a:gd name="T51" fmla="*/ 103 h 171"/>
                <a:gd name="T52" fmla="*/ 51 w 55"/>
                <a:gd name="T53" fmla="*/ 93 h 171"/>
                <a:gd name="T54" fmla="*/ 36 w 55"/>
                <a:gd name="T55" fmla="*/ 33 h 171"/>
                <a:gd name="T56" fmla="*/ 52 w 55"/>
                <a:gd name="T57" fmla="*/ 16 h 171"/>
                <a:gd name="T58" fmla="*/ 36 w 55"/>
                <a:gd name="T59" fmla="*/ 0 h 171"/>
                <a:gd name="T60" fmla="*/ 19 w 55"/>
                <a:gd name="T61" fmla="*/ 16 h 171"/>
                <a:gd name="T62" fmla="*/ 36 w 55"/>
                <a:gd name="T63" fmla="*/ 3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171">
                  <a:moveTo>
                    <a:pt x="51" y="93"/>
                  </a:moveTo>
                  <a:cubicBezTo>
                    <a:pt x="51" y="35"/>
                    <a:pt x="51" y="35"/>
                    <a:pt x="51" y="35"/>
                  </a:cubicBezTo>
                  <a:cubicBezTo>
                    <a:pt x="47" y="35"/>
                    <a:pt x="42" y="35"/>
                    <a:pt x="36" y="35"/>
                  </a:cubicBezTo>
                  <a:cubicBezTo>
                    <a:pt x="19" y="35"/>
                    <a:pt x="8" y="37"/>
                    <a:pt x="8" y="37"/>
                  </a:cubicBezTo>
                  <a:cubicBezTo>
                    <a:pt x="7" y="37"/>
                    <a:pt x="6" y="37"/>
                    <a:pt x="6" y="37"/>
                  </a:cubicBezTo>
                  <a:cubicBezTo>
                    <a:pt x="6" y="37"/>
                    <a:pt x="6" y="37"/>
                    <a:pt x="6" y="37"/>
                  </a:cubicBezTo>
                  <a:cubicBezTo>
                    <a:pt x="6" y="37"/>
                    <a:pt x="6" y="37"/>
                    <a:pt x="6" y="37"/>
                  </a:cubicBezTo>
                  <a:cubicBezTo>
                    <a:pt x="6" y="37"/>
                    <a:pt x="6" y="37"/>
                    <a:pt x="6" y="37"/>
                  </a:cubicBezTo>
                  <a:cubicBezTo>
                    <a:pt x="2" y="37"/>
                    <a:pt x="0" y="40"/>
                    <a:pt x="0" y="43"/>
                  </a:cubicBezTo>
                  <a:cubicBezTo>
                    <a:pt x="0" y="94"/>
                    <a:pt x="0" y="94"/>
                    <a:pt x="0" y="94"/>
                  </a:cubicBezTo>
                  <a:cubicBezTo>
                    <a:pt x="0" y="97"/>
                    <a:pt x="3" y="100"/>
                    <a:pt x="6" y="100"/>
                  </a:cubicBezTo>
                  <a:cubicBezTo>
                    <a:pt x="9" y="100"/>
                    <a:pt x="12" y="97"/>
                    <a:pt x="12" y="94"/>
                  </a:cubicBezTo>
                  <a:cubicBezTo>
                    <a:pt x="12" y="59"/>
                    <a:pt x="12" y="59"/>
                    <a:pt x="12" y="59"/>
                  </a:cubicBezTo>
                  <a:cubicBezTo>
                    <a:pt x="12" y="58"/>
                    <a:pt x="13" y="57"/>
                    <a:pt x="14" y="57"/>
                  </a:cubicBezTo>
                  <a:cubicBezTo>
                    <a:pt x="15" y="57"/>
                    <a:pt x="16" y="58"/>
                    <a:pt x="16" y="59"/>
                  </a:cubicBezTo>
                  <a:cubicBezTo>
                    <a:pt x="16" y="163"/>
                    <a:pt x="16" y="163"/>
                    <a:pt x="16" y="163"/>
                  </a:cubicBezTo>
                  <a:cubicBezTo>
                    <a:pt x="16" y="168"/>
                    <a:pt x="20" y="171"/>
                    <a:pt x="25" y="171"/>
                  </a:cubicBezTo>
                  <a:cubicBezTo>
                    <a:pt x="30" y="171"/>
                    <a:pt x="33" y="168"/>
                    <a:pt x="33" y="163"/>
                  </a:cubicBezTo>
                  <a:cubicBezTo>
                    <a:pt x="33" y="106"/>
                    <a:pt x="33" y="106"/>
                    <a:pt x="33" y="106"/>
                  </a:cubicBezTo>
                  <a:cubicBezTo>
                    <a:pt x="33" y="105"/>
                    <a:pt x="34" y="104"/>
                    <a:pt x="36" y="104"/>
                  </a:cubicBezTo>
                  <a:cubicBezTo>
                    <a:pt x="36" y="104"/>
                    <a:pt x="36" y="104"/>
                    <a:pt x="36" y="104"/>
                  </a:cubicBezTo>
                  <a:cubicBezTo>
                    <a:pt x="37" y="104"/>
                    <a:pt x="38" y="105"/>
                    <a:pt x="38" y="106"/>
                  </a:cubicBezTo>
                  <a:cubicBezTo>
                    <a:pt x="38" y="163"/>
                    <a:pt x="38" y="163"/>
                    <a:pt x="38" y="163"/>
                  </a:cubicBezTo>
                  <a:cubicBezTo>
                    <a:pt x="38" y="168"/>
                    <a:pt x="42" y="171"/>
                    <a:pt x="47" y="171"/>
                  </a:cubicBezTo>
                  <a:cubicBezTo>
                    <a:pt x="52" y="171"/>
                    <a:pt x="55" y="168"/>
                    <a:pt x="55" y="163"/>
                  </a:cubicBezTo>
                  <a:cubicBezTo>
                    <a:pt x="55" y="103"/>
                    <a:pt x="55" y="103"/>
                    <a:pt x="55" y="103"/>
                  </a:cubicBezTo>
                  <a:cubicBezTo>
                    <a:pt x="53" y="100"/>
                    <a:pt x="51" y="97"/>
                    <a:pt x="51" y="93"/>
                  </a:cubicBezTo>
                  <a:close/>
                  <a:moveTo>
                    <a:pt x="36" y="33"/>
                  </a:moveTo>
                  <a:cubicBezTo>
                    <a:pt x="45" y="33"/>
                    <a:pt x="52" y="25"/>
                    <a:pt x="52" y="16"/>
                  </a:cubicBezTo>
                  <a:cubicBezTo>
                    <a:pt x="52" y="7"/>
                    <a:pt x="45" y="0"/>
                    <a:pt x="36" y="0"/>
                  </a:cubicBezTo>
                  <a:cubicBezTo>
                    <a:pt x="27" y="0"/>
                    <a:pt x="19" y="7"/>
                    <a:pt x="19" y="16"/>
                  </a:cubicBezTo>
                  <a:cubicBezTo>
                    <a:pt x="19" y="25"/>
                    <a:pt x="27" y="33"/>
                    <a:pt x="3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p:nvSpPr>
          <p:spPr bwMode="auto">
            <a:xfrm>
              <a:off x="3246438" y="1339850"/>
              <a:ext cx="338138" cy="638175"/>
            </a:xfrm>
            <a:custGeom>
              <a:avLst/>
              <a:gdLst>
                <a:gd name="T0" fmla="*/ 83 w 90"/>
                <a:gd name="T1" fmla="*/ 3 h 170"/>
                <a:gd name="T2" fmla="*/ 83 w 90"/>
                <a:gd name="T3" fmla="*/ 3 h 170"/>
                <a:gd name="T4" fmla="*/ 83 w 90"/>
                <a:gd name="T5" fmla="*/ 3 h 170"/>
                <a:gd name="T6" fmla="*/ 82 w 90"/>
                <a:gd name="T7" fmla="*/ 3 h 170"/>
                <a:gd name="T8" fmla="*/ 80 w 90"/>
                <a:gd name="T9" fmla="*/ 2 h 170"/>
                <a:gd name="T10" fmla="*/ 45 w 90"/>
                <a:gd name="T11" fmla="*/ 0 h 170"/>
                <a:gd name="T12" fmla="*/ 10 w 90"/>
                <a:gd name="T13" fmla="*/ 2 h 170"/>
                <a:gd name="T14" fmla="*/ 8 w 90"/>
                <a:gd name="T15" fmla="*/ 3 h 170"/>
                <a:gd name="T16" fmla="*/ 7 w 90"/>
                <a:gd name="T17" fmla="*/ 3 h 170"/>
                <a:gd name="T18" fmla="*/ 7 w 90"/>
                <a:gd name="T19" fmla="*/ 3 h 170"/>
                <a:gd name="T20" fmla="*/ 7 w 90"/>
                <a:gd name="T21" fmla="*/ 3 h 170"/>
                <a:gd name="T22" fmla="*/ 0 w 90"/>
                <a:gd name="T23" fmla="*/ 10 h 170"/>
                <a:gd name="T24" fmla="*/ 0 w 90"/>
                <a:gd name="T25" fmla="*/ 74 h 170"/>
                <a:gd name="T26" fmla="*/ 8 w 90"/>
                <a:gd name="T27" fmla="*/ 81 h 170"/>
                <a:gd name="T28" fmla="*/ 15 w 90"/>
                <a:gd name="T29" fmla="*/ 74 h 170"/>
                <a:gd name="T30" fmla="*/ 15 w 90"/>
                <a:gd name="T31" fmla="*/ 30 h 170"/>
                <a:gd name="T32" fmla="*/ 18 w 90"/>
                <a:gd name="T33" fmla="*/ 27 h 170"/>
                <a:gd name="T34" fmla="*/ 21 w 90"/>
                <a:gd name="T35" fmla="*/ 30 h 170"/>
                <a:gd name="T36" fmla="*/ 21 w 90"/>
                <a:gd name="T37" fmla="*/ 160 h 170"/>
                <a:gd name="T38" fmla="*/ 31 w 90"/>
                <a:gd name="T39" fmla="*/ 170 h 170"/>
                <a:gd name="T40" fmla="*/ 42 w 90"/>
                <a:gd name="T41" fmla="*/ 160 h 170"/>
                <a:gd name="T42" fmla="*/ 42 w 90"/>
                <a:gd name="T43" fmla="*/ 89 h 170"/>
                <a:gd name="T44" fmla="*/ 45 w 90"/>
                <a:gd name="T45" fmla="*/ 86 h 170"/>
                <a:gd name="T46" fmla="*/ 45 w 90"/>
                <a:gd name="T47" fmla="*/ 86 h 170"/>
                <a:gd name="T48" fmla="*/ 48 w 90"/>
                <a:gd name="T49" fmla="*/ 89 h 170"/>
                <a:gd name="T50" fmla="*/ 48 w 90"/>
                <a:gd name="T51" fmla="*/ 160 h 170"/>
                <a:gd name="T52" fmla="*/ 59 w 90"/>
                <a:gd name="T53" fmla="*/ 170 h 170"/>
                <a:gd name="T54" fmla="*/ 69 w 90"/>
                <a:gd name="T55" fmla="*/ 160 h 170"/>
                <a:gd name="T56" fmla="*/ 69 w 90"/>
                <a:gd name="T57" fmla="*/ 30 h 170"/>
                <a:gd name="T58" fmla="*/ 72 w 90"/>
                <a:gd name="T59" fmla="*/ 27 h 170"/>
                <a:gd name="T60" fmla="*/ 75 w 90"/>
                <a:gd name="T61" fmla="*/ 30 h 170"/>
                <a:gd name="T62" fmla="*/ 75 w 90"/>
                <a:gd name="T63" fmla="*/ 74 h 170"/>
                <a:gd name="T64" fmla="*/ 82 w 90"/>
                <a:gd name="T65" fmla="*/ 81 h 170"/>
                <a:gd name="T66" fmla="*/ 90 w 90"/>
                <a:gd name="T67" fmla="*/ 74 h 170"/>
                <a:gd name="T68" fmla="*/ 90 w 90"/>
                <a:gd name="T69" fmla="*/ 10 h 170"/>
                <a:gd name="T70" fmla="*/ 83 w 90"/>
                <a:gd name="T71"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70">
                  <a:moveTo>
                    <a:pt x="83" y="3"/>
                  </a:moveTo>
                  <a:cubicBezTo>
                    <a:pt x="83" y="3"/>
                    <a:pt x="83" y="3"/>
                    <a:pt x="83" y="3"/>
                  </a:cubicBezTo>
                  <a:cubicBezTo>
                    <a:pt x="83" y="3"/>
                    <a:pt x="83" y="3"/>
                    <a:pt x="83" y="3"/>
                  </a:cubicBezTo>
                  <a:cubicBezTo>
                    <a:pt x="83" y="3"/>
                    <a:pt x="83" y="3"/>
                    <a:pt x="82" y="3"/>
                  </a:cubicBezTo>
                  <a:cubicBezTo>
                    <a:pt x="82" y="3"/>
                    <a:pt x="81" y="2"/>
                    <a:pt x="80" y="2"/>
                  </a:cubicBezTo>
                  <a:cubicBezTo>
                    <a:pt x="80" y="2"/>
                    <a:pt x="66" y="0"/>
                    <a:pt x="45" y="0"/>
                  </a:cubicBezTo>
                  <a:cubicBezTo>
                    <a:pt x="24" y="0"/>
                    <a:pt x="10" y="2"/>
                    <a:pt x="10" y="2"/>
                  </a:cubicBezTo>
                  <a:cubicBezTo>
                    <a:pt x="9" y="2"/>
                    <a:pt x="8" y="3"/>
                    <a:pt x="8" y="3"/>
                  </a:cubicBezTo>
                  <a:cubicBezTo>
                    <a:pt x="8" y="3"/>
                    <a:pt x="7" y="3"/>
                    <a:pt x="7" y="3"/>
                  </a:cubicBezTo>
                  <a:cubicBezTo>
                    <a:pt x="7" y="3"/>
                    <a:pt x="7" y="3"/>
                    <a:pt x="7" y="3"/>
                  </a:cubicBezTo>
                  <a:cubicBezTo>
                    <a:pt x="7" y="3"/>
                    <a:pt x="7" y="3"/>
                    <a:pt x="7" y="3"/>
                  </a:cubicBezTo>
                  <a:cubicBezTo>
                    <a:pt x="3" y="3"/>
                    <a:pt x="0" y="6"/>
                    <a:pt x="0" y="10"/>
                  </a:cubicBezTo>
                  <a:cubicBezTo>
                    <a:pt x="0" y="74"/>
                    <a:pt x="0" y="74"/>
                    <a:pt x="0" y="74"/>
                  </a:cubicBezTo>
                  <a:cubicBezTo>
                    <a:pt x="0" y="78"/>
                    <a:pt x="4" y="81"/>
                    <a:pt x="8" y="81"/>
                  </a:cubicBezTo>
                  <a:cubicBezTo>
                    <a:pt x="12" y="81"/>
                    <a:pt x="15" y="78"/>
                    <a:pt x="15" y="74"/>
                  </a:cubicBezTo>
                  <a:cubicBezTo>
                    <a:pt x="15" y="30"/>
                    <a:pt x="15" y="30"/>
                    <a:pt x="15" y="30"/>
                  </a:cubicBezTo>
                  <a:cubicBezTo>
                    <a:pt x="15" y="28"/>
                    <a:pt x="16" y="27"/>
                    <a:pt x="18" y="27"/>
                  </a:cubicBezTo>
                  <a:cubicBezTo>
                    <a:pt x="19" y="27"/>
                    <a:pt x="21" y="28"/>
                    <a:pt x="21" y="30"/>
                  </a:cubicBezTo>
                  <a:cubicBezTo>
                    <a:pt x="21" y="160"/>
                    <a:pt x="21" y="160"/>
                    <a:pt x="21" y="160"/>
                  </a:cubicBezTo>
                  <a:cubicBezTo>
                    <a:pt x="21" y="166"/>
                    <a:pt x="25" y="170"/>
                    <a:pt x="31" y="170"/>
                  </a:cubicBezTo>
                  <a:cubicBezTo>
                    <a:pt x="37" y="170"/>
                    <a:pt x="42" y="166"/>
                    <a:pt x="42" y="160"/>
                  </a:cubicBezTo>
                  <a:cubicBezTo>
                    <a:pt x="42" y="89"/>
                    <a:pt x="42" y="89"/>
                    <a:pt x="42" y="89"/>
                  </a:cubicBezTo>
                  <a:cubicBezTo>
                    <a:pt x="42" y="87"/>
                    <a:pt x="43" y="86"/>
                    <a:pt x="45" y="86"/>
                  </a:cubicBezTo>
                  <a:cubicBezTo>
                    <a:pt x="45" y="86"/>
                    <a:pt x="45" y="86"/>
                    <a:pt x="45" y="86"/>
                  </a:cubicBezTo>
                  <a:cubicBezTo>
                    <a:pt x="47" y="86"/>
                    <a:pt x="48" y="87"/>
                    <a:pt x="48" y="89"/>
                  </a:cubicBezTo>
                  <a:cubicBezTo>
                    <a:pt x="48" y="160"/>
                    <a:pt x="48" y="160"/>
                    <a:pt x="48" y="160"/>
                  </a:cubicBezTo>
                  <a:cubicBezTo>
                    <a:pt x="48" y="166"/>
                    <a:pt x="53" y="170"/>
                    <a:pt x="59" y="170"/>
                  </a:cubicBezTo>
                  <a:cubicBezTo>
                    <a:pt x="65" y="170"/>
                    <a:pt x="69" y="166"/>
                    <a:pt x="69" y="160"/>
                  </a:cubicBezTo>
                  <a:cubicBezTo>
                    <a:pt x="69" y="30"/>
                    <a:pt x="69" y="30"/>
                    <a:pt x="69" y="30"/>
                  </a:cubicBezTo>
                  <a:cubicBezTo>
                    <a:pt x="69" y="28"/>
                    <a:pt x="71" y="27"/>
                    <a:pt x="72" y="27"/>
                  </a:cubicBezTo>
                  <a:cubicBezTo>
                    <a:pt x="74" y="27"/>
                    <a:pt x="75" y="28"/>
                    <a:pt x="75" y="30"/>
                  </a:cubicBezTo>
                  <a:cubicBezTo>
                    <a:pt x="75" y="74"/>
                    <a:pt x="75" y="74"/>
                    <a:pt x="75" y="74"/>
                  </a:cubicBezTo>
                  <a:cubicBezTo>
                    <a:pt x="75" y="78"/>
                    <a:pt x="78" y="81"/>
                    <a:pt x="82" y="81"/>
                  </a:cubicBezTo>
                  <a:cubicBezTo>
                    <a:pt x="87" y="81"/>
                    <a:pt x="90" y="78"/>
                    <a:pt x="90" y="74"/>
                  </a:cubicBezTo>
                  <a:cubicBezTo>
                    <a:pt x="90" y="10"/>
                    <a:pt x="90" y="10"/>
                    <a:pt x="90" y="10"/>
                  </a:cubicBezTo>
                  <a:cubicBezTo>
                    <a:pt x="90" y="6"/>
                    <a:pt x="87" y="3"/>
                    <a:pt x="8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15"/>
            <p:cNvSpPr>
              <a:spLocks noChangeArrowheads="1"/>
            </p:cNvSpPr>
            <p:nvPr/>
          </p:nvSpPr>
          <p:spPr bwMode="auto">
            <a:xfrm>
              <a:off x="3336925" y="1174750"/>
              <a:ext cx="157163" cy="153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uppieren 31"/>
          <p:cNvGrpSpPr/>
          <p:nvPr/>
        </p:nvGrpSpPr>
        <p:grpSpPr>
          <a:xfrm>
            <a:off x="521958" y="1915084"/>
            <a:ext cx="1089453" cy="611187"/>
            <a:chOff x="228823" y="2463704"/>
            <a:chExt cx="1518078" cy="780766"/>
          </a:xfrm>
        </p:grpSpPr>
        <p:grpSp>
          <p:nvGrpSpPr>
            <p:cNvPr id="33" name="Group 76"/>
            <p:cNvGrpSpPr/>
            <p:nvPr/>
          </p:nvGrpSpPr>
          <p:grpSpPr>
            <a:xfrm>
              <a:off x="228823" y="2463704"/>
              <a:ext cx="516684" cy="780766"/>
              <a:chOff x="2813050" y="1312863"/>
              <a:chExt cx="357188" cy="539750"/>
            </a:xfrm>
            <a:solidFill>
              <a:schemeClr val="accent4"/>
            </a:solidFill>
          </p:grpSpPr>
          <p:sp>
            <p:nvSpPr>
              <p:cNvPr id="40" name="Freeform 5"/>
              <p:cNvSpPr>
                <a:spLocks noEditPoints="1"/>
              </p:cNvSpPr>
              <p:nvPr/>
            </p:nvSpPr>
            <p:spPr bwMode="auto">
              <a:xfrm>
                <a:off x="2906713" y="1312863"/>
                <a:ext cx="263525" cy="539750"/>
              </a:xfrm>
              <a:custGeom>
                <a:avLst/>
                <a:gdLst>
                  <a:gd name="T0" fmla="*/ 108 w 354"/>
                  <a:gd name="T1" fmla="*/ 695 h 726"/>
                  <a:gd name="T2" fmla="*/ 140 w 354"/>
                  <a:gd name="T3" fmla="*/ 726 h 726"/>
                  <a:gd name="T4" fmla="*/ 200 w 354"/>
                  <a:gd name="T5" fmla="*/ 726 h 726"/>
                  <a:gd name="T6" fmla="*/ 214 w 354"/>
                  <a:gd name="T7" fmla="*/ 726 h 726"/>
                  <a:gd name="T8" fmla="*/ 246 w 354"/>
                  <a:gd name="T9" fmla="*/ 695 h 726"/>
                  <a:gd name="T10" fmla="*/ 246 w 354"/>
                  <a:gd name="T11" fmla="*/ 468 h 726"/>
                  <a:gd name="T12" fmla="*/ 108 w 354"/>
                  <a:gd name="T13" fmla="*/ 468 h 726"/>
                  <a:gd name="T14" fmla="*/ 108 w 354"/>
                  <a:gd name="T15" fmla="*/ 695 h 726"/>
                  <a:gd name="T16" fmla="*/ 147 w 354"/>
                  <a:gd name="T17" fmla="*/ 19 h 726"/>
                  <a:gd name="T18" fmla="*/ 167 w 354"/>
                  <a:gd name="T19" fmla="*/ 19 h 726"/>
                  <a:gd name="T20" fmla="*/ 167 w 354"/>
                  <a:gd name="T21" fmla="*/ 71 h 726"/>
                  <a:gd name="T22" fmla="*/ 177 w 354"/>
                  <a:gd name="T23" fmla="*/ 81 h 726"/>
                  <a:gd name="T24" fmla="*/ 186 w 354"/>
                  <a:gd name="T25" fmla="*/ 71 h 726"/>
                  <a:gd name="T26" fmla="*/ 186 w 354"/>
                  <a:gd name="T27" fmla="*/ 19 h 726"/>
                  <a:gd name="T28" fmla="*/ 207 w 354"/>
                  <a:gd name="T29" fmla="*/ 19 h 726"/>
                  <a:gd name="T30" fmla="*/ 217 w 354"/>
                  <a:gd name="T31" fmla="*/ 9 h 726"/>
                  <a:gd name="T32" fmla="*/ 207 w 354"/>
                  <a:gd name="T33" fmla="*/ 0 h 726"/>
                  <a:gd name="T34" fmla="*/ 147 w 354"/>
                  <a:gd name="T35" fmla="*/ 0 h 726"/>
                  <a:gd name="T36" fmla="*/ 137 w 354"/>
                  <a:gd name="T37" fmla="*/ 9 h 726"/>
                  <a:gd name="T38" fmla="*/ 147 w 354"/>
                  <a:gd name="T39" fmla="*/ 19 h 726"/>
                  <a:gd name="T40" fmla="*/ 307 w 354"/>
                  <a:gd name="T41" fmla="*/ 114 h 726"/>
                  <a:gd name="T42" fmla="*/ 291 w 354"/>
                  <a:gd name="T43" fmla="*/ 98 h 726"/>
                  <a:gd name="T44" fmla="*/ 62 w 354"/>
                  <a:gd name="T45" fmla="*/ 98 h 726"/>
                  <a:gd name="T46" fmla="*/ 47 w 354"/>
                  <a:gd name="T47" fmla="*/ 114 h 726"/>
                  <a:gd name="T48" fmla="*/ 47 w 354"/>
                  <a:gd name="T49" fmla="*/ 126 h 726"/>
                  <a:gd name="T50" fmla="*/ 307 w 354"/>
                  <a:gd name="T51" fmla="*/ 126 h 726"/>
                  <a:gd name="T52" fmla="*/ 307 w 354"/>
                  <a:gd name="T53" fmla="*/ 114 h 726"/>
                  <a:gd name="T54" fmla="*/ 338 w 354"/>
                  <a:gd name="T55" fmla="*/ 283 h 726"/>
                  <a:gd name="T56" fmla="*/ 16 w 354"/>
                  <a:gd name="T57" fmla="*/ 283 h 726"/>
                  <a:gd name="T58" fmla="*/ 0 w 354"/>
                  <a:gd name="T59" fmla="*/ 299 h 726"/>
                  <a:gd name="T60" fmla="*/ 0 w 354"/>
                  <a:gd name="T61" fmla="*/ 312 h 726"/>
                  <a:gd name="T62" fmla="*/ 354 w 354"/>
                  <a:gd name="T63" fmla="*/ 312 h 726"/>
                  <a:gd name="T64" fmla="*/ 354 w 354"/>
                  <a:gd name="T65" fmla="*/ 299 h 726"/>
                  <a:gd name="T66" fmla="*/ 338 w 354"/>
                  <a:gd name="T67" fmla="*/ 283 h 726"/>
                  <a:gd name="T68" fmla="*/ 57 w 354"/>
                  <a:gd name="T69" fmla="*/ 452 h 726"/>
                  <a:gd name="T70" fmla="*/ 296 w 354"/>
                  <a:gd name="T71" fmla="*/ 452 h 726"/>
                  <a:gd name="T72" fmla="*/ 354 w 354"/>
                  <a:gd name="T73" fmla="*/ 328 h 726"/>
                  <a:gd name="T74" fmla="*/ 0 w 354"/>
                  <a:gd name="T75" fmla="*/ 328 h 726"/>
                  <a:gd name="T76" fmla="*/ 57 w 354"/>
                  <a:gd name="T77" fmla="*/ 452 h 726"/>
                  <a:gd name="T78" fmla="*/ 273 w 354"/>
                  <a:gd name="T79" fmla="*/ 434 h 726"/>
                  <a:gd name="T80" fmla="*/ 79 w 354"/>
                  <a:gd name="T81" fmla="*/ 434 h 726"/>
                  <a:gd name="T82" fmla="*/ 39 w 354"/>
                  <a:gd name="T83" fmla="*/ 347 h 726"/>
                  <a:gd name="T84" fmla="*/ 315 w 354"/>
                  <a:gd name="T85" fmla="*/ 347 h 726"/>
                  <a:gd name="T86" fmla="*/ 273 w 354"/>
                  <a:gd name="T87" fmla="*/ 434 h 726"/>
                  <a:gd name="T88" fmla="*/ 265 w 354"/>
                  <a:gd name="T89" fmla="*/ 267 h 726"/>
                  <a:gd name="T90" fmla="*/ 307 w 354"/>
                  <a:gd name="T91" fmla="*/ 143 h 726"/>
                  <a:gd name="T92" fmla="*/ 47 w 354"/>
                  <a:gd name="T93" fmla="*/ 143 h 726"/>
                  <a:gd name="T94" fmla="*/ 89 w 354"/>
                  <a:gd name="T95" fmla="*/ 267 h 726"/>
                  <a:gd name="T96" fmla="*/ 265 w 354"/>
                  <a:gd name="T97" fmla="*/ 267 h 726"/>
                  <a:gd name="T98" fmla="*/ 269 w 354"/>
                  <a:gd name="T99" fmla="*/ 162 h 726"/>
                  <a:gd name="T100" fmla="*/ 241 w 354"/>
                  <a:gd name="T101" fmla="*/ 248 h 726"/>
                  <a:gd name="T102" fmla="*/ 112 w 354"/>
                  <a:gd name="T103" fmla="*/ 248 h 726"/>
                  <a:gd name="T104" fmla="*/ 85 w 354"/>
                  <a:gd name="T105" fmla="*/ 162 h 726"/>
                  <a:gd name="T106" fmla="*/ 269 w 354"/>
                  <a:gd name="T107" fmla="*/ 162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4" h="726">
                    <a:moveTo>
                      <a:pt x="108" y="695"/>
                    </a:moveTo>
                    <a:cubicBezTo>
                      <a:pt x="108" y="712"/>
                      <a:pt x="123" y="726"/>
                      <a:pt x="140" y="726"/>
                    </a:cubicBezTo>
                    <a:cubicBezTo>
                      <a:pt x="200" y="726"/>
                      <a:pt x="200" y="726"/>
                      <a:pt x="200" y="726"/>
                    </a:cubicBezTo>
                    <a:cubicBezTo>
                      <a:pt x="214" y="726"/>
                      <a:pt x="214" y="726"/>
                      <a:pt x="214" y="726"/>
                    </a:cubicBezTo>
                    <a:cubicBezTo>
                      <a:pt x="232" y="726"/>
                      <a:pt x="246" y="712"/>
                      <a:pt x="246" y="695"/>
                    </a:cubicBezTo>
                    <a:cubicBezTo>
                      <a:pt x="246" y="473"/>
                      <a:pt x="246" y="468"/>
                      <a:pt x="246" y="468"/>
                    </a:cubicBezTo>
                    <a:cubicBezTo>
                      <a:pt x="108" y="468"/>
                      <a:pt x="108" y="468"/>
                      <a:pt x="108" y="468"/>
                    </a:cubicBezTo>
                    <a:lnTo>
                      <a:pt x="108" y="695"/>
                    </a:lnTo>
                    <a:close/>
                    <a:moveTo>
                      <a:pt x="147" y="19"/>
                    </a:moveTo>
                    <a:cubicBezTo>
                      <a:pt x="167" y="19"/>
                      <a:pt x="167" y="19"/>
                      <a:pt x="167" y="19"/>
                    </a:cubicBezTo>
                    <a:cubicBezTo>
                      <a:pt x="167" y="71"/>
                      <a:pt x="167" y="71"/>
                      <a:pt x="167" y="71"/>
                    </a:cubicBezTo>
                    <a:cubicBezTo>
                      <a:pt x="167" y="77"/>
                      <a:pt x="171" y="81"/>
                      <a:pt x="177" y="81"/>
                    </a:cubicBezTo>
                    <a:cubicBezTo>
                      <a:pt x="182" y="81"/>
                      <a:pt x="186" y="77"/>
                      <a:pt x="186" y="71"/>
                    </a:cubicBezTo>
                    <a:cubicBezTo>
                      <a:pt x="186" y="19"/>
                      <a:pt x="186" y="19"/>
                      <a:pt x="186" y="19"/>
                    </a:cubicBezTo>
                    <a:cubicBezTo>
                      <a:pt x="207" y="19"/>
                      <a:pt x="207" y="19"/>
                      <a:pt x="207" y="19"/>
                    </a:cubicBezTo>
                    <a:cubicBezTo>
                      <a:pt x="212" y="19"/>
                      <a:pt x="217" y="15"/>
                      <a:pt x="217" y="9"/>
                    </a:cubicBezTo>
                    <a:cubicBezTo>
                      <a:pt x="217" y="4"/>
                      <a:pt x="212" y="0"/>
                      <a:pt x="207" y="0"/>
                    </a:cubicBezTo>
                    <a:cubicBezTo>
                      <a:pt x="147" y="0"/>
                      <a:pt x="147" y="0"/>
                      <a:pt x="147" y="0"/>
                    </a:cubicBezTo>
                    <a:cubicBezTo>
                      <a:pt x="142" y="0"/>
                      <a:pt x="137" y="4"/>
                      <a:pt x="137" y="9"/>
                    </a:cubicBezTo>
                    <a:cubicBezTo>
                      <a:pt x="137" y="15"/>
                      <a:pt x="142" y="19"/>
                      <a:pt x="147" y="19"/>
                    </a:cubicBezTo>
                    <a:close/>
                    <a:moveTo>
                      <a:pt x="307" y="114"/>
                    </a:moveTo>
                    <a:cubicBezTo>
                      <a:pt x="307" y="105"/>
                      <a:pt x="300" y="98"/>
                      <a:pt x="291" y="98"/>
                    </a:cubicBezTo>
                    <a:cubicBezTo>
                      <a:pt x="62" y="98"/>
                      <a:pt x="62" y="98"/>
                      <a:pt x="62" y="98"/>
                    </a:cubicBezTo>
                    <a:cubicBezTo>
                      <a:pt x="54" y="98"/>
                      <a:pt x="47" y="105"/>
                      <a:pt x="47" y="114"/>
                    </a:cubicBezTo>
                    <a:cubicBezTo>
                      <a:pt x="47" y="126"/>
                      <a:pt x="47" y="126"/>
                      <a:pt x="47" y="126"/>
                    </a:cubicBezTo>
                    <a:cubicBezTo>
                      <a:pt x="307" y="126"/>
                      <a:pt x="307" y="126"/>
                      <a:pt x="307" y="126"/>
                    </a:cubicBezTo>
                    <a:lnTo>
                      <a:pt x="307" y="114"/>
                    </a:lnTo>
                    <a:close/>
                    <a:moveTo>
                      <a:pt x="338" y="283"/>
                    </a:moveTo>
                    <a:cubicBezTo>
                      <a:pt x="16" y="283"/>
                      <a:pt x="16" y="283"/>
                      <a:pt x="16" y="283"/>
                    </a:cubicBezTo>
                    <a:cubicBezTo>
                      <a:pt x="7" y="283"/>
                      <a:pt x="0" y="290"/>
                      <a:pt x="0" y="299"/>
                    </a:cubicBezTo>
                    <a:cubicBezTo>
                      <a:pt x="0" y="312"/>
                      <a:pt x="0" y="312"/>
                      <a:pt x="0" y="312"/>
                    </a:cubicBezTo>
                    <a:cubicBezTo>
                      <a:pt x="354" y="312"/>
                      <a:pt x="354" y="312"/>
                      <a:pt x="354" y="312"/>
                    </a:cubicBezTo>
                    <a:cubicBezTo>
                      <a:pt x="354" y="299"/>
                      <a:pt x="354" y="299"/>
                      <a:pt x="354" y="299"/>
                    </a:cubicBezTo>
                    <a:cubicBezTo>
                      <a:pt x="354" y="290"/>
                      <a:pt x="347" y="283"/>
                      <a:pt x="338" y="283"/>
                    </a:cubicBezTo>
                    <a:close/>
                    <a:moveTo>
                      <a:pt x="57" y="452"/>
                    </a:moveTo>
                    <a:cubicBezTo>
                      <a:pt x="296" y="452"/>
                      <a:pt x="296" y="452"/>
                      <a:pt x="296" y="452"/>
                    </a:cubicBezTo>
                    <a:cubicBezTo>
                      <a:pt x="354" y="328"/>
                      <a:pt x="354" y="328"/>
                      <a:pt x="354" y="328"/>
                    </a:cubicBezTo>
                    <a:cubicBezTo>
                      <a:pt x="0" y="328"/>
                      <a:pt x="0" y="328"/>
                      <a:pt x="0" y="328"/>
                    </a:cubicBezTo>
                    <a:lnTo>
                      <a:pt x="57" y="452"/>
                    </a:lnTo>
                    <a:close/>
                    <a:moveTo>
                      <a:pt x="273" y="434"/>
                    </a:moveTo>
                    <a:cubicBezTo>
                      <a:pt x="79" y="434"/>
                      <a:pt x="79" y="434"/>
                      <a:pt x="79" y="434"/>
                    </a:cubicBezTo>
                    <a:cubicBezTo>
                      <a:pt x="39" y="347"/>
                      <a:pt x="39" y="347"/>
                      <a:pt x="39" y="347"/>
                    </a:cubicBezTo>
                    <a:cubicBezTo>
                      <a:pt x="315" y="347"/>
                      <a:pt x="315" y="347"/>
                      <a:pt x="315" y="347"/>
                    </a:cubicBezTo>
                    <a:lnTo>
                      <a:pt x="273" y="434"/>
                    </a:lnTo>
                    <a:close/>
                    <a:moveTo>
                      <a:pt x="265" y="267"/>
                    </a:moveTo>
                    <a:cubicBezTo>
                      <a:pt x="307" y="143"/>
                      <a:pt x="307" y="143"/>
                      <a:pt x="307" y="143"/>
                    </a:cubicBezTo>
                    <a:cubicBezTo>
                      <a:pt x="47" y="143"/>
                      <a:pt x="47" y="143"/>
                      <a:pt x="47" y="143"/>
                    </a:cubicBezTo>
                    <a:cubicBezTo>
                      <a:pt x="89" y="267"/>
                      <a:pt x="89" y="267"/>
                      <a:pt x="89" y="267"/>
                    </a:cubicBezTo>
                    <a:lnTo>
                      <a:pt x="265" y="267"/>
                    </a:lnTo>
                    <a:close/>
                    <a:moveTo>
                      <a:pt x="269" y="162"/>
                    </a:moveTo>
                    <a:cubicBezTo>
                      <a:pt x="241" y="248"/>
                      <a:pt x="241" y="248"/>
                      <a:pt x="241" y="248"/>
                    </a:cubicBezTo>
                    <a:cubicBezTo>
                      <a:pt x="112" y="248"/>
                      <a:pt x="112" y="248"/>
                      <a:pt x="112" y="248"/>
                    </a:cubicBezTo>
                    <a:cubicBezTo>
                      <a:pt x="85" y="162"/>
                      <a:pt x="85" y="162"/>
                      <a:pt x="85" y="162"/>
                    </a:cubicBezTo>
                    <a:lnTo>
                      <a:pt x="269" y="1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p:cNvSpPr>
              <p:nvPr/>
            </p:nvSpPr>
            <p:spPr bwMode="auto">
              <a:xfrm>
                <a:off x="2813050" y="1327151"/>
                <a:ext cx="107950" cy="46038"/>
              </a:xfrm>
              <a:custGeom>
                <a:avLst/>
                <a:gdLst>
                  <a:gd name="T0" fmla="*/ 145 w 146"/>
                  <a:gd name="T1" fmla="*/ 19 h 61"/>
                  <a:gd name="T2" fmla="*/ 132 w 146"/>
                  <a:gd name="T3" fmla="*/ 12 h 61"/>
                  <a:gd name="T4" fmla="*/ 93 w 146"/>
                  <a:gd name="T5" fmla="*/ 22 h 61"/>
                  <a:gd name="T6" fmla="*/ 49 w 146"/>
                  <a:gd name="T7" fmla="*/ 0 h 61"/>
                  <a:gd name="T8" fmla="*/ 36 w 146"/>
                  <a:gd name="T9" fmla="*/ 3 h 61"/>
                  <a:gd name="T10" fmla="*/ 62 w 146"/>
                  <a:gd name="T11" fmla="*/ 30 h 61"/>
                  <a:gd name="T12" fmla="*/ 27 w 146"/>
                  <a:gd name="T13" fmla="*/ 40 h 61"/>
                  <a:gd name="T14" fmla="*/ 8 w 146"/>
                  <a:gd name="T15" fmla="*/ 30 h 61"/>
                  <a:gd name="T16" fmla="*/ 0 w 146"/>
                  <a:gd name="T17" fmla="*/ 32 h 61"/>
                  <a:gd name="T18" fmla="*/ 21 w 146"/>
                  <a:gd name="T19" fmla="*/ 57 h 61"/>
                  <a:gd name="T20" fmla="*/ 26 w 146"/>
                  <a:gd name="T21" fmla="*/ 60 h 61"/>
                  <a:gd name="T22" fmla="*/ 31 w 146"/>
                  <a:gd name="T23" fmla="*/ 60 h 61"/>
                  <a:gd name="T24" fmla="*/ 137 w 146"/>
                  <a:gd name="T25" fmla="*/ 32 h 61"/>
                  <a:gd name="T26" fmla="*/ 145 w 146"/>
                  <a:gd name="T27" fmla="*/ 1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1">
                    <a:moveTo>
                      <a:pt x="145" y="19"/>
                    </a:moveTo>
                    <a:cubicBezTo>
                      <a:pt x="143" y="14"/>
                      <a:pt x="138" y="10"/>
                      <a:pt x="132" y="12"/>
                    </a:cubicBezTo>
                    <a:cubicBezTo>
                      <a:pt x="93" y="22"/>
                      <a:pt x="93" y="22"/>
                      <a:pt x="93" y="22"/>
                    </a:cubicBezTo>
                    <a:cubicBezTo>
                      <a:pt x="49" y="0"/>
                      <a:pt x="49" y="0"/>
                      <a:pt x="49" y="0"/>
                    </a:cubicBezTo>
                    <a:cubicBezTo>
                      <a:pt x="36" y="3"/>
                      <a:pt x="36" y="3"/>
                      <a:pt x="36" y="3"/>
                    </a:cubicBezTo>
                    <a:cubicBezTo>
                      <a:pt x="62" y="30"/>
                      <a:pt x="62" y="30"/>
                      <a:pt x="62" y="30"/>
                    </a:cubicBezTo>
                    <a:cubicBezTo>
                      <a:pt x="27" y="40"/>
                      <a:pt x="27" y="40"/>
                      <a:pt x="27" y="40"/>
                    </a:cubicBezTo>
                    <a:cubicBezTo>
                      <a:pt x="8" y="30"/>
                      <a:pt x="8" y="30"/>
                      <a:pt x="8" y="30"/>
                    </a:cubicBezTo>
                    <a:cubicBezTo>
                      <a:pt x="0" y="32"/>
                      <a:pt x="0" y="32"/>
                      <a:pt x="0" y="32"/>
                    </a:cubicBezTo>
                    <a:cubicBezTo>
                      <a:pt x="21" y="57"/>
                      <a:pt x="21" y="57"/>
                      <a:pt x="21" y="57"/>
                    </a:cubicBezTo>
                    <a:cubicBezTo>
                      <a:pt x="22" y="59"/>
                      <a:pt x="24" y="60"/>
                      <a:pt x="26" y="60"/>
                    </a:cubicBezTo>
                    <a:cubicBezTo>
                      <a:pt x="28" y="61"/>
                      <a:pt x="30" y="61"/>
                      <a:pt x="31" y="60"/>
                    </a:cubicBezTo>
                    <a:cubicBezTo>
                      <a:pt x="137" y="32"/>
                      <a:pt x="137" y="32"/>
                      <a:pt x="137" y="32"/>
                    </a:cubicBezTo>
                    <a:cubicBezTo>
                      <a:pt x="143" y="30"/>
                      <a:pt x="146" y="25"/>
                      <a:pt x="145" y="1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69"/>
            <p:cNvGrpSpPr/>
            <p:nvPr/>
          </p:nvGrpSpPr>
          <p:grpSpPr>
            <a:xfrm>
              <a:off x="902351" y="2509458"/>
              <a:ext cx="844550" cy="735012"/>
              <a:chOff x="2800634" y="2349976"/>
              <a:chExt cx="844550" cy="735012"/>
            </a:xfrm>
            <a:solidFill>
              <a:schemeClr val="accent4"/>
            </a:solidFill>
          </p:grpSpPr>
          <p:sp>
            <p:nvSpPr>
              <p:cNvPr id="35" name="Freeform 159"/>
              <p:cNvSpPr>
                <a:spLocks noEditPoints="1"/>
              </p:cNvSpPr>
              <p:nvPr/>
            </p:nvSpPr>
            <p:spPr bwMode="auto">
              <a:xfrm>
                <a:off x="2808572" y="2897663"/>
                <a:ext cx="187325" cy="187325"/>
              </a:xfrm>
              <a:custGeom>
                <a:avLst/>
                <a:gdLst>
                  <a:gd name="T0" fmla="*/ 0 w 50"/>
                  <a:gd name="T1" fmla="*/ 25 h 50"/>
                  <a:gd name="T2" fmla="*/ 25 w 50"/>
                  <a:gd name="T3" fmla="*/ 50 h 50"/>
                  <a:gd name="T4" fmla="*/ 50 w 50"/>
                  <a:gd name="T5" fmla="*/ 25 h 50"/>
                  <a:gd name="T6" fmla="*/ 25 w 50"/>
                  <a:gd name="T7" fmla="*/ 0 h 50"/>
                  <a:gd name="T8" fmla="*/ 0 w 50"/>
                  <a:gd name="T9" fmla="*/ 25 h 50"/>
                  <a:gd name="T10" fmla="*/ 13 w 50"/>
                  <a:gd name="T11" fmla="*/ 25 h 50"/>
                  <a:gd name="T12" fmla="*/ 25 w 50"/>
                  <a:gd name="T13" fmla="*/ 14 h 50"/>
                  <a:gd name="T14" fmla="*/ 36 w 50"/>
                  <a:gd name="T15" fmla="*/ 25 h 50"/>
                  <a:gd name="T16" fmla="*/ 25 w 50"/>
                  <a:gd name="T17" fmla="*/ 37 h 50"/>
                  <a:gd name="T18" fmla="*/ 13 w 50"/>
                  <a:gd name="T1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0" y="25"/>
                    </a:moveTo>
                    <a:cubicBezTo>
                      <a:pt x="0" y="39"/>
                      <a:pt x="11" y="50"/>
                      <a:pt x="25" y="50"/>
                    </a:cubicBezTo>
                    <a:cubicBezTo>
                      <a:pt x="39" y="50"/>
                      <a:pt x="50" y="39"/>
                      <a:pt x="50" y="25"/>
                    </a:cubicBezTo>
                    <a:cubicBezTo>
                      <a:pt x="50" y="12"/>
                      <a:pt x="39" y="0"/>
                      <a:pt x="25" y="0"/>
                    </a:cubicBezTo>
                    <a:cubicBezTo>
                      <a:pt x="11" y="0"/>
                      <a:pt x="0" y="12"/>
                      <a:pt x="0" y="25"/>
                    </a:cubicBezTo>
                    <a:close/>
                    <a:moveTo>
                      <a:pt x="13" y="25"/>
                    </a:moveTo>
                    <a:cubicBezTo>
                      <a:pt x="13" y="19"/>
                      <a:pt x="19" y="14"/>
                      <a:pt x="25" y="14"/>
                    </a:cubicBezTo>
                    <a:cubicBezTo>
                      <a:pt x="31" y="14"/>
                      <a:pt x="36" y="19"/>
                      <a:pt x="36" y="25"/>
                    </a:cubicBezTo>
                    <a:cubicBezTo>
                      <a:pt x="36" y="32"/>
                      <a:pt x="31" y="37"/>
                      <a:pt x="25" y="37"/>
                    </a:cubicBezTo>
                    <a:cubicBezTo>
                      <a:pt x="19" y="37"/>
                      <a:pt x="13" y="32"/>
                      <a:pt x="13" y="2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60"/>
              <p:cNvSpPr>
                <a:spLocks noEditPoints="1"/>
              </p:cNvSpPr>
              <p:nvPr/>
            </p:nvSpPr>
            <p:spPr bwMode="auto">
              <a:xfrm>
                <a:off x="3216559" y="2819876"/>
                <a:ext cx="263525" cy="261937"/>
              </a:xfrm>
              <a:custGeom>
                <a:avLst/>
                <a:gdLst>
                  <a:gd name="T0" fmla="*/ 0 w 70"/>
                  <a:gd name="T1" fmla="*/ 35 h 70"/>
                  <a:gd name="T2" fmla="*/ 35 w 70"/>
                  <a:gd name="T3" fmla="*/ 70 h 70"/>
                  <a:gd name="T4" fmla="*/ 70 w 70"/>
                  <a:gd name="T5" fmla="*/ 35 h 70"/>
                  <a:gd name="T6" fmla="*/ 35 w 70"/>
                  <a:gd name="T7" fmla="*/ 0 h 70"/>
                  <a:gd name="T8" fmla="*/ 0 w 70"/>
                  <a:gd name="T9" fmla="*/ 35 h 70"/>
                  <a:gd name="T10" fmla="*/ 13 w 70"/>
                  <a:gd name="T11" fmla="*/ 35 h 70"/>
                  <a:gd name="T12" fmla="*/ 35 w 70"/>
                  <a:gd name="T13" fmla="*/ 13 h 70"/>
                  <a:gd name="T14" fmla="*/ 57 w 70"/>
                  <a:gd name="T15" fmla="*/ 35 h 70"/>
                  <a:gd name="T16" fmla="*/ 35 w 70"/>
                  <a:gd name="T17" fmla="*/ 56 h 70"/>
                  <a:gd name="T18" fmla="*/ 13 w 70"/>
                  <a:gd name="T19"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0" y="35"/>
                    </a:moveTo>
                    <a:cubicBezTo>
                      <a:pt x="0" y="54"/>
                      <a:pt x="16" y="70"/>
                      <a:pt x="35" y="70"/>
                    </a:cubicBezTo>
                    <a:cubicBezTo>
                      <a:pt x="54" y="70"/>
                      <a:pt x="70" y="54"/>
                      <a:pt x="70" y="35"/>
                    </a:cubicBezTo>
                    <a:cubicBezTo>
                      <a:pt x="70" y="16"/>
                      <a:pt x="54" y="0"/>
                      <a:pt x="35" y="0"/>
                    </a:cubicBezTo>
                    <a:cubicBezTo>
                      <a:pt x="16" y="0"/>
                      <a:pt x="0" y="16"/>
                      <a:pt x="0" y="35"/>
                    </a:cubicBezTo>
                    <a:close/>
                    <a:moveTo>
                      <a:pt x="13" y="35"/>
                    </a:moveTo>
                    <a:cubicBezTo>
                      <a:pt x="13" y="23"/>
                      <a:pt x="23" y="13"/>
                      <a:pt x="35" y="13"/>
                    </a:cubicBezTo>
                    <a:cubicBezTo>
                      <a:pt x="47" y="13"/>
                      <a:pt x="57" y="23"/>
                      <a:pt x="57" y="35"/>
                    </a:cubicBezTo>
                    <a:cubicBezTo>
                      <a:pt x="57" y="47"/>
                      <a:pt x="47" y="56"/>
                      <a:pt x="35" y="56"/>
                    </a:cubicBezTo>
                    <a:cubicBezTo>
                      <a:pt x="23" y="56"/>
                      <a:pt x="13" y="47"/>
                      <a:pt x="13" y="3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61"/>
              <p:cNvSpPr>
                <a:spLocks/>
              </p:cNvSpPr>
              <p:nvPr/>
            </p:nvSpPr>
            <p:spPr bwMode="auto">
              <a:xfrm>
                <a:off x="3381659" y="2473801"/>
                <a:ext cx="263525" cy="315912"/>
              </a:xfrm>
              <a:custGeom>
                <a:avLst/>
                <a:gdLst>
                  <a:gd name="T0" fmla="*/ 11 w 70"/>
                  <a:gd name="T1" fmla="*/ 0 h 84"/>
                  <a:gd name="T2" fmla="*/ 11 w 70"/>
                  <a:gd name="T3" fmla="*/ 73 h 84"/>
                  <a:gd name="T4" fmla="*/ 70 w 70"/>
                  <a:gd name="T5" fmla="*/ 73 h 84"/>
                  <a:gd name="T6" fmla="*/ 70 w 70"/>
                  <a:gd name="T7" fmla="*/ 84 h 84"/>
                  <a:gd name="T8" fmla="*/ 0 w 70"/>
                  <a:gd name="T9" fmla="*/ 84 h 84"/>
                  <a:gd name="T10" fmla="*/ 0 w 70"/>
                  <a:gd name="T11" fmla="*/ 0 h 84"/>
                  <a:gd name="T12" fmla="*/ 11 w 70"/>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70" h="84">
                    <a:moveTo>
                      <a:pt x="11" y="0"/>
                    </a:moveTo>
                    <a:cubicBezTo>
                      <a:pt x="11" y="0"/>
                      <a:pt x="11" y="64"/>
                      <a:pt x="11" y="73"/>
                    </a:cubicBezTo>
                    <a:cubicBezTo>
                      <a:pt x="20" y="73"/>
                      <a:pt x="70" y="73"/>
                      <a:pt x="70" y="73"/>
                    </a:cubicBezTo>
                    <a:cubicBezTo>
                      <a:pt x="70" y="84"/>
                      <a:pt x="70" y="84"/>
                      <a:pt x="70" y="84"/>
                    </a:cubicBezTo>
                    <a:cubicBezTo>
                      <a:pt x="0" y="84"/>
                      <a:pt x="0" y="84"/>
                      <a:pt x="0" y="84"/>
                    </a:cubicBezTo>
                    <a:cubicBezTo>
                      <a:pt x="0" y="0"/>
                      <a:pt x="0" y="0"/>
                      <a:pt x="0" y="0"/>
                    </a:cubicBezTo>
                    <a:lnTo>
                      <a:pt x="1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62"/>
              <p:cNvSpPr>
                <a:spLocks noEditPoints="1"/>
              </p:cNvSpPr>
              <p:nvPr/>
            </p:nvSpPr>
            <p:spPr bwMode="auto">
              <a:xfrm>
                <a:off x="2800634" y="2349976"/>
                <a:ext cx="563563" cy="649287"/>
              </a:xfrm>
              <a:custGeom>
                <a:avLst/>
                <a:gdLst>
                  <a:gd name="T0" fmla="*/ 0 w 150"/>
                  <a:gd name="T1" fmla="*/ 110 h 173"/>
                  <a:gd name="T2" fmla="*/ 5 w 150"/>
                  <a:gd name="T3" fmla="*/ 152 h 173"/>
                  <a:gd name="T4" fmla="*/ 37 w 150"/>
                  <a:gd name="T5" fmla="*/ 144 h 173"/>
                  <a:gd name="T6" fmla="*/ 57 w 150"/>
                  <a:gd name="T7" fmla="*/ 173 h 173"/>
                  <a:gd name="T8" fmla="*/ 109 w 150"/>
                  <a:gd name="T9" fmla="*/ 173 h 173"/>
                  <a:gd name="T10" fmla="*/ 116 w 150"/>
                  <a:gd name="T11" fmla="*/ 134 h 173"/>
                  <a:gd name="T12" fmla="*/ 150 w 150"/>
                  <a:gd name="T13" fmla="*/ 120 h 173"/>
                  <a:gd name="T14" fmla="*/ 150 w 150"/>
                  <a:gd name="T15" fmla="*/ 0 h 173"/>
                  <a:gd name="T16" fmla="*/ 139 w 150"/>
                  <a:gd name="T17" fmla="*/ 0 h 173"/>
                  <a:gd name="T18" fmla="*/ 139 w 150"/>
                  <a:gd name="T19" fmla="*/ 101 h 173"/>
                  <a:gd name="T20" fmla="*/ 132 w 150"/>
                  <a:gd name="T21" fmla="*/ 103 h 173"/>
                  <a:gd name="T22" fmla="*/ 97 w 150"/>
                  <a:gd name="T23" fmla="*/ 38 h 173"/>
                  <a:gd name="T24" fmla="*/ 16 w 150"/>
                  <a:gd name="T25" fmla="*/ 38 h 173"/>
                  <a:gd name="T26" fmla="*/ 16 w 150"/>
                  <a:gd name="T27" fmla="*/ 110 h 173"/>
                  <a:gd name="T28" fmla="*/ 0 w 150"/>
                  <a:gd name="T29" fmla="*/ 110 h 173"/>
                  <a:gd name="T30" fmla="*/ 29 w 150"/>
                  <a:gd name="T31" fmla="*/ 52 h 173"/>
                  <a:gd name="T32" fmla="*/ 89 w 150"/>
                  <a:gd name="T33" fmla="*/ 52 h 173"/>
                  <a:gd name="T34" fmla="*/ 114 w 150"/>
                  <a:gd name="T35" fmla="*/ 103 h 173"/>
                  <a:gd name="T36" fmla="*/ 104 w 150"/>
                  <a:gd name="T37" fmla="*/ 111 h 173"/>
                  <a:gd name="T38" fmla="*/ 92 w 150"/>
                  <a:gd name="T39" fmla="*/ 90 h 173"/>
                  <a:gd name="T40" fmla="*/ 91 w 150"/>
                  <a:gd name="T41" fmla="*/ 74 h 173"/>
                  <a:gd name="T42" fmla="*/ 70 w 150"/>
                  <a:gd name="T43" fmla="*/ 94 h 173"/>
                  <a:gd name="T44" fmla="*/ 86 w 150"/>
                  <a:gd name="T45" fmla="*/ 95 h 173"/>
                  <a:gd name="T46" fmla="*/ 101 w 150"/>
                  <a:gd name="T47" fmla="*/ 127 h 173"/>
                  <a:gd name="T48" fmla="*/ 96 w 150"/>
                  <a:gd name="T49" fmla="*/ 128 h 173"/>
                  <a:gd name="T50" fmla="*/ 90 w 150"/>
                  <a:gd name="T51" fmla="*/ 119 h 173"/>
                  <a:gd name="T52" fmla="*/ 67 w 150"/>
                  <a:gd name="T53" fmla="*/ 120 h 173"/>
                  <a:gd name="T54" fmla="*/ 47 w 150"/>
                  <a:gd name="T55" fmla="*/ 86 h 173"/>
                  <a:gd name="T56" fmla="*/ 35 w 150"/>
                  <a:gd name="T57" fmla="*/ 92 h 173"/>
                  <a:gd name="T58" fmla="*/ 61 w 150"/>
                  <a:gd name="T59" fmla="*/ 135 h 173"/>
                  <a:gd name="T60" fmla="*/ 95 w 150"/>
                  <a:gd name="T61" fmla="*/ 135 h 173"/>
                  <a:gd name="T62" fmla="*/ 88 w 150"/>
                  <a:gd name="T63" fmla="*/ 153 h 173"/>
                  <a:gd name="T64" fmla="*/ 67 w 150"/>
                  <a:gd name="T65" fmla="*/ 152 h 173"/>
                  <a:gd name="T66" fmla="*/ 42 w 150"/>
                  <a:gd name="T67" fmla="*/ 110 h 173"/>
                  <a:gd name="T68" fmla="*/ 29 w 150"/>
                  <a:gd name="T69" fmla="*/ 110 h 173"/>
                  <a:gd name="T70" fmla="*/ 29 w 150"/>
                  <a:gd name="T71" fmla="*/ 5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73">
                    <a:moveTo>
                      <a:pt x="0" y="110"/>
                    </a:moveTo>
                    <a:cubicBezTo>
                      <a:pt x="5" y="152"/>
                      <a:pt x="5" y="152"/>
                      <a:pt x="5" y="152"/>
                    </a:cubicBezTo>
                    <a:cubicBezTo>
                      <a:pt x="5" y="152"/>
                      <a:pt x="19" y="139"/>
                      <a:pt x="37" y="144"/>
                    </a:cubicBezTo>
                    <a:cubicBezTo>
                      <a:pt x="54" y="150"/>
                      <a:pt x="57" y="173"/>
                      <a:pt x="57" y="173"/>
                    </a:cubicBezTo>
                    <a:cubicBezTo>
                      <a:pt x="109" y="173"/>
                      <a:pt x="109" y="173"/>
                      <a:pt x="109" y="173"/>
                    </a:cubicBezTo>
                    <a:cubicBezTo>
                      <a:pt x="109" y="173"/>
                      <a:pt x="102" y="149"/>
                      <a:pt x="116" y="134"/>
                    </a:cubicBezTo>
                    <a:cubicBezTo>
                      <a:pt x="132" y="116"/>
                      <a:pt x="150" y="120"/>
                      <a:pt x="150" y="120"/>
                    </a:cubicBezTo>
                    <a:cubicBezTo>
                      <a:pt x="150" y="0"/>
                      <a:pt x="150" y="0"/>
                      <a:pt x="150" y="0"/>
                    </a:cubicBezTo>
                    <a:cubicBezTo>
                      <a:pt x="139" y="0"/>
                      <a:pt x="139" y="0"/>
                      <a:pt x="139" y="0"/>
                    </a:cubicBezTo>
                    <a:cubicBezTo>
                      <a:pt x="139" y="101"/>
                      <a:pt x="139" y="101"/>
                      <a:pt x="139" y="101"/>
                    </a:cubicBezTo>
                    <a:cubicBezTo>
                      <a:pt x="139" y="101"/>
                      <a:pt x="137" y="101"/>
                      <a:pt x="132" y="103"/>
                    </a:cubicBezTo>
                    <a:cubicBezTo>
                      <a:pt x="97" y="38"/>
                      <a:pt x="97" y="38"/>
                      <a:pt x="97" y="38"/>
                    </a:cubicBezTo>
                    <a:cubicBezTo>
                      <a:pt x="16" y="38"/>
                      <a:pt x="16" y="38"/>
                      <a:pt x="16" y="38"/>
                    </a:cubicBezTo>
                    <a:cubicBezTo>
                      <a:pt x="16" y="110"/>
                      <a:pt x="16" y="110"/>
                      <a:pt x="16" y="110"/>
                    </a:cubicBezTo>
                    <a:lnTo>
                      <a:pt x="0" y="110"/>
                    </a:lnTo>
                    <a:close/>
                    <a:moveTo>
                      <a:pt x="29" y="52"/>
                    </a:moveTo>
                    <a:cubicBezTo>
                      <a:pt x="89" y="52"/>
                      <a:pt x="89" y="52"/>
                      <a:pt x="89" y="52"/>
                    </a:cubicBezTo>
                    <a:cubicBezTo>
                      <a:pt x="114" y="103"/>
                      <a:pt x="114" y="103"/>
                      <a:pt x="114" y="103"/>
                    </a:cubicBezTo>
                    <a:cubicBezTo>
                      <a:pt x="104" y="108"/>
                      <a:pt x="104" y="111"/>
                      <a:pt x="104" y="111"/>
                    </a:cubicBezTo>
                    <a:cubicBezTo>
                      <a:pt x="92" y="90"/>
                      <a:pt x="92" y="90"/>
                      <a:pt x="92" y="90"/>
                    </a:cubicBezTo>
                    <a:cubicBezTo>
                      <a:pt x="91" y="74"/>
                      <a:pt x="91" y="74"/>
                      <a:pt x="91" y="74"/>
                    </a:cubicBezTo>
                    <a:cubicBezTo>
                      <a:pt x="70" y="94"/>
                      <a:pt x="70" y="94"/>
                      <a:pt x="70" y="94"/>
                    </a:cubicBezTo>
                    <a:cubicBezTo>
                      <a:pt x="86" y="95"/>
                      <a:pt x="86" y="95"/>
                      <a:pt x="86" y="95"/>
                    </a:cubicBezTo>
                    <a:cubicBezTo>
                      <a:pt x="101" y="127"/>
                      <a:pt x="101" y="127"/>
                      <a:pt x="101" y="127"/>
                    </a:cubicBezTo>
                    <a:cubicBezTo>
                      <a:pt x="96" y="128"/>
                      <a:pt x="96" y="128"/>
                      <a:pt x="96" y="128"/>
                    </a:cubicBezTo>
                    <a:cubicBezTo>
                      <a:pt x="90" y="119"/>
                      <a:pt x="90" y="119"/>
                      <a:pt x="90" y="119"/>
                    </a:cubicBezTo>
                    <a:cubicBezTo>
                      <a:pt x="67" y="120"/>
                      <a:pt x="67" y="120"/>
                      <a:pt x="67" y="120"/>
                    </a:cubicBezTo>
                    <a:cubicBezTo>
                      <a:pt x="47" y="86"/>
                      <a:pt x="47" y="86"/>
                      <a:pt x="47" y="86"/>
                    </a:cubicBezTo>
                    <a:cubicBezTo>
                      <a:pt x="34" y="79"/>
                      <a:pt x="35" y="92"/>
                      <a:pt x="35" y="92"/>
                    </a:cubicBezTo>
                    <a:cubicBezTo>
                      <a:pt x="61" y="135"/>
                      <a:pt x="61" y="135"/>
                      <a:pt x="61" y="135"/>
                    </a:cubicBezTo>
                    <a:cubicBezTo>
                      <a:pt x="95" y="135"/>
                      <a:pt x="95" y="135"/>
                      <a:pt x="95" y="135"/>
                    </a:cubicBezTo>
                    <a:cubicBezTo>
                      <a:pt x="88" y="153"/>
                      <a:pt x="88" y="153"/>
                      <a:pt x="88" y="153"/>
                    </a:cubicBezTo>
                    <a:cubicBezTo>
                      <a:pt x="67" y="152"/>
                      <a:pt x="67" y="152"/>
                      <a:pt x="67" y="152"/>
                    </a:cubicBezTo>
                    <a:cubicBezTo>
                      <a:pt x="42" y="110"/>
                      <a:pt x="42" y="110"/>
                      <a:pt x="42" y="110"/>
                    </a:cubicBezTo>
                    <a:cubicBezTo>
                      <a:pt x="29" y="110"/>
                      <a:pt x="29" y="110"/>
                      <a:pt x="29" y="110"/>
                    </a:cubicBezTo>
                    <a:lnTo>
                      <a:pt x="29" y="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Rectangle 74"/>
              <p:cNvSpPr/>
              <p:nvPr/>
            </p:nvSpPr>
            <p:spPr bwMode="auto">
              <a:xfrm>
                <a:off x="3454366" y="2526189"/>
                <a:ext cx="190817" cy="190817"/>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42" name="Textfeld 41"/>
          <p:cNvSpPr txBox="1"/>
          <p:nvPr/>
        </p:nvSpPr>
        <p:spPr>
          <a:xfrm>
            <a:off x="-1098625" y="5036528"/>
            <a:ext cx="8635276" cy="107722"/>
          </a:xfrm>
          <a:prstGeom prst="rect">
            <a:avLst/>
          </a:prstGeom>
          <a:noFill/>
        </p:spPr>
        <p:txBody>
          <a:bodyPr wrap="square" lIns="0" tIns="0" rIns="0" bIns="0" rtlCol="0">
            <a:spAutoFit/>
          </a:bodyPr>
          <a:lstStyle/>
          <a:p>
            <a:r>
              <a:rPr lang="de-DE" sz="700" dirty="0" smtClean="0"/>
              <a:t>*) in 2018</a:t>
            </a:r>
          </a:p>
        </p:txBody>
      </p:sp>
    </p:spTree>
    <p:extLst>
      <p:ext uri="{BB962C8B-B14F-4D97-AF65-F5344CB8AC3E}">
        <p14:creationId xmlns:p14="http://schemas.microsoft.com/office/powerpoint/2010/main" val="1686831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We work with partners to ensure a sustainable impact on the ground. In addition, we seek to facilitate large-scale change through networks and advocacy </a:t>
            </a:r>
            <a:endParaRPr lang="de-DE" dirty="0"/>
          </a:p>
        </p:txBody>
      </p:sp>
      <p:sp>
        <p:nvSpPr>
          <p:cNvPr id="3" name="Fußzeilenplatzhalter 2"/>
          <p:cNvSpPr>
            <a:spLocks noGrp="1"/>
          </p:cNvSpPr>
          <p:nvPr>
            <p:ph type="ftr" sz="quarter" idx="10"/>
          </p:nvPr>
        </p:nvSpPr>
        <p:spPr/>
        <p:txBody>
          <a:bodyPr/>
          <a:lstStyle/>
          <a:p>
            <a:r>
              <a:rPr lang="en-US" smtClean="0"/>
              <a:t>DPDHL Group | Corporate Citizenship | Bonn | July 2020</a:t>
            </a:r>
            <a:endParaRPr lang="en-US" dirty="0"/>
          </a:p>
        </p:txBody>
      </p:sp>
      <p:pic>
        <p:nvPicPr>
          <p:cNvPr id="4" name="Graphic 55">
            <a:extLst>
              <a:ext uri="{FF2B5EF4-FFF2-40B4-BE49-F238E27FC236}">
                <a16:creationId xmlns:a16="http://schemas.microsoft.com/office/drawing/2014/main" xmlns="" id="{198F626F-A306-4A9B-8E76-96E73EA919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44094" y="2105515"/>
            <a:ext cx="3099906" cy="3037985"/>
          </a:xfrm>
          <a:prstGeom prst="rect">
            <a:avLst/>
          </a:prstGeom>
        </p:spPr>
      </p:pic>
      <p:sp>
        <p:nvSpPr>
          <p:cNvPr id="5" name="Rectangle 4"/>
          <p:cNvSpPr>
            <a:spLocks noChangeArrowheads="1"/>
          </p:cNvSpPr>
          <p:nvPr/>
        </p:nvSpPr>
        <p:spPr bwMode="gray">
          <a:xfrm>
            <a:off x="2470135" y="1025695"/>
            <a:ext cx="2892395" cy="856613"/>
          </a:xfrm>
          <a:prstGeom prst="rect">
            <a:avLst/>
          </a:prstGeom>
          <a:solidFill>
            <a:srgbClr val="FFFFFF"/>
          </a:soli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en-US" altLang="de-DE" dirty="0">
              <a:solidFill>
                <a:srgbClr val="000000"/>
              </a:solidFill>
              <a:cs typeface="Arial" charset="0"/>
            </a:endParaRPr>
          </a:p>
        </p:txBody>
      </p:sp>
      <p:sp>
        <p:nvSpPr>
          <p:cNvPr id="6" name="Rectangle 4"/>
          <p:cNvSpPr>
            <a:spLocks noChangeArrowheads="1"/>
          </p:cNvSpPr>
          <p:nvPr/>
        </p:nvSpPr>
        <p:spPr bwMode="gray">
          <a:xfrm>
            <a:off x="2470135" y="2016015"/>
            <a:ext cx="2892395" cy="856613"/>
          </a:xfrm>
          <a:prstGeom prst="rect">
            <a:avLst/>
          </a:prstGeom>
          <a:solidFill>
            <a:srgbClr val="FFFFFF"/>
          </a:soli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en-US" altLang="de-DE" dirty="0">
              <a:solidFill>
                <a:srgbClr val="000000"/>
              </a:solidFill>
              <a:cs typeface="Arial" charset="0"/>
            </a:endParaRPr>
          </a:p>
        </p:txBody>
      </p:sp>
      <p:sp>
        <p:nvSpPr>
          <p:cNvPr id="7" name="Rectangle 4"/>
          <p:cNvSpPr>
            <a:spLocks noChangeArrowheads="1"/>
          </p:cNvSpPr>
          <p:nvPr/>
        </p:nvSpPr>
        <p:spPr bwMode="gray">
          <a:xfrm>
            <a:off x="2470135" y="2922533"/>
            <a:ext cx="2892395" cy="1698952"/>
          </a:xfrm>
          <a:prstGeom prst="rect">
            <a:avLst/>
          </a:prstGeom>
          <a:solidFill>
            <a:srgbClr val="FFFFFF"/>
          </a:soli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en-US" altLang="de-DE" dirty="0">
              <a:solidFill>
                <a:srgbClr val="000000"/>
              </a:solidFill>
              <a:cs typeface="Arial" charset="0"/>
            </a:endParaRPr>
          </a:p>
        </p:txBody>
      </p:sp>
      <p:sp>
        <p:nvSpPr>
          <p:cNvPr id="8" name="Rectangle 4"/>
          <p:cNvSpPr>
            <a:spLocks noChangeArrowheads="1"/>
          </p:cNvSpPr>
          <p:nvPr/>
        </p:nvSpPr>
        <p:spPr bwMode="gray">
          <a:xfrm>
            <a:off x="850814" y="1025695"/>
            <a:ext cx="1519791" cy="856613"/>
          </a:xfrm>
          <a:prstGeom prst="rect">
            <a:avLst/>
          </a:prstGeom>
          <a:gradFill flip="none" rotWithShape="1">
            <a:gsLst>
              <a:gs pos="50000">
                <a:schemeClr val="accent3"/>
              </a:gs>
              <a:gs pos="100000">
                <a:srgbClr val="FFEFB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r>
              <a:rPr lang="en-US" altLang="de-DE" sz="1200" b="1" dirty="0">
                <a:solidFill>
                  <a:schemeClr val="tx1"/>
                </a:solidFill>
              </a:rPr>
              <a:t>Strategic Group-wide partners</a:t>
            </a:r>
          </a:p>
        </p:txBody>
      </p:sp>
      <p:sp>
        <p:nvSpPr>
          <p:cNvPr id="9" name="Rectangle 4"/>
          <p:cNvSpPr>
            <a:spLocks noChangeArrowheads="1"/>
          </p:cNvSpPr>
          <p:nvPr/>
        </p:nvSpPr>
        <p:spPr bwMode="gray">
          <a:xfrm>
            <a:off x="850814" y="1968940"/>
            <a:ext cx="1519791" cy="856613"/>
          </a:xfrm>
          <a:prstGeom prst="rect">
            <a:avLst/>
          </a:prstGeom>
          <a:gradFill flip="none" rotWithShape="1">
            <a:gsLst>
              <a:gs pos="50000">
                <a:schemeClr val="accent3"/>
              </a:gs>
              <a:gs pos="100000">
                <a:srgbClr val="FFEFB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r>
              <a:rPr lang="en-US" altLang="de-DE" sz="1200" b="1" dirty="0">
                <a:solidFill>
                  <a:schemeClr val="tx1"/>
                </a:solidFill>
              </a:rPr>
              <a:t>Strategic partners on regional/ country level</a:t>
            </a:r>
          </a:p>
        </p:txBody>
      </p:sp>
      <p:sp>
        <p:nvSpPr>
          <p:cNvPr id="10" name="Rectangle 4"/>
          <p:cNvSpPr>
            <a:spLocks noChangeArrowheads="1"/>
          </p:cNvSpPr>
          <p:nvPr/>
        </p:nvSpPr>
        <p:spPr bwMode="gray">
          <a:xfrm>
            <a:off x="850814" y="2922532"/>
            <a:ext cx="1519791" cy="1698952"/>
          </a:xfrm>
          <a:prstGeom prst="rect">
            <a:avLst/>
          </a:prstGeom>
          <a:gradFill flip="none" rotWithShape="1">
            <a:gsLst>
              <a:gs pos="50000">
                <a:schemeClr val="accent3"/>
              </a:gs>
              <a:gs pos="100000">
                <a:srgbClr val="FFEFB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r>
              <a:rPr lang="en-US" altLang="de-DE" sz="1200" b="1" dirty="0">
                <a:solidFill>
                  <a:schemeClr val="tx1"/>
                </a:solidFill>
              </a:rPr>
              <a:t>Networks</a:t>
            </a:r>
          </a:p>
        </p:txBody>
      </p:sp>
      <p:sp>
        <p:nvSpPr>
          <p:cNvPr id="11" name="Rectangle 4"/>
          <p:cNvSpPr>
            <a:spLocks noChangeArrowheads="1"/>
          </p:cNvSpPr>
          <p:nvPr/>
        </p:nvSpPr>
        <p:spPr bwMode="gray">
          <a:xfrm>
            <a:off x="5463740" y="1025694"/>
            <a:ext cx="2977791" cy="856613"/>
          </a:xfrm>
          <a:prstGeom prst="rect">
            <a:avLst/>
          </a:prstGeom>
          <a:solidFill>
            <a:srgbClr val="EDEDE7"/>
          </a:soli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en-US" altLang="de-DE" dirty="0">
              <a:solidFill>
                <a:srgbClr val="000000"/>
              </a:solidFill>
              <a:cs typeface="Arial" charset="0"/>
            </a:endParaRPr>
          </a:p>
        </p:txBody>
      </p:sp>
      <p:sp>
        <p:nvSpPr>
          <p:cNvPr id="12" name="Rectangle 4"/>
          <p:cNvSpPr>
            <a:spLocks noChangeArrowheads="1"/>
          </p:cNvSpPr>
          <p:nvPr/>
        </p:nvSpPr>
        <p:spPr bwMode="gray">
          <a:xfrm>
            <a:off x="5463740" y="1968939"/>
            <a:ext cx="2977791" cy="856613"/>
          </a:xfrm>
          <a:prstGeom prst="rect">
            <a:avLst/>
          </a:prstGeom>
          <a:solidFill>
            <a:srgbClr val="EDEDE7"/>
          </a:soli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en-US" altLang="de-DE" dirty="0">
              <a:solidFill>
                <a:srgbClr val="000000"/>
              </a:solidFill>
              <a:cs typeface="Arial" charset="0"/>
            </a:endParaRPr>
          </a:p>
        </p:txBody>
      </p:sp>
      <p:sp>
        <p:nvSpPr>
          <p:cNvPr id="13" name="Rectangle 4"/>
          <p:cNvSpPr>
            <a:spLocks noChangeArrowheads="1"/>
          </p:cNvSpPr>
          <p:nvPr/>
        </p:nvSpPr>
        <p:spPr bwMode="gray">
          <a:xfrm>
            <a:off x="5463740" y="2922531"/>
            <a:ext cx="2977791" cy="1698954"/>
          </a:xfrm>
          <a:prstGeom prst="rect">
            <a:avLst/>
          </a:prstGeom>
          <a:solidFill>
            <a:srgbClr val="EDEDE7"/>
          </a:solidFill>
          <a:ln w="12700" algn="ctr">
            <a:solidFill>
              <a:srgbClr val="C0C0C0"/>
            </a:solidFill>
            <a:miter lim="800000"/>
            <a:headEnd/>
            <a:tailEnd/>
          </a:ln>
          <a:effectLst>
            <a:outerShdw blurRad="127000" dist="63500" dir="2700000" algn="tl" rotWithShape="0">
              <a:prstClr val="black">
                <a:alpha val="40000"/>
              </a:prstClr>
            </a:outerShdw>
          </a:effectLst>
        </p:spPr>
        <p:txBody>
          <a:bodyPr lIns="108000" tIns="72000" rIns="108000" bIns="72000" anchor="ctr"/>
          <a:lstStyle/>
          <a:p>
            <a:pPr algn="ctr" defTabSz="801688" eaLnBrk="0" hangingPunct="0"/>
            <a:endParaRPr lang="en-US" altLang="de-DE" dirty="0">
              <a:solidFill>
                <a:srgbClr val="000000"/>
              </a:solidFill>
              <a:cs typeface="Arial" charset="0"/>
            </a:endParaRPr>
          </a:p>
        </p:txBody>
      </p:sp>
      <p:grpSp>
        <p:nvGrpSpPr>
          <p:cNvPr id="14" name="Gruppieren 13"/>
          <p:cNvGrpSpPr/>
          <p:nvPr/>
        </p:nvGrpSpPr>
        <p:grpSpPr>
          <a:xfrm>
            <a:off x="5696651" y="1098361"/>
            <a:ext cx="948675" cy="783946"/>
            <a:chOff x="7062713" y="2179470"/>
            <a:chExt cx="982637" cy="880963"/>
          </a:xfrm>
          <a:noFill/>
        </p:grpSpPr>
        <p:pic>
          <p:nvPicPr>
            <p:cNvPr id="15" name="Picture 2" descr="C:\Users\fxn32k002\Desktop\UNDP_Logo-Blue_w_TaglineBlue-ENG.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62713" y="2185493"/>
              <a:ext cx="426915" cy="874940"/>
            </a:xfrm>
            <a:prstGeom prst="rect">
              <a:avLst/>
            </a:prstGeom>
            <a:grpFill/>
            <a:ln>
              <a:noFill/>
            </a:ln>
            <a:extLst/>
          </p:spPr>
        </p:pic>
        <p:pic>
          <p:nvPicPr>
            <p:cNvPr id="16" name="Picture 3" descr="C:\Users\fxn32k002\Desktop\UN-OCHA-Logo_vert-blu660-block_withtext.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39745" y="2179470"/>
              <a:ext cx="505605" cy="785203"/>
            </a:xfrm>
            <a:prstGeom prst="rect">
              <a:avLst/>
            </a:prstGeom>
            <a:grpFill/>
            <a:ln>
              <a:noFill/>
            </a:ln>
            <a:extLst/>
          </p:spPr>
        </p:pic>
      </p:grpSp>
      <p:grpSp>
        <p:nvGrpSpPr>
          <p:cNvPr id="17" name="Gruppieren 16"/>
          <p:cNvGrpSpPr/>
          <p:nvPr/>
        </p:nvGrpSpPr>
        <p:grpSpPr>
          <a:xfrm>
            <a:off x="6952635" y="1105144"/>
            <a:ext cx="1218786" cy="624828"/>
            <a:chOff x="5475737" y="2213531"/>
            <a:chExt cx="1262418" cy="702154"/>
          </a:xfrm>
        </p:grpSpPr>
        <p:pic>
          <p:nvPicPr>
            <p:cNvPr id="18" name="Picture 213"/>
            <p:cNvPicPr>
              <a:picLocks noChangeAspect="1" noChangeArrowheads="1"/>
            </p:cNvPicPr>
            <p:nvPr>
              <p:custDataLst>
                <p:tags r:id="rId1"/>
              </p:custDataLst>
            </p:nvPr>
          </p:nvPicPr>
          <p:blipFill>
            <a:blip r:embed="rId6">
              <a:extLst>
                <a:ext uri="{28A0092B-C50C-407E-A947-70E740481C1C}">
                  <a14:useLocalDpi xmlns:a14="http://schemas.microsoft.com/office/drawing/2010/main"/>
                </a:ext>
              </a:extLst>
            </a:blip>
            <a:srcRect/>
            <a:stretch>
              <a:fillRect/>
            </a:stretch>
          </p:blipFill>
          <p:spPr bwMode="auto">
            <a:xfrm>
              <a:off x="5475737" y="2213531"/>
              <a:ext cx="1262418" cy="336612"/>
            </a:xfrm>
            <a:prstGeom prst="rect">
              <a:avLst/>
            </a:prstGeom>
            <a:gradFill flip="none" rotWithShape="1">
              <a:gsLst>
                <a:gs pos="50000">
                  <a:schemeClr val="accent3"/>
                </a:gs>
                <a:gs pos="100000">
                  <a:srgbClr val="FFEFB5"/>
                </a:gs>
              </a:gsLst>
              <a:lin ang="16200000" scaled="1"/>
              <a:tileRect/>
            </a:gradFill>
            <a:ln>
              <a:noFill/>
            </a:ln>
            <a:extLst/>
          </p:spPr>
        </p:pic>
        <p:pic>
          <p:nvPicPr>
            <p:cNvPr id="19" name="Picture 2" descr="Y:\GoTeach 3.0\07_SOS\07_08 Communication\05 Material Texte\Logos\SOS_Logo_Claim_BLUE_neg_English.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75737" y="2622963"/>
              <a:ext cx="1262418" cy="292722"/>
            </a:xfrm>
            <a:prstGeom prst="rect">
              <a:avLst/>
            </a:prstGeom>
            <a:gradFill flip="none" rotWithShape="1">
              <a:gsLst>
                <a:gs pos="50000">
                  <a:schemeClr val="accent3"/>
                </a:gs>
                <a:gs pos="100000">
                  <a:srgbClr val="FFEFB5"/>
                </a:gs>
              </a:gsLst>
              <a:lin ang="16200000" scaled="1"/>
              <a:tileRect/>
            </a:gradFill>
            <a:ln>
              <a:noFill/>
            </a:ln>
            <a:extLst/>
          </p:spPr>
        </p:pic>
      </p:grpSp>
      <p:sp>
        <p:nvSpPr>
          <p:cNvPr id="20" name="AutoShape 6" descr="Bildergebnis für logo techo latin america">
            <a:hlinkClick r:id="rId8"/>
          </p:cNvPr>
          <p:cNvSpPr>
            <a:spLocks noChangeAspect="1" noChangeArrowheads="1"/>
          </p:cNvSpPr>
          <p:nvPr/>
        </p:nvSpPr>
        <p:spPr bwMode="auto">
          <a:xfrm>
            <a:off x="5585212" y="1982055"/>
            <a:ext cx="1184199" cy="375519"/>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de-DE" sz="1200" dirty="0" err="1" smtClean="0"/>
              <a:t>Examples</a:t>
            </a:r>
            <a:r>
              <a:rPr lang="de-DE" sz="1200" dirty="0" smtClean="0"/>
              <a:t>:</a:t>
            </a:r>
            <a:endParaRPr lang="de-DE" dirty="0"/>
          </a:p>
        </p:txBody>
      </p:sp>
      <p:pic>
        <p:nvPicPr>
          <p:cNvPr id="21" name="Picture 10" descr="Bildergebnis für techo logo latin america">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85212" y="2407314"/>
            <a:ext cx="1035647" cy="321559"/>
          </a:xfrm>
          <a:prstGeom prst="rect">
            <a:avLst/>
          </a:prstGeom>
          <a:noFill/>
          <a:ln>
            <a:noFill/>
          </a:ln>
          <a:extLst/>
        </p:spPr>
      </p:pic>
      <p:pic>
        <p:nvPicPr>
          <p:cNvPr id="22" name="Picture 12" descr="Bildergebnis für logo joblinge">
            <a:hlinkClick r:id="rId11"/>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89755" y="2474868"/>
            <a:ext cx="1442139" cy="186451"/>
          </a:xfrm>
          <a:prstGeom prst="rect">
            <a:avLst/>
          </a:prstGeom>
          <a:gradFill flip="none" rotWithShape="1">
            <a:gsLst>
              <a:gs pos="50000">
                <a:schemeClr val="accent3"/>
              </a:gs>
              <a:gs pos="100000">
                <a:srgbClr val="FFEFB5"/>
              </a:gs>
            </a:gsLst>
            <a:lin ang="16200000" scaled="1"/>
            <a:tileRect/>
          </a:gradFill>
          <a:ln>
            <a:noFill/>
          </a:ln>
          <a:extLst/>
        </p:spPr>
      </p:pic>
      <p:pic>
        <p:nvPicPr>
          <p:cNvPr id="23" name="Picture 14" descr="Bildergebnis für logo stiftung lesen">
            <a:hlinkClick r:id="rId13"/>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97764" y="2030205"/>
            <a:ext cx="714587" cy="351439"/>
          </a:xfrm>
          <a:prstGeom prst="rect">
            <a:avLst/>
          </a:prstGeom>
          <a:gradFill flip="none" rotWithShape="1">
            <a:gsLst>
              <a:gs pos="50000">
                <a:schemeClr val="accent3"/>
              </a:gs>
              <a:gs pos="100000">
                <a:srgbClr val="FFEFB5"/>
              </a:gs>
            </a:gsLst>
            <a:lin ang="16200000" scaled="1"/>
            <a:tileRect/>
          </a:gradFill>
          <a:ln>
            <a:noFill/>
          </a:ln>
          <a:extLst/>
        </p:spPr>
      </p:pic>
      <p:pic>
        <p:nvPicPr>
          <p:cNvPr id="24" name="Picture 18" descr="Bildergebnis für logo youthcan!">
            <a:hlinkClick r:id="rId15"/>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59772" y="2989935"/>
            <a:ext cx="778491" cy="487940"/>
          </a:xfrm>
          <a:prstGeom prst="rect">
            <a:avLst/>
          </a:prstGeom>
          <a:gradFill flip="none" rotWithShape="1">
            <a:gsLst>
              <a:gs pos="50000">
                <a:schemeClr val="accent3"/>
              </a:gs>
              <a:gs pos="100000">
                <a:srgbClr val="FFEFB5"/>
              </a:gs>
            </a:gsLst>
            <a:lin ang="16200000" scaled="1"/>
            <a:tileRect/>
          </a:gradFill>
          <a:ln>
            <a:noFill/>
          </a:ln>
          <a:extLst/>
        </p:spPr>
      </p:pic>
      <p:sp>
        <p:nvSpPr>
          <p:cNvPr id="25" name="Textfeld 24"/>
          <p:cNvSpPr txBox="1"/>
          <p:nvPr/>
        </p:nvSpPr>
        <p:spPr>
          <a:xfrm>
            <a:off x="2523390" y="3512911"/>
            <a:ext cx="2793377" cy="415388"/>
          </a:xfrm>
          <a:prstGeom prst="rect">
            <a:avLst/>
          </a:prstGeom>
          <a:noFill/>
        </p:spPr>
        <p:txBody>
          <a:bodyPr wrap="square" lIns="0" tIns="0" rIns="0" bIns="0" rtlCol="0">
            <a:spAutoFit/>
          </a:bodyPr>
          <a:lstStyle/>
          <a:p>
            <a:pPr>
              <a:lnSpc>
                <a:spcPct val="110000"/>
              </a:lnSpc>
              <a:spcAft>
                <a:spcPts val="500"/>
              </a:spcAft>
            </a:pPr>
            <a:r>
              <a:rPr lang="en-GB" sz="1200" b="1" dirty="0" smtClean="0"/>
              <a:t>Participation in multi-stakeholder platforms with other companies</a:t>
            </a:r>
            <a:endParaRPr lang="en-GB" sz="1200" b="1" dirty="0"/>
          </a:p>
        </p:txBody>
      </p:sp>
      <p:sp>
        <p:nvSpPr>
          <p:cNvPr id="26" name="Textfeld 25"/>
          <p:cNvSpPr txBox="1"/>
          <p:nvPr/>
        </p:nvSpPr>
        <p:spPr>
          <a:xfrm>
            <a:off x="2519642" y="1238875"/>
            <a:ext cx="2793377" cy="415388"/>
          </a:xfrm>
          <a:prstGeom prst="rect">
            <a:avLst/>
          </a:prstGeom>
          <a:noFill/>
        </p:spPr>
        <p:txBody>
          <a:bodyPr wrap="square" lIns="0" tIns="0" rIns="0" bIns="0" rtlCol="0">
            <a:spAutoFit/>
          </a:bodyPr>
          <a:lstStyle/>
          <a:p>
            <a:pPr>
              <a:lnSpc>
                <a:spcPct val="110000"/>
              </a:lnSpc>
              <a:spcAft>
                <a:spcPts val="500"/>
              </a:spcAft>
            </a:pPr>
            <a:r>
              <a:rPr lang="en-GB" sz="1200" b="1" dirty="0" smtClean="0"/>
              <a:t>Long-term partnerships with established partners on Group level</a:t>
            </a:r>
          </a:p>
        </p:txBody>
      </p:sp>
      <p:sp>
        <p:nvSpPr>
          <p:cNvPr id="27" name="Textfeld 26"/>
          <p:cNvSpPr txBox="1"/>
          <p:nvPr/>
        </p:nvSpPr>
        <p:spPr>
          <a:xfrm>
            <a:off x="2530864" y="2218465"/>
            <a:ext cx="2793377" cy="415388"/>
          </a:xfrm>
          <a:prstGeom prst="rect">
            <a:avLst/>
          </a:prstGeom>
          <a:noFill/>
        </p:spPr>
        <p:txBody>
          <a:bodyPr wrap="square" lIns="0" tIns="0" rIns="0" bIns="0" rtlCol="0">
            <a:spAutoFit/>
          </a:bodyPr>
          <a:lstStyle/>
          <a:p>
            <a:pPr>
              <a:lnSpc>
                <a:spcPct val="110000"/>
              </a:lnSpc>
              <a:spcAft>
                <a:spcPts val="500"/>
              </a:spcAft>
            </a:pPr>
            <a:r>
              <a:rPr lang="en-GB" sz="1200" b="1" dirty="0" smtClean="0"/>
              <a:t>Long-term partnerships with partners on regional or country level</a:t>
            </a:r>
          </a:p>
        </p:txBody>
      </p:sp>
      <p:pic>
        <p:nvPicPr>
          <p:cNvPr id="28" name="Picture 2"/>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61152" y="3591245"/>
            <a:ext cx="1013098" cy="337054"/>
          </a:xfrm>
          <a:prstGeom prst="rect">
            <a:avLst/>
          </a:prstGeom>
          <a:gradFill flip="none" rotWithShape="1">
            <a:gsLst>
              <a:gs pos="50000">
                <a:schemeClr val="accent3"/>
              </a:gs>
              <a:gs pos="100000">
                <a:srgbClr val="FFEFB5"/>
              </a:gs>
            </a:gsLst>
            <a:lin ang="16200000" scaled="1"/>
            <a:tileRect/>
          </a:gra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29" name="Picture 2" descr="Quellbild anzeigen"/>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6432519" y="2989935"/>
            <a:ext cx="1241496" cy="326677"/>
          </a:xfrm>
          <a:prstGeom prst="rect">
            <a:avLst/>
          </a:prstGeom>
          <a:gradFill flip="none" rotWithShape="1">
            <a:gsLst>
              <a:gs pos="50000">
                <a:schemeClr val="accent3"/>
              </a:gs>
              <a:gs pos="100000">
                <a:srgbClr val="FFEFB5"/>
              </a:gs>
            </a:gsLst>
            <a:lin ang="16200000" scaled="1"/>
            <a:tileRect/>
          </a:gradFill>
          <a:ln>
            <a:noFill/>
          </a:ln>
          <a:extLst/>
        </p:spPr>
      </p:pic>
      <p:pic>
        <p:nvPicPr>
          <p:cNvPr id="30" name="Picture 4" descr="Quellbild anzeigen"/>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735844" y="4019145"/>
            <a:ext cx="433581" cy="470171"/>
          </a:xfrm>
          <a:prstGeom prst="rect">
            <a:avLst/>
          </a:prstGeom>
          <a:gradFill flip="none" rotWithShape="1">
            <a:gsLst>
              <a:gs pos="50000">
                <a:schemeClr val="accent3"/>
              </a:gs>
              <a:gs pos="100000">
                <a:srgbClr val="FFEFB5"/>
              </a:gs>
            </a:gsLst>
            <a:lin ang="16200000" scaled="1"/>
            <a:tileRect/>
          </a:gradFill>
          <a:ln>
            <a:noFill/>
          </a:ln>
          <a:extLst/>
        </p:spPr>
      </p:pic>
      <p:pic>
        <p:nvPicPr>
          <p:cNvPr id="31" name="Picture 9"/>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569515" y="4132688"/>
            <a:ext cx="977585" cy="362178"/>
          </a:xfrm>
          <a:prstGeom prst="rect">
            <a:avLst/>
          </a:prstGeom>
          <a:gradFill flip="none" rotWithShape="1">
            <a:gsLst>
              <a:gs pos="50000">
                <a:schemeClr val="accent3"/>
              </a:gs>
              <a:gs pos="100000">
                <a:srgbClr val="FFEFB5"/>
              </a:gs>
            </a:gsLst>
            <a:lin ang="16200000" scaled="1"/>
            <a:tileRect/>
          </a:gradFill>
          <a:ln>
            <a:noFill/>
          </a:ln>
          <a:extLst>
            <a:ext uri="{91240B29-F687-4F45-9708-019B960494DF}">
              <a14:hiddenLine xmlns:a14="http://schemas.microsoft.com/office/drawing/2010/main" w="9525">
                <a:solidFill>
                  <a:schemeClr val="tx1"/>
                </a:solidFill>
                <a:miter lim="800000"/>
                <a:headEnd/>
                <a:tailEnd/>
              </a14:hiddenLine>
            </a:ext>
          </a:extLst>
        </p:spPr>
      </p:pic>
      <p:pic>
        <p:nvPicPr>
          <p:cNvPr id="32" name="Picture 11" descr="Quellbild anzeigen"/>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91465" y="4169498"/>
            <a:ext cx="1075687" cy="288557"/>
          </a:xfrm>
          <a:prstGeom prst="rect">
            <a:avLst/>
          </a:prstGeom>
          <a:gradFill flip="none" rotWithShape="1">
            <a:gsLst>
              <a:gs pos="50000">
                <a:schemeClr val="accent3"/>
              </a:gs>
              <a:gs pos="100000">
                <a:srgbClr val="FFEFB5"/>
              </a:gs>
            </a:gsLst>
            <a:lin ang="16200000" scaled="1"/>
            <a:tileRect/>
          </a:gradFill>
          <a:ln>
            <a:noFill/>
          </a:ln>
          <a:extLst/>
        </p:spPr>
      </p:pic>
      <p:pic>
        <p:nvPicPr>
          <p:cNvPr id="33" name="Picture 13" descr="Quellbild anzeigen"/>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764133" y="2989935"/>
            <a:ext cx="585048" cy="539256"/>
          </a:xfrm>
          <a:prstGeom prst="rect">
            <a:avLst/>
          </a:prstGeom>
          <a:gradFill flip="none" rotWithShape="1">
            <a:gsLst>
              <a:gs pos="50000">
                <a:schemeClr val="accent3"/>
              </a:gs>
              <a:gs pos="100000">
                <a:srgbClr val="FFEFB5"/>
              </a:gs>
            </a:gsLst>
            <a:lin ang="16200000" scaled="1"/>
            <a:tileRect/>
          </a:gradFill>
          <a:ln>
            <a:noFill/>
          </a:ln>
          <a:extLst/>
        </p:spPr>
      </p:pic>
      <p:pic>
        <p:nvPicPr>
          <p:cNvPr id="34" name="Picture 14"/>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689755" y="3622020"/>
            <a:ext cx="1492431" cy="306279"/>
          </a:xfrm>
          <a:prstGeom prst="rect">
            <a:avLst/>
          </a:prstGeom>
          <a:gradFill flip="none" rotWithShape="1">
            <a:gsLst>
              <a:gs pos="50000">
                <a:schemeClr val="accent3"/>
              </a:gs>
              <a:gs pos="100000">
                <a:srgbClr val="FFEFB5"/>
              </a:gs>
            </a:gsLst>
            <a:lin ang="16200000" scaled="1"/>
            <a:tileRect/>
          </a:gradFill>
          <a:ln>
            <a:noFill/>
          </a:ln>
          <a:extLs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2893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999" y="2227732"/>
            <a:ext cx="2727094" cy="1551164"/>
          </a:xfrm>
          <a:prstGeom prst="rect">
            <a:avLst/>
          </a:prstGeom>
        </p:spPr>
      </p:pic>
      <p:sp>
        <p:nvSpPr>
          <p:cNvPr id="35" name="Rectangle 20">
            <a:extLst>
              <a:ext uri="{FF2B5EF4-FFF2-40B4-BE49-F238E27FC236}">
                <a16:creationId xmlns:a16="http://schemas.microsoft.com/office/drawing/2014/main" xmlns="" id="{A0FEB008-357F-E646-8273-AF228DCDA697}"/>
              </a:ext>
            </a:extLst>
          </p:cNvPr>
          <p:cNvSpPr/>
          <p:nvPr/>
        </p:nvSpPr>
        <p:spPr>
          <a:xfrm>
            <a:off x="305363" y="4295977"/>
            <a:ext cx="8529342" cy="407086"/>
          </a:xfrm>
          <a:prstGeom prst="rect">
            <a:avLst/>
          </a:prstGeom>
          <a:gradFill flip="none" rotWithShape="1">
            <a:gsLst>
              <a:gs pos="50000">
                <a:schemeClr val="accent3"/>
              </a:gs>
              <a:gs pos="100000">
                <a:srgbClr val="FFEFB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endParaRPr lang="en-GB" sz="1200" dirty="0">
              <a:solidFill>
                <a:schemeClr val="tx1"/>
              </a:solidFill>
            </a:endParaRPr>
          </a:p>
        </p:txBody>
      </p:sp>
      <p:sp>
        <p:nvSpPr>
          <p:cNvPr id="5" name="Titel 4"/>
          <p:cNvSpPr>
            <a:spLocks noGrp="1"/>
          </p:cNvSpPr>
          <p:nvPr>
            <p:ph type="title"/>
          </p:nvPr>
        </p:nvSpPr>
        <p:spPr/>
        <p:txBody>
          <a:bodyPr/>
          <a:lstStyle/>
          <a:p>
            <a:r>
              <a:rPr lang="en-US" dirty="0" smtClean="0"/>
              <a:t>Corporate Citizenship focus</a:t>
            </a:r>
            <a:endParaRPr lang="de-DE" dirty="0"/>
          </a:p>
        </p:txBody>
      </p:sp>
      <p:sp>
        <p:nvSpPr>
          <p:cNvPr id="3" name="Fußzeilenplatzhalter 2"/>
          <p:cNvSpPr>
            <a:spLocks noGrp="1"/>
          </p:cNvSpPr>
          <p:nvPr>
            <p:ph type="ftr" sz="quarter" idx="10"/>
          </p:nvPr>
        </p:nvSpPr>
        <p:spPr/>
        <p:txBody>
          <a:bodyPr/>
          <a:lstStyle/>
          <a:p>
            <a:r>
              <a:rPr lang="en-US" smtClean="0"/>
              <a:t>DPDHL Group | Corporate Citizenship | Bonn | July 2020</a:t>
            </a:r>
            <a:endParaRPr lang="en-US" dirty="0"/>
          </a:p>
        </p:txBody>
      </p:sp>
      <p:sp>
        <p:nvSpPr>
          <p:cNvPr id="6" name="Inhaltsplatzhalter 5"/>
          <p:cNvSpPr>
            <a:spLocks noGrp="1"/>
          </p:cNvSpPr>
          <p:nvPr>
            <p:ph sz="quarter" idx="14"/>
          </p:nvPr>
        </p:nvSpPr>
        <p:spPr>
          <a:xfrm>
            <a:off x="324000" y="1150938"/>
            <a:ext cx="8495999" cy="412391"/>
          </a:xfrm>
        </p:spPr>
        <p:txBody>
          <a:bodyPr/>
          <a:lstStyle/>
          <a:p>
            <a:pPr lvl="4"/>
            <a:r>
              <a:rPr lang="en-US" dirty="0" smtClean="0"/>
              <a:t>Group-wide initiatives as flagship programs show best practices whereas divisional, regional and </a:t>
            </a:r>
            <a:r>
              <a:rPr lang="en-US" dirty="0"/>
              <a:t>individual initiatives with local partners </a:t>
            </a:r>
            <a:r>
              <a:rPr lang="en-US" dirty="0" smtClean="0"/>
              <a:t>aim at involving as many employees as possible</a:t>
            </a:r>
            <a:endParaRPr lang="en-US" dirty="0"/>
          </a:p>
          <a:p>
            <a:endParaRPr lang="de-DE" dirty="0"/>
          </a:p>
        </p:txBody>
      </p:sp>
      <p:pic>
        <p:nvPicPr>
          <p:cNvPr id="19" name="Picture 2" descr="C:\Users\sw5kcs\AppData\Local\Microsoft\Windows\Temporary Internet Files\Content.Outlook\22DNQB52\SA_DHL-SOS  419.jpg"/>
          <p:cNvPicPr>
            <a:picLocks noChangeAspect="1" noChangeArrowheads="1"/>
          </p:cNvPicPr>
          <p:nvPr>
            <p:custDataLst>
              <p:tags r:id="rId1"/>
            </p:custDataLst>
          </p:nvPr>
        </p:nvPicPr>
        <p:blipFill rotWithShape="1">
          <a:blip r:embed="rId5" cstate="email">
            <a:extLst>
              <a:ext uri="{28A0092B-C50C-407E-A947-70E740481C1C}">
                <a14:useLocalDpi xmlns:a14="http://schemas.microsoft.com/office/drawing/2010/main"/>
              </a:ext>
            </a:extLst>
          </a:blip>
          <a:srcRect b="4862"/>
          <a:stretch/>
        </p:blipFill>
        <p:spPr bwMode="auto">
          <a:xfrm>
            <a:off x="3230001" y="2374687"/>
            <a:ext cx="2711098" cy="140670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0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09505" y="2382416"/>
            <a:ext cx="2725200" cy="13989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25" name="Gruppieren 24"/>
          <p:cNvGrpSpPr/>
          <p:nvPr/>
        </p:nvGrpSpPr>
        <p:grpSpPr>
          <a:xfrm>
            <a:off x="7460329" y="3209101"/>
            <a:ext cx="1273512" cy="470718"/>
            <a:chOff x="3980973" y="1268634"/>
            <a:chExt cx="1119463" cy="440004"/>
          </a:xfrm>
        </p:grpSpPr>
        <p:sp>
          <p:nvSpPr>
            <p:cNvPr id="26" name="Rechteck 25"/>
            <p:cNvSpPr/>
            <p:nvPr/>
          </p:nvSpPr>
          <p:spPr bwMode="auto">
            <a:xfrm>
              <a:off x="3980974" y="1268634"/>
              <a:ext cx="1119462" cy="440004"/>
            </a:xfrm>
            <a:prstGeom prst="rect">
              <a:avLst/>
            </a:prstGeom>
            <a:solidFill>
              <a:srgbClr val="FFCC00"/>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200" b="0" i="0" u="none" strike="noStrike" cap="none" normalizeH="0" baseline="0" dirty="0" err="1">
                <a:ln>
                  <a:noFill/>
                </a:ln>
                <a:solidFill>
                  <a:schemeClr val="tx1"/>
                </a:solidFill>
                <a:effectLst/>
              </a:endParaRPr>
            </a:p>
          </p:txBody>
        </p:sp>
        <p:pic>
          <p:nvPicPr>
            <p:cNvPr id="27" name="Picture 3" descr="C:\Users\rf4r2ke0006\Desktop\DPDHL_Group_GG_EP_en_rgb_BG.png"/>
            <p:cNvPicPr>
              <a:picLocks noChangeAspect="1" noChangeArrowheads="1"/>
            </p:cNvPicPr>
            <p:nvPr>
              <p:custDataLst>
                <p:tags r:id="rId2"/>
              </p:custDataLst>
            </p:nvPr>
          </p:nvPicPr>
          <p:blipFill rotWithShape="1">
            <a:blip r:embed="rId7" cstate="print">
              <a:extLst>
                <a:ext uri="{28A0092B-C50C-407E-A947-70E740481C1C}">
                  <a14:useLocalDpi xmlns:a14="http://schemas.microsoft.com/office/drawing/2010/main"/>
                </a:ext>
              </a:extLst>
            </a:blip>
            <a:srcRect b="31417"/>
            <a:stretch/>
          </p:blipFill>
          <p:spPr bwMode="auto">
            <a:xfrm>
              <a:off x="3980973" y="1268634"/>
              <a:ext cx="1119462" cy="440004"/>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feld 32"/>
          <p:cNvSpPr txBox="1"/>
          <p:nvPr/>
        </p:nvSpPr>
        <p:spPr>
          <a:xfrm>
            <a:off x="3569368" y="4385795"/>
            <a:ext cx="2495348" cy="202808"/>
          </a:xfrm>
          <a:prstGeom prst="rect">
            <a:avLst/>
          </a:prstGeom>
          <a:noFill/>
          <a:ln w="38100">
            <a:noFill/>
            <a:prstDash val="solid"/>
          </a:ln>
          <a:effectLst/>
        </p:spPr>
        <p:txBody>
          <a:bodyPr wrap="square" lIns="0" tIns="0" rIns="0" bIns="0" anchor="ctr" anchorCtr="0">
            <a:noAutofit/>
          </a:bodyPr>
          <a:lstStyle>
            <a:defPPr>
              <a:defRPr lang="de-DE"/>
            </a:defPPr>
            <a:lvl1pPr lvl="0">
              <a:lnSpc>
                <a:spcPct val="110000"/>
              </a:lnSpc>
              <a:spcAft>
                <a:spcPts val="500"/>
              </a:spcAft>
              <a:defRPr sz="1400" b="1">
                <a:solidFill>
                  <a:srgbClr val="000000"/>
                </a:solidFill>
              </a:defRPr>
            </a:lvl1pPr>
          </a:lstStyle>
          <a:p>
            <a:r>
              <a:rPr lang="de-DE" sz="1200" dirty="0" err="1" smtClean="0"/>
              <a:t>Employee</a:t>
            </a:r>
            <a:r>
              <a:rPr lang="de-DE" sz="1200" dirty="0" smtClean="0"/>
              <a:t> </a:t>
            </a:r>
            <a:r>
              <a:rPr lang="de-DE" sz="1200" dirty="0" err="1" smtClean="0"/>
              <a:t>Volunteering</a:t>
            </a:r>
            <a:endParaRPr lang="de-DE" sz="1200" dirty="0"/>
          </a:p>
        </p:txBody>
      </p:sp>
      <p:sp>
        <p:nvSpPr>
          <p:cNvPr id="17" name="Rectangle 20">
            <a:extLst>
              <a:ext uri="{FF2B5EF4-FFF2-40B4-BE49-F238E27FC236}">
                <a16:creationId xmlns:a16="http://schemas.microsoft.com/office/drawing/2014/main" xmlns="" id="{011DB995-03FF-B949-BB4A-3A6BBD3E5ADB}"/>
              </a:ext>
            </a:extLst>
          </p:cNvPr>
          <p:cNvSpPr/>
          <p:nvPr/>
        </p:nvSpPr>
        <p:spPr>
          <a:xfrm>
            <a:off x="3219499" y="1699064"/>
            <a:ext cx="2721600" cy="834414"/>
          </a:xfrm>
          <a:prstGeom prst="rect">
            <a:avLst/>
          </a:prstGeom>
          <a:gradFill>
            <a:gsLst>
              <a:gs pos="50000">
                <a:schemeClr val="accent3"/>
              </a:gs>
              <a:gs pos="100000">
                <a:srgbClr val="FFE57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r>
              <a:rPr lang="en-US" sz="1200" b="1" dirty="0" smtClean="0">
                <a:solidFill>
                  <a:schemeClr val="tx1"/>
                </a:solidFill>
              </a:rPr>
              <a:t>Improving Employability</a:t>
            </a:r>
            <a:endParaRPr lang="en-US" sz="1200" b="1" dirty="0">
              <a:solidFill>
                <a:schemeClr val="tx1"/>
              </a:solidFill>
            </a:endParaRPr>
          </a:p>
          <a:p>
            <a:pPr marL="171450" indent="-171450">
              <a:buClr>
                <a:schemeClr val="accent4"/>
              </a:buClr>
              <a:buFont typeface="Arial" panose="020B0604020202020204" pitchFamily="34" charset="0"/>
              <a:buChar char="•"/>
            </a:pPr>
            <a:r>
              <a:rPr lang="en-US" sz="1200" dirty="0" smtClean="0">
                <a:solidFill>
                  <a:schemeClr val="tx1"/>
                </a:solidFill>
              </a:rPr>
              <a:t>Partnerships with SOS Children’s Villages &amp; Teach For All </a:t>
            </a:r>
          </a:p>
          <a:p>
            <a:pPr marL="171450" indent="-171450">
              <a:buClr>
                <a:schemeClr val="accent4"/>
              </a:buClr>
              <a:buFont typeface="Arial" panose="020B0604020202020204" pitchFamily="34" charset="0"/>
              <a:buChar char="•"/>
            </a:pPr>
            <a:r>
              <a:rPr lang="en-US" sz="1200" dirty="0" smtClean="0">
                <a:solidFill>
                  <a:schemeClr val="tx1"/>
                </a:solidFill>
              </a:rPr>
              <a:t>Refugee Aid</a:t>
            </a:r>
          </a:p>
        </p:txBody>
      </p:sp>
      <p:sp>
        <p:nvSpPr>
          <p:cNvPr id="20" name="Rectangle 20">
            <a:extLst>
              <a:ext uri="{FF2B5EF4-FFF2-40B4-BE49-F238E27FC236}">
                <a16:creationId xmlns:a16="http://schemas.microsoft.com/office/drawing/2014/main" xmlns="" id="{25733B1D-9DD8-974E-AFA5-F8C0AFEFDC2A}"/>
              </a:ext>
            </a:extLst>
          </p:cNvPr>
          <p:cNvSpPr/>
          <p:nvPr/>
        </p:nvSpPr>
        <p:spPr>
          <a:xfrm>
            <a:off x="6109505" y="1699064"/>
            <a:ext cx="2725200" cy="820201"/>
          </a:xfrm>
          <a:prstGeom prst="rect">
            <a:avLst/>
          </a:prstGeom>
          <a:gradFill>
            <a:gsLst>
              <a:gs pos="50000">
                <a:schemeClr val="accent3"/>
              </a:gs>
              <a:gs pos="100000">
                <a:srgbClr val="FFE57F"/>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r>
              <a:rPr lang="en-US" sz="1200" b="1" dirty="0" smtClean="0">
                <a:solidFill>
                  <a:schemeClr val="tx1"/>
                </a:solidFill>
              </a:rPr>
              <a:t>Environmental protection</a:t>
            </a:r>
            <a:endParaRPr lang="en-US" sz="1200" b="1" dirty="0">
              <a:solidFill>
                <a:schemeClr val="tx1"/>
              </a:solidFill>
            </a:endParaRPr>
          </a:p>
          <a:p>
            <a:pPr marL="171450" indent="-171450">
              <a:buClr>
                <a:schemeClr val="accent4"/>
              </a:buClr>
              <a:buFont typeface="Arial" panose="020B0604020202020204" pitchFamily="34" charset="0"/>
              <a:buChar char="•"/>
            </a:pPr>
            <a:r>
              <a:rPr lang="en-US" sz="1200" dirty="0" smtClean="0">
                <a:solidFill>
                  <a:schemeClr val="tx1"/>
                </a:solidFill>
              </a:rPr>
              <a:t>Tree planting campaign</a:t>
            </a:r>
            <a:endParaRPr lang="en-GB" sz="1200" dirty="0">
              <a:solidFill>
                <a:schemeClr val="tx1"/>
              </a:solidFill>
            </a:endParaRPr>
          </a:p>
        </p:txBody>
      </p:sp>
      <p:sp>
        <p:nvSpPr>
          <p:cNvPr id="15" name="Rectangle 20">
            <a:extLst>
              <a:ext uri="{FF2B5EF4-FFF2-40B4-BE49-F238E27FC236}">
                <a16:creationId xmlns:a16="http://schemas.microsoft.com/office/drawing/2014/main" xmlns="" id="{A0FEB008-357F-E646-8273-AF228DCDA697}"/>
              </a:ext>
            </a:extLst>
          </p:cNvPr>
          <p:cNvSpPr/>
          <p:nvPr/>
        </p:nvSpPr>
        <p:spPr>
          <a:xfrm>
            <a:off x="323999" y="1699064"/>
            <a:ext cx="2727094" cy="834413"/>
          </a:xfrm>
          <a:prstGeom prst="rect">
            <a:avLst/>
          </a:prstGeom>
          <a:gradFill flip="none" rotWithShape="1">
            <a:gsLst>
              <a:gs pos="50000">
                <a:schemeClr val="accent3"/>
              </a:gs>
              <a:gs pos="100000">
                <a:srgbClr val="FFEFB5"/>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r>
              <a:rPr lang="en-US" sz="1200" b="1" dirty="0" smtClean="0">
                <a:solidFill>
                  <a:schemeClr val="tx1"/>
                </a:solidFill>
              </a:rPr>
              <a:t>Disaster Management</a:t>
            </a:r>
            <a:endParaRPr lang="en-US" sz="1200" b="1" dirty="0">
              <a:solidFill>
                <a:schemeClr val="tx1"/>
              </a:solidFill>
            </a:endParaRPr>
          </a:p>
          <a:p>
            <a:pPr marL="171450" indent="-171450">
              <a:buClr>
                <a:schemeClr val="accent4"/>
              </a:buClr>
              <a:buFont typeface="Arial" panose="020B0604020202020204" pitchFamily="34" charset="0"/>
              <a:buChar char="•"/>
            </a:pPr>
            <a:r>
              <a:rPr lang="en-US" sz="1200" dirty="0" smtClean="0">
                <a:solidFill>
                  <a:schemeClr val="tx1"/>
                </a:solidFill>
              </a:rPr>
              <a:t>Disaster Response Teams</a:t>
            </a:r>
          </a:p>
          <a:p>
            <a:pPr marL="171450" indent="-171450">
              <a:buClr>
                <a:schemeClr val="accent4"/>
              </a:buClr>
              <a:buFont typeface="Arial" panose="020B0604020202020204" pitchFamily="34" charset="0"/>
              <a:buChar char="•"/>
            </a:pPr>
            <a:r>
              <a:rPr lang="en-US" sz="1200" dirty="0" smtClean="0">
                <a:solidFill>
                  <a:schemeClr val="tx1"/>
                </a:solidFill>
              </a:rPr>
              <a:t>Get Airports Ready for Disaster</a:t>
            </a:r>
            <a:endParaRPr lang="en-GB" sz="1200" dirty="0">
              <a:solidFill>
                <a:schemeClr val="tx1"/>
              </a:solidFill>
            </a:endParaRPr>
          </a:p>
        </p:txBody>
      </p:sp>
      <p:pic>
        <p:nvPicPr>
          <p:cNvPr id="36" name="Bild 50" descr="image01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860148" y="3886560"/>
            <a:ext cx="307418"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Bild 52" descr="image029.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245871" y="3886560"/>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Bild 53" descr="IDB-01015079-scre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016350" y="3882097"/>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Bild 57" descr="IDB-01015076-screen.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2630628" y="3879814"/>
            <a:ext cx="307418" cy="36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Bild 54" descr="IDB-01015085-screen.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3786829" y="3882097"/>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Bild 56" descr="IDB-01015344-screen.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3401107" y="3882097"/>
            <a:ext cx="307418"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Bild 47" descr="image005.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71586" y="3882097"/>
            <a:ext cx="307418"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Bild 48" descr="image007.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324023" y="3884277"/>
            <a:ext cx="302585"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Bild 51" descr="image020.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704913" y="3886560"/>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Bild 46" descr="image003.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1089669" y="3886560"/>
            <a:ext cx="307418"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Bild 49" descr="image009.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1475392" y="3886560"/>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Bild 50" descr="image011.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6107175" y="3882491"/>
            <a:ext cx="307418"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Bild 52" descr="image029.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6492898" y="3882491"/>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Bild 48" descr="image007.jp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4571050" y="3880208"/>
            <a:ext cx="302585"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Bild 51" descr="image020.jp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951940" y="3882491"/>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Bild 46" descr="image003.jp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336696" y="3882491"/>
            <a:ext cx="307418"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Bild 49" descr="image009.jp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5722419" y="3882491"/>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Bild 53" descr="IDB-01015079-screen.jp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7286295" y="3889141"/>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Bild 57" descr="IDB-01015076-screen.jp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6900573" y="3886858"/>
            <a:ext cx="307418" cy="364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Bild 54" descr="IDB-01015085-screen.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8056774" y="3889141"/>
            <a:ext cx="306452"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Bild 56" descr="IDB-01015344-screen.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7671052" y="3889141"/>
            <a:ext cx="307418"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Bild 47" descr="image005.jp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8441531" y="3889141"/>
            <a:ext cx="307418" cy="36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2"/>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67068" y="3170762"/>
            <a:ext cx="1311833" cy="494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4637831" y="3209101"/>
            <a:ext cx="1273512" cy="4801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Bild 15"/>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5311553" y="4310330"/>
            <a:ext cx="452601" cy="378380"/>
          </a:xfrm>
          <a:prstGeom prst="rect">
            <a:avLst/>
          </a:prstGeom>
        </p:spPr>
      </p:pic>
    </p:spTree>
    <p:extLst>
      <p:ext uri="{BB962C8B-B14F-4D97-AF65-F5344CB8AC3E}">
        <p14:creationId xmlns:p14="http://schemas.microsoft.com/office/powerpoint/2010/main" val="40757275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r>
              <a:rPr lang="en-US" smtClean="0"/>
              <a:t>DPDHL Group | Corporate Citizenship | Bonn | July 2020</a:t>
            </a:r>
            <a:endParaRPr lang="en-US" dirty="0"/>
          </a:p>
        </p:txBody>
      </p:sp>
      <p:sp>
        <p:nvSpPr>
          <p:cNvPr id="5" name="Titel 4"/>
          <p:cNvSpPr>
            <a:spLocks noGrp="1"/>
          </p:cNvSpPr>
          <p:nvPr>
            <p:ph type="title"/>
          </p:nvPr>
        </p:nvSpPr>
        <p:spPr/>
        <p:txBody>
          <a:bodyPr/>
          <a:lstStyle/>
          <a:p>
            <a:pPr lvl="4">
              <a:lnSpc>
                <a:spcPct val="110000"/>
              </a:lnSpc>
              <a:spcAft>
                <a:spcPts val="500"/>
              </a:spcAft>
            </a:pPr>
            <a:r>
              <a:rPr lang="en-US" b="1" kern="1200" dirty="0">
                <a:solidFill>
                  <a:schemeClr val="tx1"/>
                </a:solidFill>
                <a:latin typeface="+mj-lt"/>
                <a:ea typeface="+mj-ea"/>
                <a:cs typeface="+mj-cs"/>
              </a:rPr>
              <a:t>We and our partners contribute to the integration of refugees in Germany</a:t>
            </a:r>
          </a:p>
        </p:txBody>
      </p:sp>
      <p:sp>
        <p:nvSpPr>
          <p:cNvPr id="7" name="Rectangle 9">
            <a:extLst>
              <a:ext uri="{FF2B5EF4-FFF2-40B4-BE49-F238E27FC236}">
                <a16:creationId xmlns:a16="http://schemas.microsoft.com/office/drawing/2014/main" xmlns="" id="{2F92514E-F000-7E42-A876-4934DFB69726}"/>
              </a:ext>
            </a:extLst>
          </p:cNvPr>
          <p:cNvSpPr/>
          <p:nvPr/>
        </p:nvSpPr>
        <p:spPr>
          <a:xfrm>
            <a:off x="323998" y="1268734"/>
            <a:ext cx="1529684" cy="834682"/>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Mission</a:t>
            </a:r>
          </a:p>
        </p:txBody>
      </p:sp>
      <p:sp>
        <p:nvSpPr>
          <p:cNvPr id="8" name="Rectangle 9">
            <a:extLst>
              <a:ext uri="{FF2B5EF4-FFF2-40B4-BE49-F238E27FC236}">
                <a16:creationId xmlns:a16="http://schemas.microsoft.com/office/drawing/2014/main" xmlns="" id="{6B52F746-1E2E-BA48-B15F-F3C3F7C5E502}"/>
              </a:ext>
            </a:extLst>
          </p:cNvPr>
          <p:cNvSpPr/>
          <p:nvPr/>
        </p:nvSpPr>
        <p:spPr>
          <a:xfrm>
            <a:off x="1930835" y="1270318"/>
            <a:ext cx="3037890" cy="8329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a:lnSpc>
                <a:spcPct val="110000"/>
              </a:lnSpc>
              <a:spcAft>
                <a:spcPts val="500"/>
              </a:spcAft>
            </a:pPr>
            <a:r>
              <a:rPr lang="en-US" sz="1100" b="1" dirty="0" smtClean="0">
                <a:solidFill>
                  <a:schemeClr val="tx1"/>
                </a:solidFill>
              </a:rPr>
              <a:t>Contribute </a:t>
            </a:r>
            <a:r>
              <a:rPr lang="en-US" sz="1100" b="1" dirty="0">
                <a:solidFill>
                  <a:schemeClr val="tx1"/>
                </a:solidFill>
              </a:rPr>
              <a:t>to the integration of young refugees through </a:t>
            </a:r>
            <a:r>
              <a:rPr lang="en-US" altLang="de-DE" sz="1100" b="1" dirty="0">
                <a:solidFill>
                  <a:schemeClr val="tx1"/>
                </a:solidFill>
              </a:rPr>
              <a:t>vocational orientation and educational opportunities</a:t>
            </a:r>
            <a:endParaRPr lang="en-US" sz="1100" b="1" dirty="0">
              <a:solidFill>
                <a:schemeClr val="tx1"/>
              </a:solidFill>
            </a:endParaRPr>
          </a:p>
        </p:txBody>
      </p:sp>
      <p:sp>
        <p:nvSpPr>
          <p:cNvPr id="9" name="Rectangle 9">
            <a:extLst>
              <a:ext uri="{FF2B5EF4-FFF2-40B4-BE49-F238E27FC236}">
                <a16:creationId xmlns:a16="http://schemas.microsoft.com/office/drawing/2014/main" xmlns="" id="{2F92514E-F000-7E42-A876-4934DFB69726}"/>
              </a:ext>
            </a:extLst>
          </p:cNvPr>
          <p:cNvSpPr/>
          <p:nvPr/>
        </p:nvSpPr>
        <p:spPr>
          <a:xfrm>
            <a:off x="323998" y="2180141"/>
            <a:ext cx="1529684" cy="437968"/>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Target Group</a:t>
            </a:r>
          </a:p>
        </p:txBody>
      </p:sp>
      <p:sp>
        <p:nvSpPr>
          <p:cNvPr id="10" name="Rectangle 9">
            <a:extLst>
              <a:ext uri="{FF2B5EF4-FFF2-40B4-BE49-F238E27FC236}">
                <a16:creationId xmlns:a16="http://schemas.microsoft.com/office/drawing/2014/main" xmlns="" id="{6B52F746-1E2E-BA48-B15F-F3C3F7C5E502}"/>
              </a:ext>
            </a:extLst>
          </p:cNvPr>
          <p:cNvSpPr/>
          <p:nvPr/>
        </p:nvSpPr>
        <p:spPr>
          <a:xfrm>
            <a:off x="1930835" y="2181725"/>
            <a:ext cx="3037890" cy="43706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a:lnSpc>
                <a:spcPct val="110000"/>
              </a:lnSpc>
              <a:spcAft>
                <a:spcPts val="500"/>
              </a:spcAft>
            </a:pPr>
            <a:r>
              <a:rPr lang="en-US" altLang="en-US" sz="1100" dirty="0">
                <a:solidFill>
                  <a:srgbClr val="000000"/>
                </a:solidFill>
              </a:rPr>
              <a:t>Refugees in </a:t>
            </a:r>
            <a:r>
              <a:rPr lang="en-US" altLang="en-US" sz="1100" dirty="0" smtClean="0">
                <a:solidFill>
                  <a:srgbClr val="000000"/>
                </a:solidFill>
              </a:rPr>
              <a:t>Germany</a:t>
            </a:r>
            <a:endParaRPr lang="en-US" altLang="en-US" sz="1100" b="1" dirty="0">
              <a:solidFill>
                <a:srgbClr val="000000"/>
              </a:solidFill>
            </a:endParaRPr>
          </a:p>
        </p:txBody>
      </p:sp>
      <p:sp>
        <p:nvSpPr>
          <p:cNvPr id="11" name="Rectangle 9">
            <a:extLst>
              <a:ext uri="{FF2B5EF4-FFF2-40B4-BE49-F238E27FC236}">
                <a16:creationId xmlns:a16="http://schemas.microsoft.com/office/drawing/2014/main" xmlns="" id="{2F92514E-F000-7E42-A876-4934DFB69726}"/>
              </a:ext>
            </a:extLst>
          </p:cNvPr>
          <p:cNvSpPr/>
          <p:nvPr/>
        </p:nvSpPr>
        <p:spPr>
          <a:xfrm>
            <a:off x="317415" y="2694835"/>
            <a:ext cx="1529684" cy="888119"/>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Lead </a:t>
            </a:r>
            <a:r>
              <a:rPr lang="de-DE" sz="1200" b="1" dirty="0" err="1" smtClean="0">
                <a:solidFill>
                  <a:schemeClr val="tx1"/>
                </a:solidFill>
              </a:rPr>
              <a:t>partner</a:t>
            </a:r>
            <a:endParaRPr lang="de-DE" sz="1200" b="1" dirty="0" smtClean="0">
              <a:solidFill>
                <a:schemeClr val="tx1"/>
              </a:solidFill>
            </a:endParaRPr>
          </a:p>
        </p:txBody>
      </p:sp>
      <p:sp>
        <p:nvSpPr>
          <p:cNvPr id="14" name="Rectangle 9">
            <a:extLst>
              <a:ext uri="{FF2B5EF4-FFF2-40B4-BE49-F238E27FC236}">
                <a16:creationId xmlns:a16="http://schemas.microsoft.com/office/drawing/2014/main" xmlns="" id="{6B52F746-1E2E-BA48-B15F-F3C3F7C5E502}"/>
              </a:ext>
            </a:extLst>
          </p:cNvPr>
          <p:cNvSpPr/>
          <p:nvPr/>
        </p:nvSpPr>
        <p:spPr>
          <a:xfrm>
            <a:off x="1930835" y="2694835"/>
            <a:ext cx="3037890" cy="8881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a:lnSpc>
                <a:spcPct val="110000"/>
              </a:lnSpc>
              <a:spcAft>
                <a:spcPts val="500"/>
              </a:spcAft>
              <a:buClr>
                <a:schemeClr val="accent4"/>
              </a:buClr>
              <a:buSzPct val="80000"/>
            </a:pPr>
            <a:r>
              <a:rPr lang="en-GB" sz="1100" dirty="0" err="1" smtClean="0">
                <a:solidFill>
                  <a:schemeClr val="tx1"/>
                </a:solidFill>
              </a:rPr>
              <a:t>Joblinge</a:t>
            </a:r>
            <a:r>
              <a:rPr lang="en-GB" sz="1100" dirty="0">
                <a:solidFill>
                  <a:schemeClr val="tx1"/>
                </a:solidFill>
              </a:rPr>
              <a:t>, Federal Employment Agency, Chambers of Industry and Commerce,  </a:t>
            </a:r>
            <a:r>
              <a:rPr lang="en-GB" sz="1100" dirty="0" err="1">
                <a:solidFill>
                  <a:schemeClr val="tx1"/>
                </a:solidFill>
              </a:rPr>
              <a:t>Stiftung</a:t>
            </a:r>
            <a:r>
              <a:rPr lang="en-GB" sz="1100" dirty="0">
                <a:solidFill>
                  <a:schemeClr val="tx1"/>
                </a:solidFill>
              </a:rPr>
              <a:t> </a:t>
            </a:r>
            <a:r>
              <a:rPr lang="en-GB" sz="1100" dirty="0" err="1">
                <a:solidFill>
                  <a:schemeClr val="tx1"/>
                </a:solidFill>
              </a:rPr>
              <a:t>Lesen</a:t>
            </a:r>
            <a:r>
              <a:rPr lang="en-GB" sz="1100" dirty="0">
                <a:solidFill>
                  <a:schemeClr val="tx1"/>
                </a:solidFill>
              </a:rPr>
              <a:t>, Teach First Deutschland</a:t>
            </a:r>
          </a:p>
          <a:p>
            <a:pPr marL="171450" indent="-171450">
              <a:lnSpc>
                <a:spcPct val="110000"/>
              </a:lnSpc>
              <a:spcAft>
                <a:spcPts val="500"/>
              </a:spcAft>
              <a:buClr>
                <a:schemeClr val="accent4"/>
              </a:buClr>
              <a:buSzPct val="80000"/>
              <a:buFont typeface="Arial" panose="020B0604020202020204" pitchFamily="34" charset="0"/>
              <a:buChar char="•"/>
            </a:pPr>
            <a:endParaRPr lang="en-US" sz="1100" dirty="0">
              <a:solidFill>
                <a:schemeClr val="tx1"/>
              </a:solidFill>
            </a:endParaRPr>
          </a:p>
        </p:txBody>
      </p:sp>
      <p:sp>
        <p:nvSpPr>
          <p:cNvPr id="21" name="Rectangle 9">
            <a:extLst>
              <a:ext uri="{FF2B5EF4-FFF2-40B4-BE49-F238E27FC236}">
                <a16:creationId xmlns:a16="http://schemas.microsoft.com/office/drawing/2014/main" xmlns="" id="{6B52F746-1E2E-BA48-B15F-F3C3F7C5E502}"/>
              </a:ext>
            </a:extLst>
          </p:cNvPr>
          <p:cNvSpPr/>
          <p:nvPr/>
        </p:nvSpPr>
        <p:spPr>
          <a:xfrm>
            <a:off x="1918395" y="3658995"/>
            <a:ext cx="3037890" cy="85989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marL="171450" indent="-171450">
              <a:spcAft>
                <a:spcPts val="500"/>
              </a:spcAft>
              <a:buClr>
                <a:schemeClr val="accent4"/>
              </a:buClr>
              <a:buSzPct val="100000"/>
              <a:buFont typeface="Arial" panose="020B0604020202020204" pitchFamily="34" charset="0"/>
              <a:buChar char="•"/>
            </a:pPr>
            <a:r>
              <a:rPr lang="en-GB" sz="1100" dirty="0" smtClean="0">
                <a:solidFill>
                  <a:srgbClr val="000000"/>
                </a:solidFill>
              </a:rPr>
              <a:t>Expertise</a:t>
            </a:r>
            <a:r>
              <a:rPr lang="en-GB" sz="1100" dirty="0">
                <a:solidFill>
                  <a:srgbClr val="000000"/>
                </a:solidFill>
              </a:rPr>
              <a:t>, commitment and time of our employees</a:t>
            </a:r>
          </a:p>
          <a:p>
            <a:pPr marL="171450" indent="-171450">
              <a:spcAft>
                <a:spcPts val="500"/>
              </a:spcAft>
              <a:buClr>
                <a:schemeClr val="accent4"/>
              </a:buClr>
              <a:buSzPct val="100000"/>
              <a:buFont typeface="Arial" panose="020B0604020202020204" pitchFamily="34" charset="0"/>
              <a:buChar char="•"/>
            </a:pPr>
            <a:r>
              <a:rPr lang="en-GB" sz="1100" dirty="0">
                <a:solidFill>
                  <a:srgbClr val="000000"/>
                </a:solidFill>
              </a:rPr>
              <a:t>Close cooperation with </a:t>
            </a:r>
            <a:r>
              <a:rPr lang="en-GB" sz="1100" dirty="0" smtClean="0">
                <a:solidFill>
                  <a:srgbClr val="000000"/>
                </a:solidFill>
              </a:rPr>
              <a:t>P&amp;P </a:t>
            </a:r>
            <a:r>
              <a:rPr lang="en-GB" sz="1100" dirty="0">
                <a:solidFill>
                  <a:srgbClr val="000000"/>
                </a:solidFill>
              </a:rPr>
              <a:t>and HR in Germany</a:t>
            </a:r>
          </a:p>
          <a:p>
            <a:pPr marL="171450" indent="-171450">
              <a:lnSpc>
                <a:spcPct val="110000"/>
              </a:lnSpc>
              <a:spcAft>
                <a:spcPts val="500"/>
              </a:spcAft>
              <a:buClr>
                <a:schemeClr val="accent4"/>
              </a:buClr>
              <a:buSzPct val="80000"/>
              <a:buFont typeface="Arial" panose="020B0604020202020204" pitchFamily="34" charset="0"/>
              <a:buChar char="•"/>
            </a:pPr>
            <a:endParaRPr lang="en-US" sz="1100" dirty="0">
              <a:solidFill>
                <a:schemeClr val="tx1"/>
              </a:solidFill>
            </a:endParaRPr>
          </a:p>
        </p:txBody>
      </p:sp>
      <p:sp>
        <p:nvSpPr>
          <p:cNvPr id="22" name="Rectangle 9">
            <a:extLst>
              <a:ext uri="{FF2B5EF4-FFF2-40B4-BE49-F238E27FC236}">
                <a16:creationId xmlns:a16="http://schemas.microsoft.com/office/drawing/2014/main" xmlns="" id="{2F92514E-F000-7E42-A876-4934DFB69726}"/>
              </a:ext>
            </a:extLst>
          </p:cNvPr>
          <p:cNvSpPr/>
          <p:nvPr/>
        </p:nvSpPr>
        <p:spPr>
          <a:xfrm>
            <a:off x="317415" y="3666245"/>
            <a:ext cx="1529684" cy="834682"/>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Main </a:t>
            </a:r>
            <a:r>
              <a:rPr lang="de-DE" sz="1200" b="1" dirty="0" err="1" smtClean="0">
                <a:solidFill>
                  <a:schemeClr val="tx1"/>
                </a:solidFill>
              </a:rPr>
              <a:t>levers</a:t>
            </a:r>
            <a:endParaRPr lang="de-DE" sz="1200" b="1" dirty="0" smtClean="0">
              <a:solidFill>
                <a:schemeClr val="tx1"/>
              </a:solidFill>
            </a:endParaRPr>
          </a:p>
        </p:txBody>
      </p:sp>
      <p:sp>
        <p:nvSpPr>
          <p:cNvPr id="25" name="Bildplatzhalter 24"/>
          <p:cNvSpPr>
            <a:spLocks noGrp="1"/>
          </p:cNvSpPr>
          <p:nvPr>
            <p:ph type="pic" sz="quarter" idx="18"/>
          </p:nvPr>
        </p:nvSpPr>
        <p:spPr/>
      </p:sp>
      <p:pic>
        <p:nvPicPr>
          <p:cNvPr id="24" name="Grafik 23"/>
          <p:cNvPicPr>
            <a:picLocks noChangeAspect="1"/>
          </p:cNvPicPr>
          <p:nvPr/>
        </p:nvPicPr>
        <p:blipFill>
          <a:blip r:embed="rId2"/>
          <a:stretch>
            <a:fillRect/>
          </a:stretch>
        </p:blipFill>
        <p:spPr>
          <a:xfrm>
            <a:off x="5299308" y="1"/>
            <a:ext cx="3844691" cy="5143499"/>
          </a:xfrm>
          <a:prstGeom prst="rect">
            <a:avLst/>
          </a:prstGeom>
        </p:spPr>
      </p:pic>
    </p:spTree>
    <p:extLst>
      <p:ext uri="{BB962C8B-B14F-4D97-AF65-F5344CB8AC3E}">
        <p14:creationId xmlns:p14="http://schemas.microsoft.com/office/powerpoint/2010/main" val="54081480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r>
              <a:rPr lang="en-US" smtClean="0"/>
              <a:t>DPDHL Group | Corporate Citizenship | Bonn | July 2020</a:t>
            </a:r>
            <a:endParaRPr lang="en-US" dirty="0"/>
          </a:p>
        </p:txBody>
      </p:sp>
      <p:sp>
        <p:nvSpPr>
          <p:cNvPr id="5" name="Titel 4"/>
          <p:cNvSpPr>
            <a:spLocks noGrp="1"/>
          </p:cNvSpPr>
          <p:nvPr>
            <p:ph type="title"/>
          </p:nvPr>
        </p:nvSpPr>
        <p:spPr>
          <a:xfrm>
            <a:off x="324000" y="385163"/>
            <a:ext cx="8115523" cy="493950"/>
          </a:xfrm>
        </p:spPr>
        <p:txBody>
          <a:bodyPr/>
          <a:lstStyle/>
          <a:p>
            <a:r>
              <a:rPr lang="en-US" dirty="0"/>
              <a:t>Since the start of the refugee aid initiative, we were able to contribute to the integration of refugees in the German job market </a:t>
            </a:r>
            <a:r>
              <a:rPr lang="en-US" dirty="0" smtClean="0"/>
              <a:t>significantly</a:t>
            </a:r>
            <a:endParaRPr lang="de-DE" dirty="0"/>
          </a:p>
        </p:txBody>
      </p:sp>
      <p:grpSp>
        <p:nvGrpSpPr>
          <p:cNvPr id="6" name="Gruppieren 5"/>
          <p:cNvGrpSpPr/>
          <p:nvPr/>
        </p:nvGrpSpPr>
        <p:grpSpPr>
          <a:xfrm>
            <a:off x="323999" y="1466850"/>
            <a:ext cx="8817976" cy="2970586"/>
            <a:chOff x="736663" y="2893420"/>
            <a:chExt cx="8107414" cy="2594498"/>
          </a:xfrm>
        </p:grpSpPr>
        <p:grpSp>
          <p:nvGrpSpPr>
            <p:cNvPr id="7" name="Gruppieren 6"/>
            <p:cNvGrpSpPr/>
            <p:nvPr/>
          </p:nvGrpSpPr>
          <p:grpSpPr>
            <a:xfrm>
              <a:off x="874888" y="2901971"/>
              <a:ext cx="7344727" cy="2585947"/>
              <a:chOff x="566091" y="2928937"/>
              <a:chExt cx="6993045" cy="2585947"/>
            </a:xfrm>
          </p:grpSpPr>
          <p:sp>
            <p:nvSpPr>
              <p:cNvPr id="34" name="AutoShape 10"/>
              <p:cNvSpPr>
                <a:spLocks noChangeArrowheads="1"/>
              </p:cNvSpPr>
              <p:nvPr/>
            </p:nvSpPr>
            <p:spPr bwMode="gray">
              <a:xfrm>
                <a:off x="590107" y="2928937"/>
                <a:ext cx="3130847" cy="764976"/>
              </a:xfrm>
              <a:prstGeom prst="homePlate">
                <a:avLst>
                  <a:gd name="adj" fmla="val 0"/>
                </a:avLst>
              </a:prstGeom>
              <a:solidFill>
                <a:srgbClr val="FFE88C"/>
              </a:solidFill>
              <a:ln w="9525" algn="ctr">
                <a:noFill/>
                <a:miter lim="800000"/>
                <a:headEnd/>
                <a:tailEnd/>
              </a:ln>
            </p:spPr>
            <p:txBody>
              <a:bodyPr lIns="72000" tIns="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endParaRPr lang="en-US" altLang="en-US" sz="1100" b="1" dirty="0">
                  <a:solidFill>
                    <a:srgbClr val="000000"/>
                  </a:solidFill>
                  <a:latin typeface="+mn-lt"/>
                </a:endParaRPr>
              </a:p>
            </p:txBody>
          </p:sp>
          <p:sp>
            <p:nvSpPr>
              <p:cNvPr id="35" name="AutoShape 14"/>
              <p:cNvSpPr>
                <a:spLocks noChangeArrowheads="1"/>
              </p:cNvSpPr>
              <p:nvPr/>
            </p:nvSpPr>
            <p:spPr bwMode="gray">
              <a:xfrm>
                <a:off x="3708256" y="2928937"/>
                <a:ext cx="3841836" cy="764976"/>
              </a:xfrm>
              <a:prstGeom prst="homePlate">
                <a:avLst>
                  <a:gd name="adj" fmla="val 0"/>
                </a:avLst>
              </a:prstGeom>
              <a:solidFill>
                <a:schemeClr val="accent5"/>
              </a:solidFill>
              <a:ln w="6350">
                <a:noFill/>
                <a:miter lim="800000"/>
                <a:headEnd/>
                <a:tailEnd/>
              </a:ln>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Aft>
                    <a:spcPct val="20000"/>
                  </a:spcAft>
                  <a:buClr>
                    <a:schemeClr val="tx1"/>
                  </a:buClr>
                  <a:buFont typeface="Wingdings" pitchFamily="2" charset="2"/>
                  <a:buNone/>
                </a:pPr>
                <a:endParaRPr lang="en-US" altLang="en-US" sz="1100" dirty="0">
                  <a:solidFill>
                    <a:srgbClr val="000000"/>
                  </a:solidFill>
                  <a:latin typeface="+mn-lt"/>
                </a:endParaRPr>
              </a:p>
            </p:txBody>
          </p:sp>
          <p:sp>
            <p:nvSpPr>
              <p:cNvPr id="36" name="AutoShape 10"/>
              <p:cNvSpPr>
                <a:spLocks noChangeArrowheads="1"/>
              </p:cNvSpPr>
              <p:nvPr/>
            </p:nvSpPr>
            <p:spPr bwMode="gray">
              <a:xfrm>
                <a:off x="586453" y="3826562"/>
                <a:ext cx="3130847" cy="764976"/>
              </a:xfrm>
              <a:prstGeom prst="homePlate">
                <a:avLst>
                  <a:gd name="adj" fmla="val 0"/>
                </a:avLst>
              </a:prstGeom>
              <a:solidFill>
                <a:srgbClr val="FFE88C"/>
              </a:solidFill>
              <a:ln w="9525" algn="ctr">
                <a:noFill/>
                <a:miter lim="800000"/>
                <a:headEnd/>
                <a:tailEnd/>
              </a:ln>
            </p:spPr>
            <p:txBody>
              <a:bodyPr lIns="72000" tIns="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endParaRPr lang="en-US" altLang="en-US" sz="1100" b="1" dirty="0">
                  <a:solidFill>
                    <a:srgbClr val="000000"/>
                  </a:solidFill>
                  <a:latin typeface="+mn-lt"/>
                </a:endParaRPr>
              </a:p>
            </p:txBody>
          </p:sp>
          <p:sp>
            <p:nvSpPr>
              <p:cNvPr id="37" name="AutoShape 10"/>
              <p:cNvSpPr>
                <a:spLocks noChangeArrowheads="1"/>
              </p:cNvSpPr>
              <p:nvPr/>
            </p:nvSpPr>
            <p:spPr bwMode="gray">
              <a:xfrm>
                <a:off x="566091" y="4749908"/>
                <a:ext cx="3130847" cy="764976"/>
              </a:xfrm>
              <a:prstGeom prst="homePlate">
                <a:avLst>
                  <a:gd name="adj" fmla="val 0"/>
                </a:avLst>
              </a:prstGeom>
              <a:solidFill>
                <a:srgbClr val="FFE88C"/>
              </a:solidFill>
              <a:ln w="9525" algn="ctr">
                <a:noFill/>
                <a:miter lim="800000"/>
                <a:headEnd/>
                <a:tailEnd/>
              </a:ln>
            </p:spPr>
            <p:txBody>
              <a:bodyPr lIns="72000" tIns="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endParaRPr lang="en-US" altLang="en-US" sz="1100" b="1" dirty="0">
                  <a:solidFill>
                    <a:srgbClr val="000000"/>
                  </a:solidFill>
                  <a:latin typeface="+mn-lt"/>
                </a:endParaRPr>
              </a:p>
            </p:txBody>
          </p:sp>
          <p:sp>
            <p:nvSpPr>
              <p:cNvPr id="38" name="AutoShape 14"/>
              <p:cNvSpPr>
                <a:spLocks noChangeArrowheads="1"/>
              </p:cNvSpPr>
              <p:nvPr/>
            </p:nvSpPr>
            <p:spPr bwMode="gray">
              <a:xfrm>
                <a:off x="3717300" y="3826562"/>
                <a:ext cx="3841836" cy="764976"/>
              </a:xfrm>
              <a:prstGeom prst="homePlate">
                <a:avLst>
                  <a:gd name="adj" fmla="val 0"/>
                </a:avLst>
              </a:prstGeom>
              <a:solidFill>
                <a:schemeClr val="accent5"/>
              </a:solidFill>
              <a:ln w="6350">
                <a:noFill/>
                <a:miter lim="800000"/>
                <a:headEnd/>
                <a:tailEnd/>
              </a:ln>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Aft>
                    <a:spcPct val="20000"/>
                  </a:spcAft>
                  <a:buClr>
                    <a:schemeClr val="tx1"/>
                  </a:buClr>
                  <a:buFont typeface="Wingdings" pitchFamily="2" charset="2"/>
                  <a:buNone/>
                </a:pPr>
                <a:endParaRPr lang="en-US" altLang="en-US" sz="1100" dirty="0">
                  <a:solidFill>
                    <a:srgbClr val="000000"/>
                  </a:solidFill>
                  <a:latin typeface="+mn-lt"/>
                </a:endParaRPr>
              </a:p>
            </p:txBody>
          </p:sp>
          <p:sp>
            <p:nvSpPr>
              <p:cNvPr id="39" name="AutoShape 14"/>
              <p:cNvSpPr>
                <a:spLocks noChangeArrowheads="1"/>
              </p:cNvSpPr>
              <p:nvPr/>
            </p:nvSpPr>
            <p:spPr bwMode="gray">
              <a:xfrm>
                <a:off x="3696938" y="4749908"/>
                <a:ext cx="3841836" cy="764976"/>
              </a:xfrm>
              <a:prstGeom prst="homePlate">
                <a:avLst>
                  <a:gd name="adj" fmla="val 0"/>
                </a:avLst>
              </a:prstGeom>
              <a:solidFill>
                <a:schemeClr val="accent5"/>
              </a:solidFill>
              <a:ln w="6350">
                <a:noFill/>
                <a:miter lim="800000"/>
                <a:headEnd/>
                <a:tailEnd/>
              </a:ln>
            </p:spPr>
            <p:txBody>
              <a:bodyPr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spcAft>
                    <a:spcPct val="20000"/>
                  </a:spcAft>
                  <a:buClr>
                    <a:schemeClr val="tx1"/>
                  </a:buClr>
                  <a:buFont typeface="Wingdings" pitchFamily="2" charset="2"/>
                  <a:buNone/>
                </a:pPr>
                <a:endParaRPr lang="en-US" altLang="en-US" sz="1100" dirty="0">
                  <a:solidFill>
                    <a:srgbClr val="000000"/>
                  </a:solidFill>
                  <a:latin typeface="+mn-lt"/>
                </a:endParaRPr>
              </a:p>
            </p:txBody>
          </p:sp>
        </p:grpSp>
        <p:sp>
          <p:nvSpPr>
            <p:cNvPr id="8" name="Textfeld 7"/>
            <p:cNvSpPr txBox="1"/>
            <p:nvPr/>
          </p:nvSpPr>
          <p:spPr>
            <a:xfrm>
              <a:off x="4393913" y="2992929"/>
              <a:ext cx="3804316" cy="602867"/>
            </a:xfrm>
            <a:prstGeom prst="rect">
              <a:avLst/>
            </a:prstGeom>
            <a:noFill/>
          </p:spPr>
          <p:txBody>
            <a:bodyPr wrap="square" lIns="504000" tIns="0" rIns="0" bIns="0" rtlCol="0" anchor="ctr" anchorCtr="0">
              <a:noAutofit/>
            </a:bodyPr>
            <a:lstStyle/>
            <a:p>
              <a:pPr marL="250825" indent="-250825">
                <a:lnSpc>
                  <a:spcPct val="110000"/>
                </a:lnSpc>
                <a:spcAft>
                  <a:spcPts val="500"/>
                </a:spcAft>
              </a:pPr>
              <a:r>
                <a:rPr lang="de-DE" sz="1600" dirty="0" smtClean="0"/>
                <a:t>…	</a:t>
              </a:r>
              <a:r>
                <a:rPr lang="de-DE" sz="1600" b="1" dirty="0" err="1" smtClean="0"/>
                <a:t>employment</a:t>
              </a:r>
              <a:r>
                <a:rPr lang="de-DE" sz="1600" b="1" dirty="0" smtClean="0"/>
                <a:t> </a:t>
              </a:r>
              <a:r>
                <a:rPr lang="de-DE" sz="1600" b="1" dirty="0" err="1" smtClean="0"/>
                <a:t>contracts</a:t>
              </a:r>
              <a:r>
                <a:rPr lang="de-DE" sz="1600" b="1" dirty="0" smtClean="0"/>
                <a:t> </a:t>
              </a:r>
              <a:r>
                <a:rPr lang="de-DE" sz="1600" dirty="0" err="1" smtClean="0"/>
                <a:t>with</a:t>
              </a:r>
              <a:r>
                <a:rPr lang="de-DE" sz="1600" dirty="0" smtClean="0"/>
                <a:t> </a:t>
              </a:r>
              <a:r>
                <a:rPr lang="de-DE" sz="1600" dirty="0" err="1" smtClean="0"/>
                <a:t>young</a:t>
              </a:r>
              <a:r>
                <a:rPr lang="de-DE" sz="1600" dirty="0" smtClean="0"/>
                <a:t>-adult </a:t>
              </a:r>
              <a:r>
                <a:rPr lang="de-DE" sz="1600" dirty="0" err="1" smtClean="0"/>
                <a:t>refugees</a:t>
              </a:r>
              <a:r>
                <a:rPr lang="de-DE" sz="1600" dirty="0" smtClean="0"/>
                <a:t> </a:t>
              </a:r>
              <a:r>
                <a:rPr lang="de-DE" sz="1600" dirty="0" err="1" smtClean="0"/>
                <a:t>signed</a:t>
              </a:r>
              <a:endParaRPr lang="de-DE" sz="1600" b="1" dirty="0"/>
            </a:p>
          </p:txBody>
        </p:sp>
        <p:sp>
          <p:nvSpPr>
            <p:cNvPr id="9" name="Textfeld 8"/>
            <p:cNvSpPr txBox="1"/>
            <p:nvPr/>
          </p:nvSpPr>
          <p:spPr>
            <a:xfrm>
              <a:off x="4393913" y="3922484"/>
              <a:ext cx="4336089" cy="602867"/>
            </a:xfrm>
            <a:prstGeom prst="rect">
              <a:avLst/>
            </a:prstGeom>
            <a:noFill/>
          </p:spPr>
          <p:txBody>
            <a:bodyPr wrap="square" lIns="504000" tIns="0" rIns="0" bIns="0" rtlCol="0" anchor="ctr" anchorCtr="0">
              <a:noAutofit/>
            </a:bodyPr>
            <a:lstStyle/>
            <a:p>
              <a:pPr marL="250825" indent="-250825">
                <a:lnSpc>
                  <a:spcPct val="110000"/>
                </a:lnSpc>
                <a:spcAft>
                  <a:spcPts val="500"/>
                </a:spcAft>
              </a:pPr>
              <a:r>
                <a:rPr lang="de-DE" sz="1600" dirty="0" smtClean="0"/>
                <a:t>…	</a:t>
              </a:r>
              <a:r>
                <a:rPr lang="de-DE" sz="1600" dirty="0" err="1" smtClean="0"/>
                <a:t>refugees</a:t>
              </a:r>
              <a:r>
                <a:rPr lang="de-DE" sz="1600" dirty="0" smtClean="0"/>
                <a:t> </a:t>
              </a:r>
              <a:r>
                <a:rPr lang="de-DE" sz="1600" dirty="0" err="1" smtClean="0"/>
                <a:t>completed</a:t>
              </a:r>
              <a:r>
                <a:rPr lang="de-DE" sz="1600" dirty="0" smtClean="0"/>
                <a:t> </a:t>
              </a:r>
              <a:r>
                <a:rPr lang="de-DE" sz="1600" b="1" dirty="0" err="1" smtClean="0"/>
                <a:t>internships</a:t>
              </a:r>
              <a:endParaRPr lang="de-DE" sz="1600" dirty="0"/>
            </a:p>
          </p:txBody>
        </p:sp>
        <p:sp>
          <p:nvSpPr>
            <p:cNvPr id="10" name="Textfeld 9"/>
            <p:cNvSpPr txBox="1"/>
            <p:nvPr/>
          </p:nvSpPr>
          <p:spPr>
            <a:xfrm>
              <a:off x="736663" y="3852094"/>
              <a:ext cx="3017718" cy="519683"/>
            </a:xfrm>
            <a:prstGeom prst="rect">
              <a:avLst/>
            </a:prstGeom>
            <a:noFill/>
          </p:spPr>
          <p:txBody>
            <a:bodyPr wrap="square" lIns="0" tIns="0" rIns="288000" bIns="0" rtlCol="0">
              <a:spAutoFit/>
            </a:bodyPr>
            <a:lstStyle/>
            <a:p>
              <a:pPr algn="r">
                <a:lnSpc>
                  <a:spcPct val="110000"/>
                </a:lnSpc>
                <a:spcAft>
                  <a:spcPts val="500"/>
                </a:spcAft>
              </a:pPr>
              <a:r>
                <a:rPr lang="de-DE" sz="1600" dirty="0" smtClean="0"/>
                <a:t>More </a:t>
              </a:r>
              <a:r>
                <a:rPr lang="de-DE" sz="1600" dirty="0" err="1" smtClean="0"/>
                <a:t>than</a:t>
              </a:r>
              <a:r>
                <a:rPr lang="de-DE" sz="1600" dirty="0" smtClean="0"/>
                <a:t> </a:t>
              </a:r>
              <a:r>
                <a:rPr lang="de-DE" sz="3600" b="1" dirty="0" smtClean="0"/>
                <a:t>1,200</a:t>
              </a:r>
              <a:endParaRPr lang="de-DE" sz="3600" b="1" dirty="0"/>
            </a:p>
          </p:txBody>
        </p:sp>
        <p:grpSp>
          <p:nvGrpSpPr>
            <p:cNvPr id="11" name="Gruppieren 10"/>
            <p:cNvGrpSpPr/>
            <p:nvPr/>
          </p:nvGrpSpPr>
          <p:grpSpPr>
            <a:xfrm>
              <a:off x="3754381" y="2893420"/>
              <a:ext cx="793479" cy="780347"/>
              <a:chOff x="3474764" y="2699771"/>
              <a:chExt cx="493200" cy="492611"/>
            </a:xfrm>
          </p:grpSpPr>
          <p:sp>
            <p:nvSpPr>
              <p:cNvPr id="32" name="Oval 8"/>
              <p:cNvSpPr/>
              <p:nvPr/>
            </p:nvSpPr>
            <p:spPr bwMode="auto">
              <a:xfrm>
                <a:off x="3474764" y="2699771"/>
                <a:ext cx="493200" cy="492611"/>
              </a:xfrm>
              <a:prstGeom prst="ellipse">
                <a:avLst/>
              </a:prstGeom>
              <a:solidFill>
                <a:schemeClr val="accent3"/>
              </a:solidFill>
              <a:ln>
                <a:noFill/>
              </a:ln>
              <a:effectLst>
                <a:outerShdw dist="12700" dir="27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de-DE" sz="1600" dirty="0"/>
              </a:p>
            </p:txBody>
          </p:sp>
          <p:sp>
            <p:nvSpPr>
              <p:cNvPr id="33" name="Freeform 27"/>
              <p:cNvSpPr>
                <a:spLocks noEditPoints="1"/>
              </p:cNvSpPr>
              <p:nvPr/>
            </p:nvSpPr>
            <p:spPr bwMode="auto">
              <a:xfrm>
                <a:off x="3552788" y="2812408"/>
                <a:ext cx="337153" cy="307278"/>
              </a:xfrm>
              <a:custGeom>
                <a:avLst/>
                <a:gdLst>
                  <a:gd name="T0" fmla="*/ 344 w 1753"/>
                  <a:gd name="T1" fmla="*/ 100 h 1762"/>
                  <a:gd name="T2" fmla="*/ 543 w 1753"/>
                  <a:gd name="T3" fmla="*/ 100 h 1762"/>
                  <a:gd name="T4" fmla="*/ 1328 w 1753"/>
                  <a:gd name="T5" fmla="*/ 0 h 1762"/>
                  <a:gd name="T6" fmla="*/ 1328 w 1753"/>
                  <a:gd name="T7" fmla="*/ 199 h 1762"/>
                  <a:gd name="T8" fmla="*/ 1328 w 1753"/>
                  <a:gd name="T9" fmla="*/ 0 h 1762"/>
                  <a:gd name="T10" fmla="*/ 786 w 1753"/>
                  <a:gd name="T11" fmla="*/ 274 h 1762"/>
                  <a:gd name="T12" fmla="*/ 985 w 1753"/>
                  <a:gd name="T13" fmla="*/ 274 h 1762"/>
                  <a:gd name="T14" fmla="*/ 443 w 1753"/>
                  <a:gd name="T15" fmla="*/ 212 h 1762"/>
                  <a:gd name="T16" fmla="*/ 244 w 1753"/>
                  <a:gd name="T17" fmla="*/ 422 h 1762"/>
                  <a:gd name="T18" fmla="*/ 311 w 1753"/>
                  <a:gd name="T19" fmla="*/ 1122 h 1762"/>
                  <a:gd name="T20" fmla="*/ 443 w 1753"/>
                  <a:gd name="T21" fmla="*/ 1135 h 1762"/>
                  <a:gd name="T22" fmla="*/ 510 w 1753"/>
                  <a:gd name="T23" fmla="*/ 1189 h 1762"/>
                  <a:gd name="T24" fmla="*/ 576 w 1753"/>
                  <a:gd name="T25" fmla="*/ 680 h 1762"/>
                  <a:gd name="T26" fmla="*/ 576 w 1753"/>
                  <a:gd name="T27" fmla="*/ 217 h 1762"/>
                  <a:gd name="T28" fmla="*/ 443 w 1753"/>
                  <a:gd name="T29" fmla="*/ 212 h 1762"/>
                  <a:gd name="T30" fmla="*/ 1195 w 1753"/>
                  <a:gd name="T31" fmla="*/ 217 h 1762"/>
                  <a:gd name="T32" fmla="*/ 1195 w 1753"/>
                  <a:gd name="T33" fmla="*/ 680 h 1762"/>
                  <a:gd name="T34" fmla="*/ 1262 w 1753"/>
                  <a:gd name="T35" fmla="*/ 1189 h 1762"/>
                  <a:gd name="T36" fmla="*/ 1328 w 1753"/>
                  <a:gd name="T37" fmla="*/ 1135 h 1762"/>
                  <a:gd name="T38" fmla="*/ 1460 w 1753"/>
                  <a:gd name="T39" fmla="*/ 1122 h 1762"/>
                  <a:gd name="T40" fmla="*/ 1527 w 1753"/>
                  <a:gd name="T41" fmla="*/ 422 h 1762"/>
                  <a:gd name="T42" fmla="*/ 1328 w 1753"/>
                  <a:gd name="T43" fmla="*/ 212 h 1762"/>
                  <a:gd name="T44" fmla="*/ 1295 w 1753"/>
                  <a:gd name="T45" fmla="*/ 212 h 1762"/>
                  <a:gd name="T46" fmla="*/ 753 w 1753"/>
                  <a:gd name="T47" fmla="*/ 393 h 1762"/>
                  <a:gd name="T48" fmla="*/ 753 w 1753"/>
                  <a:gd name="T49" fmla="*/ 855 h 1762"/>
                  <a:gd name="T50" fmla="*/ 820 w 1753"/>
                  <a:gd name="T51" fmla="*/ 1364 h 1762"/>
                  <a:gd name="T52" fmla="*/ 951 w 1753"/>
                  <a:gd name="T53" fmla="*/ 1364 h 1762"/>
                  <a:gd name="T54" fmla="*/ 1019 w 1753"/>
                  <a:gd name="T55" fmla="*/ 855 h 1762"/>
                  <a:gd name="T56" fmla="*/ 1019 w 1753"/>
                  <a:gd name="T57" fmla="*/ 393 h 1762"/>
                  <a:gd name="T58" fmla="*/ 853 w 1753"/>
                  <a:gd name="T59" fmla="*/ 386 h 1762"/>
                  <a:gd name="T60" fmla="*/ 214 w 1753"/>
                  <a:gd name="T61" fmla="*/ 810 h 1762"/>
                  <a:gd name="T62" fmla="*/ 57 w 1753"/>
                  <a:gd name="T63" fmla="*/ 1285 h 1762"/>
                  <a:gd name="T64" fmla="*/ 460 w 1753"/>
                  <a:gd name="T65" fmla="*/ 1617 h 1762"/>
                  <a:gd name="T66" fmla="*/ 1741 w 1753"/>
                  <a:gd name="T67" fmla="*/ 1107 h 1762"/>
                  <a:gd name="T68" fmla="*/ 1517 w 1753"/>
                  <a:gd name="T69" fmla="*/ 817 h 1762"/>
                  <a:gd name="T70" fmla="*/ 1586 w 1753"/>
                  <a:gd name="T71" fmla="*/ 1045 h 1762"/>
                  <a:gd name="T72" fmla="*/ 529 w 1753"/>
                  <a:gd name="T73" fmla="*/ 1396 h 1762"/>
                  <a:gd name="T74" fmla="*/ 211 w 1753"/>
                  <a:gd name="T75" fmla="*/ 1148 h 1762"/>
                  <a:gd name="T76" fmla="*/ 250 w 1753"/>
                  <a:gd name="T77" fmla="*/ 809 h 1762"/>
                  <a:gd name="T78" fmla="*/ 227 w 1753"/>
                  <a:gd name="T79" fmla="*/ 803 h 17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753" h="1762">
                    <a:moveTo>
                      <a:pt x="444" y="0"/>
                    </a:moveTo>
                    <a:cubicBezTo>
                      <a:pt x="389" y="0"/>
                      <a:pt x="344" y="45"/>
                      <a:pt x="344" y="100"/>
                    </a:cubicBezTo>
                    <a:cubicBezTo>
                      <a:pt x="344" y="155"/>
                      <a:pt x="389" y="199"/>
                      <a:pt x="444" y="199"/>
                    </a:cubicBezTo>
                    <a:cubicBezTo>
                      <a:pt x="499" y="199"/>
                      <a:pt x="543" y="155"/>
                      <a:pt x="543" y="100"/>
                    </a:cubicBezTo>
                    <a:cubicBezTo>
                      <a:pt x="543" y="45"/>
                      <a:pt x="499" y="0"/>
                      <a:pt x="444" y="0"/>
                    </a:cubicBezTo>
                    <a:close/>
                    <a:moveTo>
                      <a:pt x="1328" y="0"/>
                    </a:moveTo>
                    <a:cubicBezTo>
                      <a:pt x="1273" y="0"/>
                      <a:pt x="1228" y="45"/>
                      <a:pt x="1228" y="100"/>
                    </a:cubicBezTo>
                    <a:cubicBezTo>
                      <a:pt x="1228" y="155"/>
                      <a:pt x="1273" y="199"/>
                      <a:pt x="1328" y="199"/>
                    </a:cubicBezTo>
                    <a:cubicBezTo>
                      <a:pt x="1383" y="199"/>
                      <a:pt x="1427" y="155"/>
                      <a:pt x="1427" y="100"/>
                    </a:cubicBezTo>
                    <a:cubicBezTo>
                      <a:pt x="1427" y="45"/>
                      <a:pt x="1383" y="0"/>
                      <a:pt x="1328" y="0"/>
                    </a:cubicBezTo>
                    <a:close/>
                    <a:moveTo>
                      <a:pt x="886" y="175"/>
                    </a:moveTo>
                    <a:cubicBezTo>
                      <a:pt x="831" y="175"/>
                      <a:pt x="786" y="219"/>
                      <a:pt x="786" y="274"/>
                    </a:cubicBezTo>
                    <a:cubicBezTo>
                      <a:pt x="786" y="329"/>
                      <a:pt x="831" y="374"/>
                      <a:pt x="886" y="374"/>
                    </a:cubicBezTo>
                    <a:cubicBezTo>
                      <a:pt x="941" y="374"/>
                      <a:pt x="985" y="329"/>
                      <a:pt x="985" y="274"/>
                    </a:cubicBezTo>
                    <a:cubicBezTo>
                      <a:pt x="985" y="219"/>
                      <a:pt x="941" y="175"/>
                      <a:pt x="886" y="175"/>
                    </a:cubicBezTo>
                    <a:close/>
                    <a:moveTo>
                      <a:pt x="443" y="212"/>
                    </a:moveTo>
                    <a:cubicBezTo>
                      <a:pt x="400" y="212"/>
                      <a:pt x="358" y="211"/>
                      <a:pt x="311" y="217"/>
                    </a:cubicBezTo>
                    <a:cubicBezTo>
                      <a:pt x="249" y="226"/>
                      <a:pt x="243" y="307"/>
                      <a:pt x="244" y="422"/>
                    </a:cubicBezTo>
                    <a:cubicBezTo>
                      <a:pt x="252" y="580"/>
                      <a:pt x="236" y="638"/>
                      <a:pt x="311" y="680"/>
                    </a:cubicBezTo>
                    <a:cubicBezTo>
                      <a:pt x="311" y="1122"/>
                      <a:pt x="311" y="1122"/>
                      <a:pt x="311" y="1122"/>
                    </a:cubicBezTo>
                    <a:cubicBezTo>
                      <a:pt x="311" y="1159"/>
                      <a:pt x="341" y="1189"/>
                      <a:pt x="378" y="1189"/>
                    </a:cubicBezTo>
                    <a:cubicBezTo>
                      <a:pt x="411" y="1189"/>
                      <a:pt x="438" y="1166"/>
                      <a:pt x="443" y="1135"/>
                    </a:cubicBezTo>
                    <a:cubicBezTo>
                      <a:pt x="444" y="1135"/>
                      <a:pt x="444" y="1135"/>
                      <a:pt x="444" y="1135"/>
                    </a:cubicBezTo>
                    <a:cubicBezTo>
                      <a:pt x="450" y="1166"/>
                      <a:pt x="477" y="1189"/>
                      <a:pt x="510" y="1189"/>
                    </a:cubicBezTo>
                    <a:cubicBezTo>
                      <a:pt x="547" y="1189"/>
                      <a:pt x="576" y="1159"/>
                      <a:pt x="576" y="1122"/>
                    </a:cubicBezTo>
                    <a:cubicBezTo>
                      <a:pt x="576" y="680"/>
                      <a:pt x="576" y="680"/>
                      <a:pt x="576" y="680"/>
                    </a:cubicBezTo>
                    <a:cubicBezTo>
                      <a:pt x="651" y="638"/>
                      <a:pt x="636" y="580"/>
                      <a:pt x="644" y="422"/>
                    </a:cubicBezTo>
                    <a:cubicBezTo>
                      <a:pt x="644" y="307"/>
                      <a:pt x="639" y="226"/>
                      <a:pt x="576" y="217"/>
                    </a:cubicBezTo>
                    <a:cubicBezTo>
                      <a:pt x="530" y="211"/>
                      <a:pt x="488" y="212"/>
                      <a:pt x="444" y="212"/>
                    </a:cubicBezTo>
                    <a:lnTo>
                      <a:pt x="443" y="212"/>
                    </a:lnTo>
                    <a:close/>
                    <a:moveTo>
                      <a:pt x="1295" y="212"/>
                    </a:moveTo>
                    <a:cubicBezTo>
                      <a:pt x="1262" y="212"/>
                      <a:pt x="1230" y="213"/>
                      <a:pt x="1195" y="217"/>
                    </a:cubicBezTo>
                    <a:cubicBezTo>
                      <a:pt x="1133" y="226"/>
                      <a:pt x="1127" y="307"/>
                      <a:pt x="1128" y="422"/>
                    </a:cubicBezTo>
                    <a:cubicBezTo>
                      <a:pt x="1136" y="580"/>
                      <a:pt x="1120" y="638"/>
                      <a:pt x="1195" y="680"/>
                    </a:cubicBezTo>
                    <a:cubicBezTo>
                      <a:pt x="1195" y="1122"/>
                      <a:pt x="1195" y="1122"/>
                      <a:pt x="1195" y="1122"/>
                    </a:cubicBezTo>
                    <a:cubicBezTo>
                      <a:pt x="1195" y="1159"/>
                      <a:pt x="1225" y="1189"/>
                      <a:pt x="1262" y="1189"/>
                    </a:cubicBezTo>
                    <a:cubicBezTo>
                      <a:pt x="1295" y="1189"/>
                      <a:pt x="1322" y="1166"/>
                      <a:pt x="1327" y="1135"/>
                    </a:cubicBezTo>
                    <a:cubicBezTo>
                      <a:pt x="1328" y="1135"/>
                      <a:pt x="1328" y="1135"/>
                      <a:pt x="1328" y="1135"/>
                    </a:cubicBezTo>
                    <a:cubicBezTo>
                      <a:pt x="1334" y="1166"/>
                      <a:pt x="1361" y="1189"/>
                      <a:pt x="1394" y="1189"/>
                    </a:cubicBezTo>
                    <a:cubicBezTo>
                      <a:pt x="1431" y="1189"/>
                      <a:pt x="1460" y="1159"/>
                      <a:pt x="1460" y="1122"/>
                    </a:cubicBezTo>
                    <a:cubicBezTo>
                      <a:pt x="1460" y="680"/>
                      <a:pt x="1460" y="680"/>
                      <a:pt x="1460" y="680"/>
                    </a:cubicBezTo>
                    <a:cubicBezTo>
                      <a:pt x="1535" y="638"/>
                      <a:pt x="1520" y="580"/>
                      <a:pt x="1527" y="422"/>
                    </a:cubicBezTo>
                    <a:cubicBezTo>
                      <a:pt x="1528" y="307"/>
                      <a:pt x="1523" y="226"/>
                      <a:pt x="1460" y="217"/>
                    </a:cubicBezTo>
                    <a:cubicBezTo>
                      <a:pt x="1414" y="211"/>
                      <a:pt x="1372" y="212"/>
                      <a:pt x="1328" y="212"/>
                    </a:cubicBezTo>
                    <a:cubicBezTo>
                      <a:pt x="1327" y="212"/>
                      <a:pt x="1327" y="212"/>
                      <a:pt x="1327" y="212"/>
                    </a:cubicBezTo>
                    <a:cubicBezTo>
                      <a:pt x="1317" y="212"/>
                      <a:pt x="1306" y="211"/>
                      <a:pt x="1295" y="212"/>
                    </a:cubicBezTo>
                    <a:close/>
                    <a:moveTo>
                      <a:pt x="853" y="386"/>
                    </a:moveTo>
                    <a:cubicBezTo>
                      <a:pt x="820" y="386"/>
                      <a:pt x="788" y="388"/>
                      <a:pt x="753" y="393"/>
                    </a:cubicBezTo>
                    <a:cubicBezTo>
                      <a:pt x="690" y="401"/>
                      <a:pt x="686" y="482"/>
                      <a:pt x="686" y="597"/>
                    </a:cubicBezTo>
                    <a:cubicBezTo>
                      <a:pt x="694" y="755"/>
                      <a:pt x="678" y="813"/>
                      <a:pt x="753" y="855"/>
                    </a:cubicBezTo>
                    <a:cubicBezTo>
                      <a:pt x="753" y="1297"/>
                      <a:pt x="753" y="1297"/>
                      <a:pt x="753" y="1297"/>
                    </a:cubicBezTo>
                    <a:cubicBezTo>
                      <a:pt x="753" y="1334"/>
                      <a:pt x="783" y="1364"/>
                      <a:pt x="820" y="1364"/>
                    </a:cubicBezTo>
                    <a:cubicBezTo>
                      <a:pt x="853" y="1364"/>
                      <a:pt x="880" y="1341"/>
                      <a:pt x="886" y="1310"/>
                    </a:cubicBezTo>
                    <a:cubicBezTo>
                      <a:pt x="891" y="1341"/>
                      <a:pt x="918" y="1364"/>
                      <a:pt x="951" y="1364"/>
                    </a:cubicBezTo>
                    <a:cubicBezTo>
                      <a:pt x="988" y="1364"/>
                      <a:pt x="1019" y="1334"/>
                      <a:pt x="1019" y="1297"/>
                    </a:cubicBezTo>
                    <a:cubicBezTo>
                      <a:pt x="1019" y="855"/>
                      <a:pt x="1019" y="855"/>
                      <a:pt x="1019" y="855"/>
                    </a:cubicBezTo>
                    <a:cubicBezTo>
                      <a:pt x="1093" y="813"/>
                      <a:pt x="1078" y="755"/>
                      <a:pt x="1085" y="597"/>
                    </a:cubicBezTo>
                    <a:cubicBezTo>
                      <a:pt x="1086" y="482"/>
                      <a:pt x="1081" y="401"/>
                      <a:pt x="1019" y="393"/>
                    </a:cubicBezTo>
                    <a:cubicBezTo>
                      <a:pt x="972" y="386"/>
                      <a:pt x="930" y="386"/>
                      <a:pt x="886" y="386"/>
                    </a:cubicBezTo>
                    <a:cubicBezTo>
                      <a:pt x="875" y="386"/>
                      <a:pt x="864" y="386"/>
                      <a:pt x="853" y="386"/>
                    </a:cubicBezTo>
                    <a:close/>
                    <a:moveTo>
                      <a:pt x="227" y="803"/>
                    </a:moveTo>
                    <a:cubicBezTo>
                      <a:pt x="222" y="804"/>
                      <a:pt x="218" y="806"/>
                      <a:pt x="214" y="810"/>
                    </a:cubicBezTo>
                    <a:cubicBezTo>
                      <a:pt x="192" y="827"/>
                      <a:pt x="171" y="846"/>
                      <a:pt x="152" y="866"/>
                    </a:cubicBezTo>
                    <a:cubicBezTo>
                      <a:pt x="29" y="994"/>
                      <a:pt x="0" y="1148"/>
                      <a:pt x="57" y="1285"/>
                    </a:cubicBezTo>
                    <a:cubicBezTo>
                      <a:pt x="113" y="1422"/>
                      <a:pt x="251" y="1541"/>
                      <a:pt x="454" y="1615"/>
                    </a:cubicBezTo>
                    <a:cubicBezTo>
                      <a:pt x="460" y="1617"/>
                      <a:pt x="460" y="1617"/>
                      <a:pt x="460" y="1617"/>
                    </a:cubicBezTo>
                    <a:cubicBezTo>
                      <a:pt x="864" y="1762"/>
                      <a:pt x="1375" y="1682"/>
                      <a:pt x="1619" y="1428"/>
                    </a:cubicBezTo>
                    <a:cubicBezTo>
                      <a:pt x="1713" y="1330"/>
                      <a:pt x="1753" y="1217"/>
                      <a:pt x="1741" y="1107"/>
                    </a:cubicBezTo>
                    <a:cubicBezTo>
                      <a:pt x="1728" y="998"/>
                      <a:pt x="1663" y="894"/>
                      <a:pt x="1557" y="810"/>
                    </a:cubicBezTo>
                    <a:cubicBezTo>
                      <a:pt x="1544" y="801"/>
                      <a:pt x="1526" y="804"/>
                      <a:pt x="1517" y="817"/>
                    </a:cubicBezTo>
                    <a:cubicBezTo>
                      <a:pt x="1510" y="827"/>
                      <a:pt x="1510" y="840"/>
                      <a:pt x="1517" y="850"/>
                    </a:cubicBezTo>
                    <a:cubicBezTo>
                      <a:pt x="1566" y="912"/>
                      <a:pt x="1589" y="979"/>
                      <a:pt x="1586" y="1045"/>
                    </a:cubicBezTo>
                    <a:cubicBezTo>
                      <a:pt x="1583" y="1111"/>
                      <a:pt x="1555" y="1179"/>
                      <a:pt x="1493" y="1243"/>
                    </a:cubicBezTo>
                    <a:cubicBezTo>
                      <a:pt x="1301" y="1444"/>
                      <a:pt x="864" y="1517"/>
                      <a:pt x="529" y="1396"/>
                    </a:cubicBezTo>
                    <a:cubicBezTo>
                      <a:pt x="523" y="1394"/>
                      <a:pt x="523" y="1394"/>
                      <a:pt x="523" y="1394"/>
                    </a:cubicBezTo>
                    <a:cubicBezTo>
                      <a:pt x="363" y="1336"/>
                      <a:pt x="257" y="1245"/>
                      <a:pt x="211" y="1148"/>
                    </a:cubicBezTo>
                    <a:cubicBezTo>
                      <a:pt x="166" y="1051"/>
                      <a:pt x="176" y="948"/>
                      <a:pt x="255" y="850"/>
                    </a:cubicBezTo>
                    <a:cubicBezTo>
                      <a:pt x="265" y="838"/>
                      <a:pt x="263" y="819"/>
                      <a:pt x="250" y="809"/>
                    </a:cubicBezTo>
                    <a:cubicBezTo>
                      <a:pt x="245" y="805"/>
                      <a:pt x="237" y="803"/>
                      <a:pt x="230" y="803"/>
                    </a:cubicBezTo>
                    <a:cubicBezTo>
                      <a:pt x="229" y="803"/>
                      <a:pt x="228" y="803"/>
                      <a:pt x="227" y="803"/>
                    </a:cubicBez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de-DE" sz="1600" dirty="0"/>
              </a:p>
            </p:txBody>
          </p:sp>
        </p:grpSp>
        <p:sp>
          <p:nvSpPr>
            <p:cNvPr id="12" name="AutoShape 28"/>
            <p:cNvSpPr>
              <a:spLocks noChangeArrowheads="1"/>
            </p:cNvSpPr>
            <p:nvPr/>
          </p:nvSpPr>
          <p:spPr bwMode="gray">
            <a:xfrm>
              <a:off x="4563914" y="3007792"/>
              <a:ext cx="252806" cy="540203"/>
            </a:xfrm>
            <a:prstGeom prst="chevron">
              <a:avLst>
                <a:gd name="adj" fmla="val 52972"/>
              </a:avLst>
            </a:prstGeom>
            <a:solidFill>
              <a:schemeClr val="bg2"/>
            </a:solidFill>
            <a:ln>
              <a:solidFill>
                <a:schemeClr val="bg2"/>
              </a:solidFill>
              <a:headEnd/>
              <a:tailEnd/>
            </a:ln>
            <a:effectLst/>
          </p:spPr>
          <p:style>
            <a:lnRef idx="1">
              <a:schemeClr val="accent3"/>
            </a:lnRef>
            <a:fillRef idx="3">
              <a:schemeClr val="accent3"/>
            </a:fillRef>
            <a:effectRef idx="2">
              <a:schemeClr val="accent3"/>
            </a:effectRef>
            <a:fontRef idx="minor">
              <a:schemeClr val="lt1"/>
            </a:fontRef>
          </p:style>
          <p:txBody>
            <a:bodyPr lIns="144000" tIns="144000" rIns="144000" bIns="144000" anchor="ctr"/>
            <a:lstStyle/>
            <a:p>
              <a:endParaRPr lang="de-DE" sz="1400" dirty="0"/>
            </a:p>
          </p:txBody>
        </p:sp>
        <p:sp>
          <p:nvSpPr>
            <p:cNvPr id="13" name="AutoShape 28"/>
            <p:cNvSpPr>
              <a:spLocks noChangeArrowheads="1"/>
            </p:cNvSpPr>
            <p:nvPr/>
          </p:nvSpPr>
          <p:spPr bwMode="gray">
            <a:xfrm>
              <a:off x="4563914" y="3895480"/>
              <a:ext cx="252806" cy="540203"/>
            </a:xfrm>
            <a:prstGeom prst="chevron">
              <a:avLst>
                <a:gd name="adj" fmla="val 52972"/>
              </a:avLst>
            </a:prstGeom>
            <a:solidFill>
              <a:schemeClr val="bg2"/>
            </a:solidFill>
            <a:ln>
              <a:solidFill>
                <a:schemeClr val="bg2"/>
              </a:solidFill>
              <a:headEnd/>
              <a:tailEnd/>
            </a:ln>
            <a:effectLst/>
          </p:spPr>
          <p:style>
            <a:lnRef idx="1">
              <a:schemeClr val="accent3"/>
            </a:lnRef>
            <a:fillRef idx="3">
              <a:schemeClr val="accent3"/>
            </a:fillRef>
            <a:effectRef idx="2">
              <a:schemeClr val="accent3"/>
            </a:effectRef>
            <a:fontRef idx="minor">
              <a:schemeClr val="lt1"/>
            </a:fontRef>
          </p:style>
          <p:txBody>
            <a:bodyPr lIns="144000" tIns="144000" rIns="144000" bIns="144000" anchor="ctr"/>
            <a:lstStyle/>
            <a:p>
              <a:endParaRPr lang="de-DE" sz="1400" dirty="0"/>
            </a:p>
          </p:txBody>
        </p:sp>
        <p:sp>
          <p:nvSpPr>
            <p:cNvPr id="14" name="Textfeld 13"/>
            <p:cNvSpPr txBox="1"/>
            <p:nvPr/>
          </p:nvSpPr>
          <p:spPr>
            <a:xfrm>
              <a:off x="4392697" y="4782836"/>
              <a:ext cx="4451380" cy="602867"/>
            </a:xfrm>
            <a:prstGeom prst="rect">
              <a:avLst/>
            </a:prstGeom>
            <a:noFill/>
          </p:spPr>
          <p:txBody>
            <a:bodyPr wrap="square" lIns="504000" tIns="0" rIns="0" bIns="0" rtlCol="0" anchor="ctr" anchorCtr="0">
              <a:noAutofit/>
            </a:bodyPr>
            <a:lstStyle/>
            <a:p>
              <a:pPr marL="250825" indent="-250825">
                <a:lnSpc>
                  <a:spcPct val="110000"/>
                </a:lnSpc>
                <a:spcAft>
                  <a:spcPts val="500"/>
                </a:spcAft>
              </a:pPr>
              <a:r>
                <a:rPr lang="de-DE" sz="1600" dirty="0" smtClean="0"/>
                <a:t>…	</a:t>
              </a:r>
              <a:r>
                <a:rPr lang="de-DE" sz="1600" dirty="0" err="1" smtClean="0"/>
                <a:t>refugees</a:t>
              </a:r>
              <a:r>
                <a:rPr lang="de-DE" sz="1600" dirty="0" smtClean="0"/>
                <a:t> in </a:t>
              </a:r>
              <a:r>
                <a:rPr lang="de-DE" sz="1600" b="1" dirty="0" err="1" smtClean="0"/>
                <a:t>traineeships</a:t>
              </a:r>
              <a:endParaRPr lang="de-DE" sz="1600" b="1" dirty="0"/>
            </a:p>
          </p:txBody>
        </p:sp>
        <p:sp>
          <p:nvSpPr>
            <p:cNvPr id="15" name="AutoShape 28"/>
            <p:cNvSpPr>
              <a:spLocks noChangeArrowheads="1"/>
            </p:cNvSpPr>
            <p:nvPr/>
          </p:nvSpPr>
          <p:spPr bwMode="gray">
            <a:xfrm>
              <a:off x="4563914" y="4818418"/>
              <a:ext cx="252806" cy="540203"/>
            </a:xfrm>
            <a:prstGeom prst="chevron">
              <a:avLst>
                <a:gd name="adj" fmla="val 52972"/>
              </a:avLst>
            </a:prstGeom>
            <a:solidFill>
              <a:schemeClr val="bg2"/>
            </a:solidFill>
            <a:ln>
              <a:solidFill>
                <a:schemeClr val="bg2"/>
              </a:solidFill>
              <a:headEnd/>
              <a:tailEnd/>
            </a:ln>
            <a:effectLst/>
          </p:spPr>
          <p:style>
            <a:lnRef idx="1">
              <a:schemeClr val="accent3"/>
            </a:lnRef>
            <a:fillRef idx="3">
              <a:schemeClr val="accent3"/>
            </a:fillRef>
            <a:effectRef idx="2">
              <a:schemeClr val="accent3"/>
            </a:effectRef>
            <a:fontRef idx="minor">
              <a:schemeClr val="lt1"/>
            </a:fontRef>
          </p:style>
          <p:txBody>
            <a:bodyPr lIns="144000" tIns="144000" rIns="144000" bIns="144000" anchor="ctr"/>
            <a:lstStyle/>
            <a:p>
              <a:endParaRPr lang="de-DE" sz="1400" dirty="0"/>
            </a:p>
          </p:txBody>
        </p:sp>
        <p:grpSp>
          <p:nvGrpSpPr>
            <p:cNvPr id="16" name="Gruppieren 15"/>
            <p:cNvGrpSpPr/>
            <p:nvPr/>
          </p:nvGrpSpPr>
          <p:grpSpPr>
            <a:xfrm>
              <a:off x="3751597" y="3799596"/>
              <a:ext cx="799046" cy="758080"/>
              <a:chOff x="3507422" y="3984932"/>
              <a:chExt cx="593180" cy="572744"/>
            </a:xfrm>
          </p:grpSpPr>
          <p:sp>
            <p:nvSpPr>
              <p:cNvPr id="26" name="Oval 8"/>
              <p:cNvSpPr/>
              <p:nvPr/>
            </p:nvSpPr>
            <p:spPr bwMode="auto">
              <a:xfrm>
                <a:off x="3507422" y="3984932"/>
                <a:ext cx="593180" cy="572744"/>
              </a:xfrm>
              <a:prstGeom prst="ellipse">
                <a:avLst/>
              </a:prstGeom>
              <a:solidFill>
                <a:schemeClr val="accent3"/>
              </a:solidFill>
              <a:ln>
                <a:noFill/>
              </a:ln>
              <a:effectLst>
                <a:outerShdw dist="12700" dir="27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de-DE" sz="1600" dirty="0"/>
              </a:p>
            </p:txBody>
          </p:sp>
          <p:grpSp>
            <p:nvGrpSpPr>
              <p:cNvPr id="27" name="Gruppieren 26"/>
              <p:cNvGrpSpPr>
                <a:grpSpLocks noChangeAspect="1"/>
              </p:cNvGrpSpPr>
              <p:nvPr/>
            </p:nvGrpSpPr>
            <p:grpSpPr>
              <a:xfrm>
                <a:off x="3609955" y="4049915"/>
                <a:ext cx="389769" cy="435092"/>
                <a:chOff x="3025775" y="3389313"/>
                <a:chExt cx="955675" cy="1066800"/>
              </a:xfrm>
              <a:solidFill>
                <a:schemeClr val="tx2">
                  <a:lumMod val="50000"/>
                </a:schemeClr>
              </a:solidFill>
            </p:grpSpPr>
            <p:sp>
              <p:nvSpPr>
                <p:cNvPr id="28" name="Freeform 5"/>
                <p:cNvSpPr>
                  <a:spLocks/>
                </p:cNvSpPr>
                <p:nvPr/>
              </p:nvSpPr>
              <p:spPr bwMode="auto">
                <a:xfrm>
                  <a:off x="3025775" y="4041775"/>
                  <a:ext cx="955675" cy="414338"/>
                </a:xfrm>
                <a:custGeom>
                  <a:avLst/>
                  <a:gdLst>
                    <a:gd name="T0" fmla="*/ 152 w 254"/>
                    <a:gd name="T1" fmla="*/ 69 h 110"/>
                    <a:gd name="T2" fmla="*/ 152 w 254"/>
                    <a:gd name="T3" fmla="*/ 76 h 110"/>
                    <a:gd name="T4" fmla="*/ 149 w 254"/>
                    <a:gd name="T5" fmla="*/ 82 h 110"/>
                    <a:gd name="T6" fmla="*/ 128 w 254"/>
                    <a:gd name="T7" fmla="*/ 83 h 110"/>
                    <a:gd name="T8" fmla="*/ 99 w 254"/>
                    <a:gd name="T9" fmla="*/ 55 h 110"/>
                    <a:gd name="T10" fmla="*/ 94 w 254"/>
                    <a:gd name="T11" fmla="*/ 61 h 110"/>
                    <a:gd name="T12" fmla="*/ 122 w 254"/>
                    <a:gd name="T13" fmla="*/ 89 h 110"/>
                    <a:gd name="T14" fmla="*/ 155 w 254"/>
                    <a:gd name="T15" fmla="*/ 89 h 110"/>
                    <a:gd name="T16" fmla="*/ 162 w 254"/>
                    <a:gd name="T17" fmla="*/ 76 h 110"/>
                    <a:gd name="T18" fmla="*/ 238 w 254"/>
                    <a:gd name="T19" fmla="*/ 76 h 110"/>
                    <a:gd name="T20" fmla="*/ 254 w 254"/>
                    <a:gd name="T21" fmla="*/ 92 h 110"/>
                    <a:gd name="T22" fmla="*/ 237 w 254"/>
                    <a:gd name="T23" fmla="*/ 110 h 110"/>
                    <a:gd name="T24" fmla="*/ 116 w 254"/>
                    <a:gd name="T25" fmla="*/ 110 h 110"/>
                    <a:gd name="T26" fmla="*/ 100 w 254"/>
                    <a:gd name="T27" fmla="*/ 103 h 110"/>
                    <a:gd name="T28" fmla="*/ 37 w 254"/>
                    <a:gd name="T29" fmla="*/ 56 h 110"/>
                    <a:gd name="T30" fmla="*/ 0 w 254"/>
                    <a:gd name="T31" fmla="*/ 56 h 110"/>
                    <a:gd name="T32" fmla="*/ 0 w 254"/>
                    <a:gd name="T33" fmla="*/ 1 h 110"/>
                    <a:gd name="T34" fmla="*/ 0 w 254"/>
                    <a:gd name="T35" fmla="*/ 1 h 110"/>
                    <a:gd name="T36" fmla="*/ 0 w 254"/>
                    <a:gd name="T37" fmla="*/ 0 h 110"/>
                    <a:gd name="T38" fmla="*/ 74 w 254"/>
                    <a:gd name="T39" fmla="*/ 0 h 110"/>
                    <a:gd name="T40" fmla="*/ 87 w 254"/>
                    <a:gd name="T41" fmla="*/ 4 h 110"/>
                    <a:gd name="T42" fmla="*/ 96 w 254"/>
                    <a:gd name="T43" fmla="*/ 11 h 110"/>
                    <a:gd name="T44" fmla="*/ 148 w 254"/>
                    <a:gd name="T45" fmla="*/ 62 h 110"/>
                    <a:gd name="T46" fmla="*/ 152 w 254"/>
                    <a:gd name="T47" fmla="*/ 6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4" h="110">
                      <a:moveTo>
                        <a:pt x="152" y="69"/>
                      </a:moveTo>
                      <a:cubicBezTo>
                        <a:pt x="153" y="71"/>
                        <a:pt x="153" y="74"/>
                        <a:pt x="152" y="76"/>
                      </a:cubicBezTo>
                      <a:cubicBezTo>
                        <a:pt x="151" y="78"/>
                        <a:pt x="150" y="80"/>
                        <a:pt x="149" y="82"/>
                      </a:cubicBezTo>
                      <a:cubicBezTo>
                        <a:pt x="143" y="88"/>
                        <a:pt x="134" y="88"/>
                        <a:pt x="128" y="83"/>
                      </a:cubicBezTo>
                      <a:cubicBezTo>
                        <a:pt x="99" y="55"/>
                        <a:pt x="99" y="55"/>
                        <a:pt x="99" y="55"/>
                      </a:cubicBezTo>
                      <a:cubicBezTo>
                        <a:pt x="94" y="61"/>
                        <a:pt x="94" y="61"/>
                        <a:pt x="94" y="61"/>
                      </a:cubicBezTo>
                      <a:cubicBezTo>
                        <a:pt x="122" y="89"/>
                        <a:pt x="122" y="89"/>
                        <a:pt x="122" y="89"/>
                      </a:cubicBezTo>
                      <a:cubicBezTo>
                        <a:pt x="130" y="97"/>
                        <a:pt x="147" y="96"/>
                        <a:pt x="155" y="89"/>
                      </a:cubicBezTo>
                      <a:cubicBezTo>
                        <a:pt x="158" y="86"/>
                        <a:pt x="161" y="80"/>
                        <a:pt x="162" y="76"/>
                      </a:cubicBezTo>
                      <a:cubicBezTo>
                        <a:pt x="238" y="76"/>
                        <a:pt x="238" y="76"/>
                        <a:pt x="238" y="76"/>
                      </a:cubicBezTo>
                      <a:cubicBezTo>
                        <a:pt x="246" y="76"/>
                        <a:pt x="254" y="84"/>
                        <a:pt x="254" y="92"/>
                      </a:cubicBezTo>
                      <a:cubicBezTo>
                        <a:pt x="254" y="100"/>
                        <a:pt x="249" y="110"/>
                        <a:pt x="237" y="110"/>
                      </a:cubicBezTo>
                      <a:cubicBezTo>
                        <a:pt x="116" y="110"/>
                        <a:pt x="116" y="110"/>
                        <a:pt x="116" y="110"/>
                      </a:cubicBezTo>
                      <a:cubicBezTo>
                        <a:pt x="111" y="110"/>
                        <a:pt x="104" y="107"/>
                        <a:pt x="100" y="103"/>
                      </a:cubicBezTo>
                      <a:cubicBezTo>
                        <a:pt x="37" y="56"/>
                        <a:pt x="37" y="56"/>
                        <a:pt x="37" y="56"/>
                      </a:cubicBezTo>
                      <a:cubicBezTo>
                        <a:pt x="0" y="56"/>
                        <a:pt x="0" y="56"/>
                        <a:pt x="0" y="56"/>
                      </a:cubicBezTo>
                      <a:cubicBezTo>
                        <a:pt x="0" y="1"/>
                        <a:pt x="0" y="1"/>
                        <a:pt x="0" y="1"/>
                      </a:cubicBezTo>
                      <a:cubicBezTo>
                        <a:pt x="0" y="1"/>
                        <a:pt x="0" y="1"/>
                        <a:pt x="0" y="1"/>
                      </a:cubicBezTo>
                      <a:cubicBezTo>
                        <a:pt x="0" y="0"/>
                        <a:pt x="0" y="0"/>
                        <a:pt x="0" y="0"/>
                      </a:cubicBezTo>
                      <a:cubicBezTo>
                        <a:pt x="74" y="0"/>
                        <a:pt x="74" y="0"/>
                        <a:pt x="74" y="0"/>
                      </a:cubicBezTo>
                      <a:cubicBezTo>
                        <a:pt x="74" y="0"/>
                        <a:pt x="81" y="1"/>
                        <a:pt x="87" y="4"/>
                      </a:cubicBezTo>
                      <a:cubicBezTo>
                        <a:pt x="91" y="6"/>
                        <a:pt x="96" y="11"/>
                        <a:pt x="96" y="11"/>
                      </a:cubicBezTo>
                      <a:cubicBezTo>
                        <a:pt x="148" y="62"/>
                        <a:pt x="148" y="62"/>
                        <a:pt x="148" y="62"/>
                      </a:cubicBezTo>
                      <a:cubicBezTo>
                        <a:pt x="150" y="64"/>
                        <a:pt x="152" y="66"/>
                        <a:pt x="152"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29" name="Freeform 6"/>
                <p:cNvSpPr>
                  <a:spLocks/>
                </p:cNvSpPr>
                <p:nvPr/>
              </p:nvSpPr>
              <p:spPr bwMode="auto">
                <a:xfrm>
                  <a:off x="3624263" y="3543300"/>
                  <a:ext cx="323850" cy="746125"/>
                </a:xfrm>
                <a:custGeom>
                  <a:avLst/>
                  <a:gdLst>
                    <a:gd name="T0" fmla="*/ 75 w 86"/>
                    <a:gd name="T1" fmla="*/ 4 h 198"/>
                    <a:gd name="T2" fmla="*/ 75 w 86"/>
                    <a:gd name="T3" fmla="*/ 4 h 198"/>
                    <a:gd name="T4" fmla="*/ 43 w 86"/>
                    <a:gd name="T5" fmla="*/ 0 h 198"/>
                    <a:gd name="T6" fmla="*/ 43 w 86"/>
                    <a:gd name="T7" fmla="*/ 0 h 198"/>
                    <a:gd name="T8" fmla="*/ 11 w 86"/>
                    <a:gd name="T9" fmla="*/ 4 h 198"/>
                    <a:gd name="T10" fmla="*/ 11 w 86"/>
                    <a:gd name="T11" fmla="*/ 4 h 198"/>
                    <a:gd name="T12" fmla="*/ 0 w 86"/>
                    <a:gd name="T13" fmla="*/ 18 h 198"/>
                    <a:gd name="T14" fmla="*/ 0 w 86"/>
                    <a:gd name="T15" fmla="*/ 18 h 198"/>
                    <a:gd name="T16" fmla="*/ 0 w 86"/>
                    <a:gd name="T17" fmla="*/ 18 h 198"/>
                    <a:gd name="T18" fmla="*/ 0 w 86"/>
                    <a:gd name="T19" fmla="*/ 85 h 198"/>
                    <a:gd name="T20" fmla="*/ 13 w 86"/>
                    <a:gd name="T21" fmla="*/ 99 h 198"/>
                    <a:gd name="T22" fmla="*/ 13 w 86"/>
                    <a:gd name="T23" fmla="*/ 198 h 198"/>
                    <a:gd name="T24" fmla="*/ 29 w 86"/>
                    <a:gd name="T25" fmla="*/ 198 h 198"/>
                    <a:gd name="T26" fmla="*/ 39 w 86"/>
                    <a:gd name="T27" fmla="*/ 115 h 198"/>
                    <a:gd name="T28" fmla="*/ 43 w 86"/>
                    <a:gd name="T29" fmla="*/ 112 h 198"/>
                    <a:gd name="T30" fmla="*/ 47 w 86"/>
                    <a:gd name="T31" fmla="*/ 115 h 198"/>
                    <a:gd name="T32" fmla="*/ 57 w 86"/>
                    <a:gd name="T33" fmla="*/ 198 h 198"/>
                    <a:gd name="T34" fmla="*/ 73 w 86"/>
                    <a:gd name="T35" fmla="*/ 198 h 198"/>
                    <a:gd name="T36" fmla="*/ 73 w 86"/>
                    <a:gd name="T37" fmla="*/ 99 h 198"/>
                    <a:gd name="T38" fmla="*/ 86 w 86"/>
                    <a:gd name="T39" fmla="*/ 85 h 198"/>
                    <a:gd name="T40" fmla="*/ 86 w 86"/>
                    <a:gd name="T41" fmla="*/ 18 h 198"/>
                    <a:gd name="T42" fmla="*/ 86 w 86"/>
                    <a:gd name="T43" fmla="*/ 18 h 198"/>
                    <a:gd name="T44" fmla="*/ 86 w 86"/>
                    <a:gd name="T45" fmla="*/ 18 h 198"/>
                    <a:gd name="T46" fmla="*/ 75 w 86"/>
                    <a:gd name="T47" fmla="*/ 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98">
                      <a:moveTo>
                        <a:pt x="75" y="4"/>
                      </a:moveTo>
                      <a:cubicBezTo>
                        <a:pt x="75" y="4"/>
                        <a:pt x="75" y="4"/>
                        <a:pt x="75" y="4"/>
                      </a:cubicBezTo>
                      <a:cubicBezTo>
                        <a:pt x="65" y="2"/>
                        <a:pt x="54" y="0"/>
                        <a:pt x="43" y="0"/>
                      </a:cubicBezTo>
                      <a:cubicBezTo>
                        <a:pt x="43" y="0"/>
                        <a:pt x="43" y="0"/>
                        <a:pt x="43" y="0"/>
                      </a:cubicBezTo>
                      <a:cubicBezTo>
                        <a:pt x="32" y="0"/>
                        <a:pt x="22" y="2"/>
                        <a:pt x="11" y="4"/>
                      </a:cubicBezTo>
                      <a:cubicBezTo>
                        <a:pt x="11" y="4"/>
                        <a:pt x="11" y="4"/>
                        <a:pt x="11" y="4"/>
                      </a:cubicBezTo>
                      <a:cubicBezTo>
                        <a:pt x="5" y="5"/>
                        <a:pt x="0" y="11"/>
                        <a:pt x="0" y="18"/>
                      </a:cubicBezTo>
                      <a:cubicBezTo>
                        <a:pt x="0" y="18"/>
                        <a:pt x="0" y="18"/>
                        <a:pt x="0" y="18"/>
                      </a:cubicBezTo>
                      <a:cubicBezTo>
                        <a:pt x="0" y="18"/>
                        <a:pt x="0" y="18"/>
                        <a:pt x="0" y="18"/>
                      </a:cubicBezTo>
                      <a:cubicBezTo>
                        <a:pt x="0" y="85"/>
                        <a:pt x="0" y="85"/>
                        <a:pt x="0" y="85"/>
                      </a:cubicBezTo>
                      <a:cubicBezTo>
                        <a:pt x="0" y="93"/>
                        <a:pt x="6" y="99"/>
                        <a:pt x="13" y="99"/>
                      </a:cubicBezTo>
                      <a:cubicBezTo>
                        <a:pt x="13" y="198"/>
                        <a:pt x="13" y="198"/>
                        <a:pt x="13" y="198"/>
                      </a:cubicBezTo>
                      <a:cubicBezTo>
                        <a:pt x="29" y="198"/>
                        <a:pt x="29" y="198"/>
                        <a:pt x="29" y="198"/>
                      </a:cubicBezTo>
                      <a:cubicBezTo>
                        <a:pt x="39" y="115"/>
                        <a:pt x="39" y="115"/>
                        <a:pt x="39" y="115"/>
                      </a:cubicBezTo>
                      <a:cubicBezTo>
                        <a:pt x="40" y="114"/>
                        <a:pt x="41" y="112"/>
                        <a:pt x="43" y="112"/>
                      </a:cubicBezTo>
                      <a:cubicBezTo>
                        <a:pt x="45" y="112"/>
                        <a:pt x="47" y="114"/>
                        <a:pt x="47" y="115"/>
                      </a:cubicBezTo>
                      <a:cubicBezTo>
                        <a:pt x="57" y="198"/>
                        <a:pt x="57" y="198"/>
                        <a:pt x="57" y="198"/>
                      </a:cubicBezTo>
                      <a:cubicBezTo>
                        <a:pt x="73" y="198"/>
                        <a:pt x="73" y="198"/>
                        <a:pt x="73" y="198"/>
                      </a:cubicBezTo>
                      <a:cubicBezTo>
                        <a:pt x="73" y="99"/>
                        <a:pt x="73" y="99"/>
                        <a:pt x="73" y="99"/>
                      </a:cubicBezTo>
                      <a:cubicBezTo>
                        <a:pt x="80" y="99"/>
                        <a:pt x="86" y="93"/>
                        <a:pt x="86" y="85"/>
                      </a:cubicBezTo>
                      <a:cubicBezTo>
                        <a:pt x="86" y="18"/>
                        <a:pt x="86" y="18"/>
                        <a:pt x="86" y="18"/>
                      </a:cubicBezTo>
                      <a:cubicBezTo>
                        <a:pt x="86" y="18"/>
                        <a:pt x="86" y="18"/>
                        <a:pt x="86" y="18"/>
                      </a:cubicBezTo>
                      <a:cubicBezTo>
                        <a:pt x="86" y="18"/>
                        <a:pt x="86" y="18"/>
                        <a:pt x="86" y="18"/>
                      </a:cubicBezTo>
                      <a:cubicBezTo>
                        <a:pt x="86" y="11"/>
                        <a:pt x="82" y="5"/>
                        <a:pt x="7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30" name="Oval 7"/>
                <p:cNvSpPr>
                  <a:spLocks noChangeArrowheads="1"/>
                </p:cNvSpPr>
                <p:nvPr/>
              </p:nvSpPr>
              <p:spPr bwMode="auto">
                <a:xfrm>
                  <a:off x="3717925" y="3389313"/>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31" name="Freeform 8"/>
                <p:cNvSpPr>
                  <a:spLocks/>
                </p:cNvSpPr>
                <p:nvPr/>
              </p:nvSpPr>
              <p:spPr bwMode="auto">
                <a:xfrm>
                  <a:off x="3217863" y="3573463"/>
                  <a:ext cx="341313" cy="342900"/>
                </a:xfrm>
                <a:custGeom>
                  <a:avLst/>
                  <a:gdLst>
                    <a:gd name="T0" fmla="*/ 1 w 91"/>
                    <a:gd name="T1" fmla="*/ 25 h 91"/>
                    <a:gd name="T2" fmla="*/ 6 w 91"/>
                    <a:gd name="T3" fmla="*/ 21 h 91"/>
                    <a:gd name="T4" fmla="*/ 19 w 91"/>
                    <a:gd name="T5" fmla="*/ 33 h 91"/>
                    <a:gd name="T6" fmla="*/ 25 w 91"/>
                    <a:gd name="T7" fmla="*/ 33 h 91"/>
                    <a:gd name="T8" fmla="*/ 33 w 91"/>
                    <a:gd name="T9" fmla="*/ 25 h 91"/>
                    <a:gd name="T10" fmla="*/ 33 w 91"/>
                    <a:gd name="T11" fmla="*/ 19 h 91"/>
                    <a:gd name="T12" fmla="*/ 21 w 91"/>
                    <a:gd name="T13" fmla="*/ 6 h 91"/>
                    <a:gd name="T14" fmla="*/ 21 w 91"/>
                    <a:gd name="T15" fmla="*/ 2 h 91"/>
                    <a:gd name="T16" fmla="*/ 26 w 91"/>
                    <a:gd name="T17" fmla="*/ 0 h 91"/>
                    <a:gd name="T18" fmla="*/ 29 w 91"/>
                    <a:gd name="T19" fmla="*/ 0 h 91"/>
                    <a:gd name="T20" fmla="*/ 48 w 91"/>
                    <a:gd name="T21" fmla="*/ 8 h 91"/>
                    <a:gd name="T22" fmla="*/ 56 w 91"/>
                    <a:gd name="T23" fmla="*/ 28 h 91"/>
                    <a:gd name="T24" fmla="*/ 57 w 91"/>
                    <a:gd name="T25" fmla="*/ 37 h 91"/>
                    <a:gd name="T26" fmla="*/ 57 w 91"/>
                    <a:gd name="T27" fmla="*/ 37 h 91"/>
                    <a:gd name="T28" fmla="*/ 77 w 91"/>
                    <a:gd name="T29" fmla="*/ 57 h 91"/>
                    <a:gd name="T30" fmla="*/ 78 w 91"/>
                    <a:gd name="T31" fmla="*/ 58 h 91"/>
                    <a:gd name="T32" fmla="*/ 85 w 91"/>
                    <a:gd name="T33" fmla="*/ 65 h 91"/>
                    <a:gd name="T34" fmla="*/ 86 w 91"/>
                    <a:gd name="T35" fmla="*/ 65 h 91"/>
                    <a:gd name="T36" fmla="*/ 86 w 91"/>
                    <a:gd name="T37" fmla="*/ 85 h 91"/>
                    <a:gd name="T38" fmla="*/ 85 w 91"/>
                    <a:gd name="T39" fmla="*/ 85 h 91"/>
                    <a:gd name="T40" fmla="*/ 66 w 91"/>
                    <a:gd name="T41" fmla="*/ 85 h 91"/>
                    <a:gd name="T42" fmla="*/ 66 w 91"/>
                    <a:gd name="T43" fmla="*/ 85 h 91"/>
                    <a:gd name="T44" fmla="*/ 58 w 91"/>
                    <a:gd name="T45" fmla="*/ 78 h 91"/>
                    <a:gd name="T46" fmla="*/ 57 w 91"/>
                    <a:gd name="T47" fmla="*/ 77 h 91"/>
                    <a:gd name="T48" fmla="*/ 37 w 91"/>
                    <a:gd name="T49" fmla="*/ 56 h 91"/>
                    <a:gd name="T50" fmla="*/ 28 w 91"/>
                    <a:gd name="T51" fmla="*/ 55 h 91"/>
                    <a:gd name="T52" fmla="*/ 9 w 91"/>
                    <a:gd name="T53" fmla="*/ 47 h 91"/>
                    <a:gd name="T54" fmla="*/ 1 w 91"/>
                    <a:gd name="T55"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1">
                      <a:moveTo>
                        <a:pt x="1" y="25"/>
                      </a:moveTo>
                      <a:cubicBezTo>
                        <a:pt x="1" y="22"/>
                        <a:pt x="4" y="18"/>
                        <a:pt x="6" y="21"/>
                      </a:cubicBezTo>
                      <a:cubicBezTo>
                        <a:pt x="19" y="33"/>
                        <a:pt x="19" y="33"/>
                        <a:pt x="19" y="33"/>
                      </a:cubicBezTo>
                      <a:cubicBezTo>
                        <a:pt x="21" y="35"/>
                        <a:pt x="23" y="35"/>
                        <a:pt x="25" y="33"/>
                      </a:cubicBezTo>
                      <a:cubicBezTo>
                        <a:pt x="33" y="25"/>
                        <a:pt x="33" y="25"/>
                        <a:pt x="33" y="25"/>
                      </a:cubicBezTo>
                      <a:cubicBezTo>
                        <a:pt x="35" y="24"/>
                        <a:pt x="35" y="21"/>
                        <a:pt x="33" y="19"/>
                      </a:cubicBezTo>
                      <a:cubicBezTo>
                        <a:pt x="21" y="6"/>
                        <a:pt x="21" y="6"/>
                        <a:pt x="21" y="6"/>
                      </a:cubicBezTo>
                      <a:cubicBezTo>
                        <a:pt x="20" y="5"/>
                        <a:pt x="20" y="3"/>
                        <a:pt x="21" y="2"/>
                      </a:cubicBezTo>
                      <a:cubicBezTo>
                        <a:pt x="22" y="1"/>
                        <a:pt x="24" y="1"/>
                        <a:pt x="26" y="0"/>
                      </a:cubicBezTo>
                      <a:cubicBezTo>
                        <a:pt x="27" y="0"/>
                        <a:pt x="28" y="0"/>
                        <a:pt x="29" y="0"/>
                      </a:cubicBezTo>
                      <a:cubicBezTo>
                        <a:pt x="35" y="0"/>
                        <a:pt x="42" y="3"/>
                        <a:pt x="48" y="8"/>
                      </a:cubicBezTo>
                      <a:cubicBezTo>
                        <a:pt x="53" y="14"/>
                        <a:pt x="56" y="21"/>
                        <a:pt x="56" y="28"/>
                      </a:cubicBezTo>
                      <a:cubicBezTo>
                        <a:pt x="56" y="32"/>
                        <a:pt x="56" y="34"/>
                        <a:pt x="57" y="37"/>
                      </a:cubicBezTo>
                      <a:cubicBezTo>
                        <a:pt x="57" y="37"/>
                        <a:pt x="57" y="37"/>
                        <a:pt x="57" y="37"/>
                      </a:cubicBezTo>
                      <a:cubicBezTo>
                        <a:pt x="77" y="57"/>
                        <a:pt x="77" y="57"/>
                        <a:pt x="77" y="57"/>
                      </a:cubicBezTo>
                      <a:cubicBezTo>
                        <a:pt x="77" y="57"/>
                        <a:pt x="78" y="58"/>
                        <a:pt x="78" y="58"/>
                      </a:cubicBezTo>
                      <a:cubicBezTo>
                        <a:pt x="85" y="65"/>
                        <a:pt x="85" y="65"/>
                        <a:pt x="85" y="65"/>
                      </a:cubicBezTo>
                      <a:cubicBezTo>
                        <a:pt x="86" y="65"/>
                        <a:pt x="86" y="65"/>
                        <a:pt x="86" y="65"/>
                      </a:cubicBezTo>
                      <a:cubicBezTo>
                        <a:pt x="91" y="71"/>
                        <a:pt x="91" y="80"/>
                        <a:pt x="86" y="85"/>
                      </a:cubicBezTo>
                      <a:cubicBezTo>
                        <a:pt x="85" y="85"/>
                        <a:pt x="85" y="85"/>
                        <a:pt x="85" y="85"/>
                      </a:cubicBezTo>
                      <a:cubicBezTo>
                        <a:pt x="80" y="91"/>
                        <a:pt x="71" y="91"/>
                        <a:pt x="66" y="85"/>
                      </a:cubicBezTo>
                      <a:cubicBezTo>
                        <a:pt x="66" y="85"/>
                        <a:pt x="66" y="85"/>
                        <a:pt x="66" y="85"/>
                      </a:cubicBezTo>
                      <a:cubicBezTo>
                        <a:pt x="58" y="78"/>
                        <a:pt x="58" y="78"/>
                        <a:pt x="58" y="78"/>
                      </a:cubicBezTo>
                      <a:cubicBezTo>
                        <a:pt x="58" y="77"/>
                        <a:pt x="58" y="77"/>
                        <a:pt x="57" y="77"/>
                      </a:cubicBezTo>
                      <a:cubicBezTo>
                        <a:pt x="37" y="56"/>
                        <a:pt x="37" y="56"/>
                        <a:pt x="37" y="56"/>
                      </a:cubicBezTo>
                      <a:cubicBezTo>
                        <a:pt x="35" y="56"/>
                        <a:pt x="32" y="55"/>
                        <a:pt x="28" y="55"/>
                      </a:cubicBezTo>
                      <a:cubicBezTo>
                        <a:pt x="21" y="55"/>
                        <a:pt x="14" y="53"/>
                        <a:pt x="9" y="47"/>
                      </a:cubicBezTo>
                      <a:cubicBezTo>
                        <a:pt x="3" y="41"/>
                        <a:pt x="0" y="33"/>
                        <a:pt x="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sp>
          <p:nvSpPr>
            <p:cNvPr id="17" name="Textfeld 16"/>
            <p:cNvSpPr txBox="1"/>
            <p:nvPr/>
          </p:nvSpPr>
          <p:spPr>
            <a:xfrm>
              <a:off x="736663" y="4774201"/>
              <a:ext cx="3017718" cy="519683"/>
            </a:xfrm>
            <a:prstGeom prst="rect">
              <a:avLst/>
            </a:prstGeom>
            <a:noFill/>
          </p:spPr>
          <p:txBody>
            <a:bodyPr wrap="square" lIns="0" tIns="0" rIns="288000" bIns="0" rtlCol="0">
              <a:spAutoFit/>
            </a:bodyPr>
            <a:lstStyle/>
            <a:p>
              <a:pPr algn="r">
                <a:lnSpc>
                  <a:spcPct val="110000"/>
                </a:lnSpc>
                <a:spcAft>
                  <a:spcPts val="500"/>
                </a:spcAft>
              </a:pPr>
              <a:r>
                <a:rPr lang="de-DE" sz="1600" dirty="0" smtClean="0"/>
                <a:t>More </a:t>
              </a:r>
              <a:r>
                <a:rPr lang="de-DE" sz="1600" dirty="0" err="1" smtClean="0"/>
                <a:t>than</a:t>
              </a:r>
              <a:r>
                <a:rPr lang="de-DE" sz="1600" dirty="0" smtClean="0"/>
                <a:t> </a:t>
              </a:r>
              <a:r>
                <a:rPr lang="de-DE" sz="3600" b="1" dirty="0" smtClean="0"/>
                <a:t>240</a:t>
              </a:r>
              <a:endParaRPr lang="de-DE" sz="3600" b="1" dirty="0"/>
            </a:p>
          </p:txBody>
        </p:sp>
        <p:sp>
          <p:nvSpPr>
            <p:cNvPr id="18" name="Textfeld 17"/>
            <p:cNvSpPr txBox="1"/>
            <p:nvPr/>
          </p:nvSpPr>
          <p:spPr>
            <a:xfrm>
              <a:off x="736663" y="2973194"/>
              <a:ext cx="3017718" cy="519683"/>
            </a:xfrm>
            <a:prstGeom prst="rect">
              <a:avLst/>
            </a:prstGeom>
            <a:noFill/>
          </p:spPr>
          <p:txBody>
            <a:bodyPr wrap="square" lIns="0" tIns="0" rIns="288000" bIns="0" rtlCol="0">
              <a:spAutoFit/>
            </a:bodyPr>
            <a:lstStyle/>
            <a:p>
              <a:pPr algn="r">
                <a:lnSpc>
                  <a:spcPct val="110000"/>
                </a:lnSpc>
                <a:spcAft>
                  <a:spcPts val="500"/>
                </a:spcAft>
              </a:pPr>
              <a:r>
                <a:rPr lang="de-DE" sz="1600" dirty="0" smtClean="0"/>
                <a:t>More </a:t>
              </a:r>
              <a:r>
                <a:rPr lang="de-DE" sz="1600" dirty="0" err="1" smtClean="0"/>
                <a:t>than</a:t>
              </a:r>
              <a:r>
                <a:rPr lang="de-DE" sz="1600" dirty="0" smtClean="0"/>
                <a:t> </a:t>
              </a:r>
              <a:r>
                <a:rPr lang="de-DE" sz="3600" b="1" dirty="0" smtClean="0"/>
                <a:t>11,000</a:t>
              </a:r>
              <a:endParaRPr lang="de-DE" sz="3600" b="1" dirty="0"/>
            </a:p>
          </p:txBody>
        </p:sp>
        <p:grpSp>
          <p:nvGrpSpPr>
            <p:cNvPr id="19" name="Gruppieren 18"/>
            <p:cNvGrpSpPr/>
            <p:nvPr/>
          </p:nvGrpSpPr>
          <p:grpSpPr>
            <a:xfrm>
              <a:off x="3751597" y="4722942"/>
              <a:ext cx="799046" cy="758080"/>
              <a:chOff x="3507422" y="3984932"/>
              <a:chExt cx="593180" cy="572744"/>
            </a:xfrm>
          </p:grpSpPr>
          <p:sp>
            <p:nvSpPr>
              <p:cNvPr id="20" name="Oval 8"/>
              <p:cNvSpPr/>
              <p:nvPr/>
            </p:nvSpPr>
            <p:spPr bwMode="auto">
              <a:xfrm>
                <a:off x="3507422" y="3984932"/>
                <a:ext cx="593180" cy="572744"/>
              </a:xfrm>
              <a:prstGeom prst="ellipse">
                <a:avLst/>
              </a:prstGeom>
              <a:solidFill>
                <a:schemeClr val="accent3"/>
              </a:solidFill>
              <a:ln>
                <a:noFill/>
              </a:ln>
              <a:effectLst>
                <a:outerShdw dist="12700" dir="2700000" algn="t" rotWithShape="0">
                  <a:prstClr val="black">
                    <a:alpha val="20000"/>
                  </a:prstClr>
                </a:outerShdw>
              </a:effectLst>
            </p:spPr>
            <p:txBody>
              <a:bodyPr vert="horz" wrap="square" lIns="91440" tIns="45720" rIns="91440" bIns="45720" numCol="1" anchor="t" anchorCtr="0" compatLnSpc="1">
                <a:prstTxWarp prst="textNoShape">
                  <a:avLst/>
                </a:prstTxWarp>
              </a:bodyPr>
              <a:lstStyle/>
              <a:p>
                <a:endParaRPr lang="de-DE" sz="1600" dirty="0"/>
              </a:p>
            </p:txBody>
          </p:sp>
          <p:grpSp>
            <p:nvGrpSpPr>
              <p:cNvPr id="21" name="Gruppieren 20"/>
              <p:cNvGrpSpPr>
                <a:grpSpLocks noChangeAspect="1"/>
              </p:cNvGrpSpPr>
              <p:nvPr/>
            </p:nvGrpSpPr>
            <p:grpSpPr>
              <a:xfrm>
                <a:off x="3609955" y="4049915"/>
                <a:ext cx="389769" cy="435092"/>
                <a:chOff x="3025775" y="3389313"/>
                <a:chExt cx="955675" cy="1066800"/>
              </a:xfrm>
              <a:solidFill>
                <a:schemeClr val="tx2">
                  <a:lumMod val="50000"/>
                </a:schemeClr>
              </a:solidFill>
            </p:grpSpPr>
            <p:sp>
              <p:nvSpPr>
                <p:cNvPr id="22" name="Freeform 5"/>
                <p:cNvSpPr>
                  <a:spLocks/>
                </p:cNvSpPr>
                <p:nvPr/>
              </p:nvSpPr>
              <p:spPr bwMode="auto">
                <a:xfrm>
                  <a:off x="3025775" y="4041775"/>
                  <a:ext cx="955675" cy="414338"/>
                </a:xfrm>
                <a:custGeom>
                  <a:avLst/>
                  <a:gdLst>
                    <a:gd name="T0" fmla="*/ 152 w 254"/>
                    <a:gd name="T1" fmla="*/ 69 h 110"/>
                    <a:gd name="T2" fmla="*/ 152 w 254"/>
                    <a:gd name="T3" fmla="*/ 76 h 110"/>
                    <a:gd name="T4" fmla="*/ 149 w 254"/>
                    <a:gd name="T5" fmla="*/ 82 h 110"/>
                    <a:gd name="T6" fmla="*/ 128 w 254"/>
                    <a:gd name="T7" fmla="*/ 83 h 110"/>
                    <a:gd name="T8" fmla="*/ 99 w 254"/>
                    <a:gd name="T9" fmla="*/ 55 h 110"/>
                    <a:gd name="T10" fmla="*/ 94 w 254"/>
                    <a:gd name="T11" fmla="*/ 61 h 110"/>
                    <a:gd name="T12" fmla="*/ 122 w 254"/>
                    <a:gd name="T13" fmla="*/ 89 h 110"/>
                    <a:gd name="T14" fmla="*/ 155 w 254"/>
                    <a:gd name="T15" fmla="*/ 89 h 110"/>
                    <a:gd name="T16" fmla="*/ 162 w 254"/>
                    <a:gd name="T17" fmla="*/ 76 h 110"/>
                    <a:gd name="T18" fmla="*/ 238 w 254"/>
                    <a:gd name="T19" fmla="*/ 76 h 110"/>
                    <a:gd name="T20" fmla="*/ 254 w 254"/>
                    <a:gd name="T21" fmla="*/ 92 h 110"/>
                    <a:gd name="T22" fmla="*/ 237 w 254"/>
                    <a:gd name="T23" fmla="*/ 110 h 110"/>
                    <a:gd name="T24" fmla="*/ 116 w 254"/>
                    <a:gd name="T25" fmla="*/ 110 h 110"/>
                    <a:gd name="T26" fmla="*/ 100 w 254"/>
                    <a:gd name="T27" fmla="*/ 103 h 110"/>
                    <a:gd name="T28" fmla="*/ 37 w 254"/>
                    <a:gd name="T29" fmla="*/ 56 h 110"/>
                    <a:gd name="T30" fmla="*/ 0 w 254"/>
                    <a:gd name="T31" fmla="*/ 56 h 110"/>
                    <a:gd name="T32" fmla="*/ 0 w 254"/>
                    <a:gd name="T33" fmla="*/ 1 h 110"/>
                    <a:gd name="T34" fmla="*/ 0 w 254"/>
                    <a:gd name="T35" fmla="*/ 1 h 110"/>
                    <a:gd name="T36" fmla="*/ 0 w 254"/>
                    <a:gd name="T37" fmla="*/ 0 h 110"/>
                    <a:gd name="T38" fmla="*/ 74 w 254"/>
                    <a:gd name="T39" fmla="*/ 0 h 110"/>
                    <a:gd name="T40" fmla="*/ 87 w 254"/>
                    <a:gd name="T41" fmla="*/ 4 h 110"/>
                    <a:gd name="T42" fmla="*/ 96 w 254"/>
                    <a:gd name="T43" fmla="*/ 11 h 110"/>
                    <a:gd name="T44" fmla="*/ 148 w 254"/>
                    <a:gd name="T45" fmla="*/ 62 h 110"/>
                    <a:gd name="T46" fmla="*/ 152 w 254"/>
                    <a:gd name="T47" fmla="*/ 6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4" h="110">
                      <a:moveTo>
                        <a:pt x="152" y="69"/>
                      </a:moveTo>
                      <a:cubicBezTo>
                        <a:pt x="153" y="71"/>
                        <a:pt x="153" y="74"/>
                        <a:pt x="152" y="76"/>
                      </a:cubicBezTo>
                      <a:cubicBezTo>
                        <a:pt x="151" y="78"/>
                        <a:pt x="150" y="80"/>
                        <a:pt x="149" y="82"/>
                      </a:cubicBezTo>
                      <a:cubicBezTo>
                        <a:pt x="143" y="88"/>
                        <a:pt x="134" y="88"/>
                        <a:pt x="128" y="83"/>
                      </a:cubicBezTo>
                      <a:cubicBezTo>
                        <a:pt x="99" y="55"/>
                        <a:pt x="99" y="55"/>
                        <a:pt x="99" y="55"/>
                      </a:cubicBezTo>
                      <a:cubicBezTo>
                        <a:pt x="94" y="61"/>
                        <a:pt x="94" y="61"/>
                        <a:pt x="94" y="61"/>
                      </a:cubicBezTo>
                      <a:cubicBezTo>
                        <a:pt x="122" y="89"/>
                        <a:pt x="122" y="89"/>
                        <a:pt x="122" y="89"/>
                      </a:cubicBezTo>
                      <a:cubicBezTo>
                        <a:pt x="130" y="97"/>
                        <a:pt x="147" y="96"/>
                        <a:pt x="155" y="89"/>
                      </a:cubicBezTo>
                      <a:cubicBezTo>
                        <a:pt x="158" y="86"/>
                        <a:pt x="161" y="80"/>
                        <a:pt x="162" y="76"/>
                      </a:cubicBezTo>
                      <a:cubicBezTo>
                        <a:pt x="238" y="76"/>
                        <a:pt x="238" y="76"/>
                        <a:pt x="238" y="76"/>
                      </a:cubicBezTo>
                      <a:cubicBezTo>
                        <a:pt x="246" y="76"/>
                        <a:pt x="254" y="84"/>
                        <a:pt x="254" y="92"/>
                      </a:cubicBezTo>
                      <a:cubicBezTo>
                        <a:pt x="254" y="100"/>
                        <a:pt x="249" y="110"/>
                        <a:pt x="237" y="110"/>
                      </a:cubicBezTo>
                      <a:cubicBezTo>
                        <a:pt x="116" y="110"/>
                        <a:pt x="116" y="110"/>
                        <a:pt x="116" y="110"/>
                      </a:cubicBezTo>
                      <a:cubicBezTo>
                        <a:pt x="111" y="110"/>
                        <a:pt x="104" y="107"/>
                        <a:pt x="100" y="103"/>
                      </a:cubicBezTo>
                      <a:cubicBezTo>
                        <a:pt x="37" y="56"/>
                        <a:pt x="37" y="56"/>
                        <a:pt x="37" y="56"/>
                      </a:cubicBezTo>
                      <a:cubicBezTo>
                        <a:pt x="0" y="56"/>
                        <a:pt x="0" y="56"/>
                        <a:pt x="0" y="56"/>
                      </a:cubicBezTo>
                      <a:cubicBezTo>
                        <a:pt x="0" y="1"/>
                        <a:pt x="0" y="1"/>
                        <a:pt x="0" y="1"/>
                      </a:cubicBezTo>
                      <a:cubicBezTo>
                        <a:pt x="0" y="1"/>
                        <a:pt x="0" y="1"/>
                        <a:pt x="0" y="1"/>
                      </a:cubicBezTo>
                      <a:cubicBezTo>
                        <a:pt x="0" y="0"/>
                        <a:pt x="0" y="0"/>
                        <a:pt x="0" y="0"/>
                      </a:cubicBezTo>
                      <a:cubicBezTo>
                        <a:pt x="74" y="0"/>
                        <a:pt x="74" y="0"/>
                        <a:pt x="74" y="0"/>
                      </a:cubicBezTo>
                      <a:cubicBezTo>
                        <a:pt x="74" y="0"/>
                        <a:pt x="81" y="1"/>
                        <a:pt x="87" y="4"/>
                      </a:cubicBezTo>
                      <a:cubicBezTo>
                        <a:pt x="91" y="6"/>
                        <a:pt x="96" y="11"/>
                        <a:pt x="96" y="11"/>
                      </a:cubicBezTo>
                      <a:cubicBezTo>
                        <a:pt x="148" y="62"/>
                        <a:pt x="148" y="62"/>
                        <a:pt x="148" y="62"/>
                      </a:cubicBezTo>
                      <a:cubicBezTo>
                        <a:pt x="150" y="64"/>
                        <a:pt x="152" y="66"/>
                        <a:pt x="152" y="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23" name="Freeform 6"/>
                <p:cNvSpPr>
                  <a:spLocks/>
                </p:cNvSpPr>
                <p:nvPr/>
              </p:nvSpPr>
              <p:spPr bwMode="auto">
                <a:xfrm>
                  <a:off x="3624263" y="3543300"/>
                  <a:ext cx="323850" cy="746125"/>
                </a:xfrm>
                <a:custGeom>
                  <a:avLst/>
                  <a:gdLst>
                    <a:gd name="T0" fmla="*/ 75 w 86"/>
                    <a:gd name="T1" fmla="*/ 4 h 198"/>
                    <a:gd name="T2" fmla="*/ 75 w 86"/>
                    <a:gd name="T3" fmla="*/ 4 h 198"/>
                    <a:gd name="T4" fmla="*/ 43 w 86"/>
                    <a:gd name="T5" fmla="*/ 0 h 198"/>
                    <a:gd name="T6" fmla="*/ 43 w 86"/>
                    <a:gd name="T7" fmla="*/ 0 h 198"/>
                    <a:gd name="T8" fmla="*/ 11 w 86"/>
                    <a:gd name="T9" fmla="*/ 4 h 198"/>
                    <a:gd name="T10" fmla="*/ 11 w 86"/>
                    <a:gd name="T11" fmla="*/ 4 h 198"/>
                    <a:gd name="T12" fmla="*/ 0 w 86"/>
                    <a:gd name="T13" fmla="*/ 18 h 198"/>
                    <a:gd name="T14" fmla="*/ 0 w 86"/>
                    <a:gd name="T15" fmla="*/ 18 h 198"/>
                    <a:gd name="T16" fmla="*/ 0 w 86"/>
                    <a:gd name="T17" fmla="*/ 18 h 198"/>
                    <a:gd name="T18" fmla="*/ 0 w 86"/>
                    <a:gd name="T19" fmla="*/ 85 h 198"/>
                    <a:gd name="T20" fmla="*/ 13 w 86"/>
                    <a:gd name="T21" fmla="*/ 99 h 198"/>
                    <a:gd name="T22" fmla="*/ 13 w 86"/>
                    <a:gd name="T23" fmla="*/ 198 h 198"/>
                    <a:gd name="T24" fmla="*/ 29 w 86"/>
                    <a:gd name="T25" fmla="*/ 198 h 198"/>
                    <a:gd name="T26" fmla="*/ 39 w 86"/>
                    <a:gd name="T27" fmla="*/ 115 h 198"/>
                    <a:gd name="T28" fmla="*/ 43 w 86"/>
                    <a:gd name="T29" fmla="*/ 112 h 198"/>
                    <a:gd name="T30" fmla="*/ 47 w 86"/>
                    <a:gd name="T31" fmla="*/ 115 h 198"/>
                    <a:gd name="T32" fmla="*/ 57 w 86"/>
                    <a:gd name="T33" fmla="*/ 198 h 198"/>
                    <a:gd name="T34" fmla="*/ 73 w 86"/>
                    <a:gd name="T35" fmla="*/ 198 h 198"/>
                    <a:gd name="T36" fmla="*/ 73 w 86"/>
                    <a:gd name="T37" fmla="*/ 99 h 198"/>
                    <a:gd name="T38" fmla="*/ 86 w 86"/>
                    <a:gd name="T39" fmla="*/ 85 h 198"/>
                    <a:gd name="T40" fmla="*/ 86 w 86"/>
                    <a:gd name="T41" fmla="*/ 18 h 198"/>
                    <a:gd name="T42" fmla="*/ 86 w 86"/>
                    <a:gd name="T43" fmla="*/ 18 h 198"/>
                    <a:gd name="T44" fmla="*/ 86 w 86"/>
                    <a:gd name="T45" fmla="*/ 18 h 198"/>
                    <a:gd name="T46" fmla="*/ 75 w 86"/>
                    <a:gd name="T47" fmla="*/ 4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198">
                      <a:moveTo>
                        <a:pt x="75" y="4"/>
                      </a:moveTo>
                      <a:cubicBezTo>
                        <a:pt x="75" y="4"/>
                        <a:pt x="75" y="4"/>
                        <a:pt x="75" y="4"/>
                      </a:cubicBezTo>
                      <a:cubicBezTo>
                        <a:pt x="65" y="2"/>
                        <a:pt x="54" y="0"/>
                        <a:pt x="43" y="0"/>
                      </a:cubicBezTo>
                      <a:cubicBezTo>
                        <a:pt x="43" y="0"/>
                        <a:pt x="43" y="0"/>
                        <a:pt x="43" y="0"/>
                      </a:cubicBezTo>
                      <a:cubicBezTo>
                        <a:pt x="32" y="0"/>
                        <a:pt x="22" y="2"/>
                        <a:pt x="11" y="4"/>
                      </a:cubicBezTo>
                      <a:cubicBezTo>
                        <a:pt x="11" y="4"/>
                        <a:pt x="11" y="4"/>
                        <a:pt x="11" y="4"/>
                      </a:cubicBezTo>
                      <a:cubicBezTo>
                        <a:pt x="5" y="5"/>
                        <a:pt x="0" y="11"/>
                        <a:pt x="0" y="18"/>
                      </a:cubicBezTo>
                      <a:cubicBezTo>
                        <a:pt x="0" y="18"/>
                        <a:pt x="0" y="18"/>
                        <a:pt x="0" y="18"/>
                      </a:cubicBezTo>
                      <a:cubicBezTo>
                        <a:pt x="0" y="18"/>
                        <a:pt x="0" y="18"/>
                        <a:pt x="0" y="18"/>
                      </a:cubicBezTo>
                      <a:cubicBezTo>
                        <a:pt x="0" y="85"/>
                        <a:pt x="0" y="85"/>
                        <a:pt x="0" y="85"/>
                      </a:cubicBezTo>
                      <a:cubicBezTo>
                        <a:pt x="0" y="93"/>
                        <a:pt x="6" y="99"/>
                        <a:pt x="13" y="99"/>
                      </a:cubicBezTo>
                      <a:cubicBezTo>
                        <a:pt x="13" y="198"/>
                        <a:pt x="13" y="198"/>
                        <a:pt x="13" y="198"/>
                      </a:cubicBezTo>
                      <a:cubicBezTo>
                        <a:pt x="29" y="198"/>
                        <a:pt x="29" y="198"/>
                        <a:pt x="29" y="198"/>
                      </a:cubicBezTo>
                      <a:cubicBezTo>
                        <a:pt x="39" y="115"/>
                        <a:pt x="39" y="115"/>
                        <a:pt x="39" y="115"/>
                      </a:cubicBezTo>
                      <a:cubicBezTo>
                        <a:pt x="40" y="114"/>
                        <a:pt x="41" y="112"/>
                        <a:pt x="43" y="112"/>
                      </a:cubicBezTo>
                      <a:cubicBezTo>
                        <a:pt x="45" y="112"/>
                        <a:pt x="47" y="114"/>
                        <a:pt x="47" y="115"/>
                      </a:cubicBezTo>
                      <a:cubicBezTo>
                        <a:pt x="57" y="198"/>
                        <a:pt x="57" y="198"/>
                        <a:pt x="57" y="198"/>
                      </a:cubicBezTo>
                      <a:cubicBezTo>
                        <a:pt x="73" y="198"/>
                        <a:pt x="73" y="198"/>
                        <a:pt x="73" y="198"/>
                      </a:cubicBezTo>
                      <a:cubicBezTo>
                        <a:pt x="73" y="99"/>
                        <a:pt x="73" y="99"/>
                        <a:pt x="73" y="99"/>
                      </a:cubicBezTo>
                      <a:cubicBezTo>
                        <a:pt x="80" y="99"/>
                        <a:pt x="86" y="93"/>
                        <a:pt x="86" y="85"/>
                      </a:cubicBezTo>
                      <a:cubicBezTo>
                        <a:pt x="86" y="18"/>
                        <a:pt x="86" y="18"/>
                        <a:pt x="86" y="18"/>
                      </a:cubicBezTo>
                      <a:cubicBezTo>
                        <a:pt x="86" y="18"/>
                        <a:pt x="86" y="18"/>
                        <a:pt x="86" y="18"/>
                      </a:cubicBezTo>
                      <a:cubicBezTo>
                        <a:pt x="86" y="18"/>
                        <a:pt x="86" y="18"/>
                        <a:pt x="86" y="18"/>
                      </a:cubicBezTo>
                      <a:cubicBezTo>
                        <a:pt x="86" y="11"/>
                        <a:pt x="82" y="5"/>
                        <a:pt x="75" y="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24" name="Oval 7"/>
                <p:cNvSpPr>
                  <a:spLocks noChangeArrowheads="1"/>
                </p:cNvSpPr>
                <p:nvPr/>
              </p:nvSpPr>
              <p:spPr bwMode="auto">
                <a:xfrm>
                  <a:off x="3717925" y="3389313"/>
                  <a:ext cx="134938" cy="13493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sp>
              <p:nvSpPr>
                <p:cNvPr id="25" name="Freeform 8"/>
                <p:cNvSpPr>
                  <a:spLocks/>
                </p:cNvSpPr>
                <p:nvPr/>
              </p:nvSpPr>
              <p:spPr bwMode="auto">
                <a:xfrm>
                  <a:off x="3217863" y="3573463"/>
                  <a:ext cx="341313" cy="342900"/>
                </a:xfrm>
                <a:custGeom>
                  <a:avLst/>
                  <a:gdLst>
                    <a:gd name="T0" fmla="*/ 1 w 91"/>
                    <a:gd name="T1" fmla="*/ 25 h 91"/>
                    <a:gd name="T2" fmla="*/ 6 w 91"/>
                    <a:gd name="T3" fmla="*/ 21 h 91"/>
                    <a:gd name="T4" fmla="*/ 19 w 91"/>
                    <a:gd name="T5" fmla="*/ 33 h 91"/>
                    <a:gd name="T6" fmla="*/ 25 w 91"/>
                    <a:gd name="T7" fmla="*/ 33 h 91"/>
                    <a:gd name="T8" fmla="*/ 33 w 91"/>
                    <a:gd name="T9" fmla="*/ 25 h 91"/>
                    <a:gd name="T10" fmla="*/ 33 w 91"/>
                    <a:gd name="T11" fmla="*/ 19 h 91"/>
                    <a:gd name="T12" fmla="*/ 21 w 91"/>
                    <a:gd name="T13" fmla="*/ 6 h 91"/>
                    <a:gd name="T14" fmla="*/ 21 w 91"/>
                    <a:gd name="T15" fmla="*/ 2 h 91"/>
                    <a:gd name="T16" fmla="*/ 26 w 91"/>
                    <a:gd name="T17" fmla="*/ 0 h 91"/>
                    <a:gd name="T18" fmla="*/ 29 w 91"/>
                    <a:gd name="T19" fmla="*/ 0 h 91"/>
                    <a:gd name="T20" fmla="*/ 48 w 91"/>
                    <a:gd name="T21" fmla="*/ 8 h 91"/>
                    <a:gd name="T22" fmla="*/ 56 w 91"/>
                    <a:gd name="T23" fmla="*/ 28 h 91"/>
                    <a:gd name="T24" fmla="*/ 57 w 91"/>
                    <a:gd name="T25" fmla="*/ 37 h 91"/>
                    <a:gd name="T26" fmla="*/ 57 w 91"/>
                    <a:gd name="T27" fmla="*/ 37 h 91"/>
                    <a:gd name="T28" fmla="*/ 77 w 91"/>
                    <a:gd name="T29" fmla="*/ 57 h 91"/>
                    <a:gd name="T30" fmla="*/ 78 w 91"/>
                    <a:gd name="T31" fmla="*/ 58 h 91"/>
                    <a:gd name="T32" fmla="*/ 85 w 91"/>
                    <a:gd name="T33" fmla="*/ 65 h 91"/>
                    <a:gd name="T34" fmla="*/ 86 w 91"/>
                    <a:gd name="T35" fmla="*/ 65 h 91"/>
                    <a:gd name="T36" fmla="*/ 86 w 91"/>
                    <a:gd name="T37" fmla="*/ 85 h 91"/>
                    <a:gd name="T38" fmla="*/ 85 w 91"/>
                    <a:gd name="T39" fmla="*/ 85 h 91"/>
                    <a:gd name="T40" fmla="*/ 66 w 91"/>
                    <a:gd name="T41" fmla="*/ 85 h 91"/>
                    <a:gd name="T42" fmla="*/ 66 w 91"/>
                    <a:gd name="T43" fmla="*/ 85 h 91"/>
                    <a:gd name="T44" fmla="*/ 58 w 91"/>
                    <a:gd name="T45" fmla="*/ 78 h 91"/>
                    <a:gd name="T46" fmla="*/ 57 w 91"/>
                    <a:gd name="T47" fmla="*/ 77 h 91"/>
                    <a:gd name="T48" fmla="*/ 37 w 91"/>
                    <a:gd name="T49" fmla="*/ 56 h 91"/>
                    <a:gd name="T50" fmla="*/ 28 w 91"/>
                    <a:gd name="T51" fmla="*/ 55 h 91"/>
                    <a:gd name="T52" fmla="*/ 9 w 91"/>
                    <a:gd name="T53" fmla="*/ 47 h 91"/>
                    <a:gd name="T54" fmla="*/ 1 w 91"/>
                    <a:gd name="T55"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1" h="91">
                      <a:moveTo>
                        <a:pt x="1" y="25"/>
                      </a:moveTo>
                      <a:cubicBezTo>
                        <a:pt x="1" y="22"/>
                        <a:pt x="4" y="18"/>
                        <a:pt x="6" y="21"/>
                      </a:cubicBezTo>
                      <a:cubicBezTo>
                        <a:pt x="19" y="33"/>
                        <a:pt x="19" y="33"/>
                        <a:pt x="19" y="33"/>
                      </a:cubicBezTo>
                      <a:cubicBezTo>
                        <a:pt x="21" y="35"/>
                        <a:pt x="23" y="35"/>
                        <a:pt x="25" y="33"/>
                      </a:cubicBezTo>
                      <a:cubicBezTo>
                        <a:pt x="33" y="25"/>
                        <a:pt x="33" y="25"/>
                        <a:pt x="33" y="25"/>
                      </a:cubicBezTo>
                      <a:cubicBezTo>
                        <a:pt x="35" y="24"/>
                        <a:pt x="35" y="21"/>
                        <a:pt x="33" y="19"/>
                      </a:cubicBezTo>
                      <a:cubicBezTo>
                        <a:pt x="21" y="6"/>
                        <a:pt x="21" y="6"/>
                        <a:pt x="21" y="6"/>
                      </a:cubicBezTo>
                      <a:cubicBezTo>
                        <a:pt x="20" y="5"/>
                        <a:pt x="20" y="3"/>
                        <a:pt x="21" y="2"/>
                      </a:cubicBezTo>
                      <a:cubicBezTo>
                        <a:pt x="22" y="1"/>
                        <a:pt x="24" y="1"/>
                        <a:pt x="26" y="0"/>
                      </a:cubicBezTo>
                      <a:cubicBezTo>
                        <a:pt x="27" y="0"/>
                        <a:pt x="28" y="0"/>
                        <a:pt x="29" y="0"/>
                      </a:cubicBezTo>
                      <a:cubicBezTo>
                        <a:pt x="35" y="0"/>
                        <a:pt x="42" y="3"/>
                        <a:pt x="48" y="8"/>
                      </a:cubicBezTo>
                      <a:cubicBezTo>
                        <a:pt x="53" y="14"/>
                        <a:pt x="56" y="21"/>
                        <a:pt x="56" y="28"/>
                      </a:cubicBezTo>
                      <a:cubicBezTo>
                        <a:pt x="56" y="32"/>
                        <a:pt x="56" y="34"/>
                        <a:pt x="57" y="37"/>
                      </a:cubicBezTo>
                      <a:cubicBezTo>
                        <a:pt x="57" y="37"/>
                        <a:pt x="57" y="37"/>
                        <a:pt x="57" y="37"/>
                      </a:cubicBezTo>
                      <a:cubicBezTo>
                        <a:pt x="77" y="57"/>
                        <a:pt x="77" y="57"/>
                        <a:pt x="77" y="57"/>
                      </a:cubicBezTo>
                      <a:cubicBezTo>
                        <a:pt x="77" y="57"/>
                        <a:pt x="78" y="58"/>
                        <a:pt x="78" y="58"/>
                      </a:cubicBezTo>
                      <a:cubicBezTo>
                        <a:pt x="85" y="65"/>
                        <a:pt x="85" y="65"/>
                        <a:pt x="85" y="65"/>
                      </a:cubicBezTo>
                      <a:cubicBezTo>
                        <a:pt x="86" y="65"/>
                        <a:pt x="86" y="65"/>
                        <a:pt x="86" y="65"/>
                      </a:cubicBezTo>
                      <a:cubicBezTo>
                        <a:pt x="91" y="71"/>
                        <a:pt x="91" y="80"/>
                        <a:pt x="86" y="85"/>
                      </a:cubicBezTo>
                      <a:cubicBezTo>
                        <a:pt x="85" y="85"/>
                        <a:pt x="85" y="85"/>
                        <a:pt x="85" y="85"/>
                      </a:cubicBezTo>
                      <a:cubicBezTo>
                        <a:pt x="80" y="91"/>
                        <a:pt x="71" y="91"/>
                        <a:pt x="66" y="85"/>
                      </a:cubicBezTo>
                      <a:cubicBezTo>
                        <a:pt x="66" y="85"/>
                        <a:pt x="66" y="85"/>
                        <a:pt x="66" y="85"/>
                      </a:cubicBezTo>
                      <a:cubicBezTo>
                        <a:pt x="58" y="78"/>
                        <a:pt x="58" y="78"/>
                        <a:pt x="58" y="78"/>
                      </a:cubicBezTo>
                      <a:cubicBezTo>
                        <a:pt x="58" y="77"/>
                        <a:pt x="58" y="77"/>
                        <a:pt x="57" y="77"/>
                      </a:cubicBezTo>
                      <a:cubicBezTo>
                        <a:pt x="37" y="56"/>
                        <a:pt x="37" y="56"/>
                        <a:pt x="37" y="56"/>
                      </a:cubicBezTo>
                      <a:cubicBezTo>
                        <a:pt x="35" y="56"/>
                        <a:pt x="32" y="55"/>
                        <a:pt x="28" y="55"/>
                      </a:cubicBezTo>
                      <a:cubicBezTo>
                        <a:pt x="21" y="55"/>
                        <a:pt x="14" y="53"/>
                        <a:pt x="9" y="47"/>
                      </a:cubicBezTo>
                      <a:cubicBezTo>
                        <a:pt x="3" y="41"/>
                        <a:pt x="0" y="33"/>
                        <a:pt x="1"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de-DE">
                    <a:solidFill>
                      <a:srgbClr val="000000"/>
                    </a:solidFill>
                  </a:endParaRPr>
                </a:p>
              </p:txBody>
            </p:sp>
          </p:grpSp>
        </p:grpSp>
      </p:grpSp>
    </p:spTree>
    <p:extLst>
      <p:ext uri="{BB962C8B-B14F-4D97-AF65-F5344CB8AC3E}">
        <p14:creationId xmlns:p14="http://schemas.microsoft.com/office/powerpoint/2010/main" val="4058478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Corporate Citizenship is based on our corporate strategy and pursues business objectives to strengthen the company’s </a:t>
            </a:r>
            <a:r>
              <a:rPr lang="en-US" dirty="0" smtClean="0"/>
              <a:t>competitiveness</a:t>
            </a:r>
            <a:endParaRPr lang="de-DE" dirty="0"/>
          </a:p>
        </p:txBody>
      </p:sp>
      <p:sp>
        <p:nvSpPr>
          <p:cNvPr id="3" name="Fußzeilenplatzhalter 2"/>
          <p:cNvSpPr>
            <a:spLocks noGrp="1"/>
          </p:cNvSpPr>
          <p:nvPr>
            <p:ph type="ftr" sz="quarter" idx="10"/>
          </p:nvPr>
        </p:nvSpPr>
        <p:spPr/>
        <p:txBody>
          <a:bodyPr/>
          <a:lstStyle/>
          <a:p>
            <a:r>
              <a:rPr lang="en-US" dirty="0" smtClean="0"/>
              <a:t>DPDHL Group | Corporate Citizenship | Bonn | July 2020</a:t>
            </a:r>
            <a:endParaRPr lang="en-US" dirty="0"/>
          </a:p>
        </p:txBody>
      </p:sp>
      <p:sp>
        <p:nvSpPr>
          <p:cNvPr id="5" name="Inhaltsplatzhalter 2"/>
          <p:cNvSpPr txBox="1">
            <a:spLocks/>
          </p:cNvSpPr>
          <p:nvPr/>
        </p:nvSpPr>
        <p:spPr bwMode="gray">
          <a:xfrm>
            <a:off x="5938416" y="3498327"/>
            <a:ext cx="2608683" cy="770108"/>
          </a:xfrm>
          <a:prstGeom prst="rect">
            <a:avLst/>
          </a:prstGeom>
          <a:solidFill>
            <a:schemeClr val="bg1"/>
          </a:solidFill>
          <a:ln w="9525">
            <a:noFill/>
            <a:miter lim="800000"/>
            <a:headEnd/>
            <a:tailEnd/>
          </a:ln>
        </p:spPr>
        <p:txBody>
          <a:bodyPr vert="horz" wrap="square" lIns="27000" tIns="27000" rIns="27000" bIns="27000" numCol="1" anchor="t" anchorCtr="0" compatLnSpc="1">
            <a:prstTxWarp prst="textNoShape">
              <a:avLst/>
            </a:prstTxWarp>
            <a:spAutoFit/>
          </a:bodyPr>
          <a:lstStyle>
            <a:lvl1pPr algn="l" rtl="0" eaLnBrk="1" fontAlgn="base" hangingPunct="1">
              <a:spcBef>
                <a:spcPct val="0"/>
              </a:spcBef>
              <a:spcAft>
                <a:spcPct val="30000"/>
              </a:spcAft>
              <a:buClr>
                <a:srgbClr val="000000"/>
              </a:buClr>
              <a:buSzPct val="100000"/>
              <a:defRPr sz="1400">
                <a:solidFill>
                  <a:srgbClr val="000000"/>
                </a:solidFill>
                <a:latin typeface="+mn-lt"/>
                <a:ea typeface="+mn-ea"/>
                <a:cs typeface="+mn-cs"/>
              </a:defRPr>
            </a:lvl1pPr>
            <a:lvl2pPr marL="180000" indent="-180000" algn="l" rtl="0" eaLnBrk="1" fontAlgn="base" hangingPunct="1">
              <a:spcBef>
                <a:spcPct val="0"/>
              </a:spcBef>
              <a:spcAft>
                <a:spcPct val="30000"/>
              </a:spcAft>
              <a:buSzPct val="100000"/>
              <a:buChar char="•"/>
              <a:defRPr sz="1400">
                <a:solidFill>
                  <a:srgbClr val="000000"/>
                </a:solidFill>
                <a:latin typeface="+mn-lt"/>
              </a:defRPr>
            </a:lvl2pPr>
            <a:lvl3pPr marL="360000" indent="-180000" algn="l" rtl="0" eaLnBrk="1" fontAlgn="base" hangingPunct="1">
              <a:spcBef>
                <a:spcPct val="0"/>
              </a:spcBef>
              <a:spcAft>
                <a:spcPct val="30000"/>
              </a:spcAft>
              <a:buSzPct val="100000"/>
              <a:buChar char="–"/>
              <a:defRPr sz="1400">
                <a:solidFill>
                  <a:srgbClr val="000000"/>
                </a:solidFill>
                <a:latin typeface="+mn-lt"/>
              </a:defRPr>
            </a:lvl3pPr>
            <a:lvl4pPr marL="540000" indent="-180000" algn="l" rtl="0" eaLnBrk="1" fontAlgn="base" hangingPunct="1">
              <a:spcBef>
                <a:spcPct val="0"/>
              </a:spcBef>
              <a:spcAft>
                <a:spcPct val="30000"/>
              </a:spcAft>
              <a:buSzPct val="100000"/>
              <a:buFont typeface="Wingdings" pitchFamily="2" charset="2"/>
              <a:buChar char="s"/>
              <a:defRPr sz="1400">
                <a:solidFill>
                  <a:srgbClr val="000000"/>
                </a:solidFill>
                <a:latin typeface="+mn-lt"/>
              </a:defRPr>
            </a:lvl4pPr>
            <a:lvl5pPr marL="720000" indent="-180000" algn="l" rtl="0" eaLnBrk="1" fontAlgn="base" hangingPunct="1">
              <a:spcBef>
                <a:spcPct val="0"/>
              </a:spcBef>
              <a:spcAft>
                <a:spcPct val="30000"/>
              </a:spcAft>
              <a:buSzPct val="100000"/>
              <a:buFont typeface="Arial" charset="0"/>
              <a:buChar char="∙"/>
              <a:defRPr sz="1400">
                <a:solidFill>
                  <a:srgbClr val="000000"/>
                </a:solidFill>
                <a:latin typeface="+mn-lt"/>
              </a:defRPr>
            </a:lvl5pPr>
            <a:lvl6pPr marL="11763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6pPr>
            <a:lvl7pPr marL="16335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7pPr>
            <a:lvl8pPr marL="20907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8pPr>
            <a:lvl9pPr marL="25479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9pPr>
          </a:lstStyle>
          <a:p>
            <a:pPr>
              <a:spcAft>
                <a:spcPts val="0"/>
              </a:spcAft>
            </a:pPr>
            <a:r>
              <a:rPr lang="en-US" sz="1200" dirty="0"/>
              <a:t>Increasingly, investors consider ESG* criteria in assessing long-term financial prospects of companies.</a:t>
            </a:r>
          </a:p>
          <a:p>
            <a:pPr>
              <a:spcAft>
                <a:spcPts val="0"/>
              </a:spcAft>
            </a:pPr>
            <a:endParaRPr lang="en-US" sz="1050" b="1" dirty="0"/>
          </a:p>
        </p:txBody>
      </p:sp>
      <p:sp>
        <p:nvSpPr>
          <p:cNvPr id="6" name="Textfeld 5"/>
          <p:cNvSpPr txBox="1"/>
          <p:nvPr/>
        </p:nvSpPr>
        <p:spPr>
          <a:xfrm>
            <a:off x="323999" y="4547184"/>
            <a:ext cx="8496000" cy="152349"/>
          </a:xfrm>
          <a:prstGeom prst="rect">
            <a:avLst/>
          </a:prstGeom>
          <a:noFill/>
        </p:spPr>
        <p:txBody>
          <a:bodyPr wrap="square" lIns="0" tIns="0" rIns="0" bIns="0" rtlCol="0">
            <a:spAutoFit/>
          </a:bodyPr>
          <a:lstStyle/>
          <a:p>
            <a:pPr>
              <a:lnSpc>
                <a:spcPct val="110000"/>
              </a:lnSpc>
              <a:spcAft>
                <a:spcPts val="375"/>
              </a:spcAft>
            </a:pPr>
            <a:r>
              <a:rPr lang="en-US" sz="900" dirty="0"/>
              <a:t>*) The Environmental, Social and Governance (ESG) criteria is a set of standards for a company’s operations that socially conscious investors use to screen investments. </a:t>
            </a:r>
            <a:endParaRPr lang="de-DE" sz="900" dirty="0" err="1"/>
          </a:p>
        </p:txBody>
      </p:sp>
      <p:pic>
        <p:nvPicPr>
          <p:cNvPr id="7" name="Grafik 6"/>
          <p:cNvPicPr>
            <a:picLocks noChangeAspect="1"/>
          </p:cNvPicPr>
          <p:nvPr/>
        </p:nvPicPr>
        <p:blipFill>
          <a:blip r:embed="rId3"/>
          <a:stretch>
            <a:fillRect/>
          </a:stretch>
        </p:blipFill>
        <p:spPr>
          <a:xfrm>
            <a:off x="2579076" y="1283883"/>
            <a:ext cx="3308370" cy="2915662"/>
          </a:xfrm>
          <a:prstGeom prst="rect">
            <a:avLst/>
          </a:prstGeom>
        </p:spPr>
      </p:pic>
      <p:sp>
        <p:nvSpPr>
          <p:cNvPr id="8" name="Inhaltsplatzhalter 2"/>
          <p:cNvSpPr txBox="1">
            <a:spLocks/>
          </p:cNvSpPr>
          <p:nvPr/>
        </p:nvSpPr>
        <p:spPr bwMode="gray">
          <a:xfrm>
            <a:off x="5938416" y="1728462"/>
            <a:ext cx="1888331" cy="793191"/>
          </a:xfrm>
          <a:prstGeom prst="rect">
            <a:avLst/>
          </a:prstGeom>
          <a:solidFill>
            <a:schemeClr val="bg1"/>
          </a:solidFill>
          <a:ln w="9525">
            <a:noFill/>
            <a:miter lim="800000"/>
            <a:headEnd/>
            <a:tailEnd/>
          </a:ln>
        </p:spPr>
        <p:txBody>
          <a:bodyPr vert="horz" wrap="square" lIns="27000" tIns="27000" rIns="27000" bIns="27000" numCol="1" anchor="t" anchorCtr="0" compatLnSpc="1">
            <a:prstTxWarp prst="textNoShape">
              <a:avLst/>
            </a:prstTxWarp>
            <a:spAutoFit/>
          </a:bodyPr>
          <a:lstStyle>
            <a:lvl1pPr algn="l" rtl="0" eaLnBrk="1" fontAlgn="base" hangingPunct="1">
              <a:spcBef>
                <a:spcPct val="0"/>
              </a:spcBef>
              <a:spcAft>
                <a:spcPct val="30000"/>
              </a:spcAft>
              <a:buClr>
                <a:srgbClr val="000000"/>
              </a:buClr>
              <a:buSzPct val="100000"/>
              <a:defRPr sz="1400">
                <a:solidFill>
                  <a:srgbClr val="000000"/>
                </a:solidFill>
                <a:latin typeface="+mn-lt"/>
                <a:ea typeface="+mn-ea"/>
                <a:cs typeface="+mn-cs"/>
              </a:defRPr>
            </a:lvl1pPr>
            <a:lvl2pPr marL="180000" indent="-180000" algn="l" rtl="0" eaLnBrk="1" fontAlgn="base" hangingPunct="1">
              <a:spcBef>
                <a:spcPct val="0"/>
              </a:spcBef>
              <a:spcAft>
                <a:spcPct val="30000"/>
              </a:spcAft>
              <a:buSzPct val="100000"/>
              <a:buChar char="•"/>
              <a:defRPr sz="1400">
                <a:solidFill>
                  <a:srgbClr val="000000"/>
                </a:solidFill>
                <a:latin typeface="+mn-lt"/>
              </a:defRPr>
            </a:lvl2pPr>
            <a:lvl3pPr marL="360000" indent="-180000" algn="l" rtl="0" eaLnBrk="1" fontAlgn="base" hangingPunct="1">
              <a:spcBef>
                <a:spcPct val="0"/>
              </a:spcBef>
              <a:spcAft>
                <a:spcPct val="30000"/>
              </a:spcAft>
              <a:buSzPct val="100000"/>
              <a:buChar char="–"/>
              <a:defRPr sz="1400">
                <a:solidFill>
                  <a:srgbClr val="000000"/>
                </a:solidFill>
                <a:latin typeface="+mn-lt"/>
              </a:defRPr>
            </a:lvl3pPr>
            <a:lvl4pPr marL="540000" indent="-180000" algn="l" rtl="0" eaLnBrk="1" fontAlgn="base" hangingPunct="1">
              <a:spcBef>
                <a:spcPct val="0"/>
              </a:spcBef>
              <a:spcAft>
                <a:spcPct val="30000"/>
              </a:spcAft>
              <a:buSzPct val="100000"/>
              <a:buFont typeface="Wingdings" pitchFamily="2" charset="2"/>
              <a:buChar char="s"/>
              <a:defRPr sz="1400">
                <a:solidFill>
                  <a:srgbClr val="000000"/>
                </a:solidFill>
                <a:latin typeface="+mn-lt"/>
              </a:defRPr>
            </a:lvl4pPr>
            <a:lvl5pPr marL="720000" indent="-180000" algn="l" rtl="0" eaLnBrk="1" fontAlgn="base" hangingPunct="1">
              <a:spcBef>
                <a:spcPct val="0"/>
              </a:spcBef>
              <a:spcAft>
                <a:spcPct val="30000"/>
              </a:spcAft>
              <a:buSzPct val="100000"/>
              <a:buFont typeface="Arial" charset="0"/>
              <a:buChar char="∙"/>
              <a:defRPr sz="1400">
                <a:solidFill>
                  <a:srgbClr val="000000"/>
                </a:solidFill>
                <a:latin typeface="+mn-lt"/>
              </a:defRPr>
            </a:lvl5pPr>
            <a:lvl6pPr marL="11763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6pPr>
            <a:lvl7pPr marL="16335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7pPr>
            <a:lvl8pPr marL="20907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8pPr>
            <a:lvl9pPr marL="25479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9pPr>
          </a:lstStyle>
          <a:p>
            <a:pPr>
              <a:spcAft>
                <a:spcPts val="0"/>
              </a:spcAft>
            </a:pPr>
            <a:r>
              <a:rPr lang="en-US" sz="1200" dirty="0"/>
              <a:t>Customers want to ensure environmental and ethical standards along their supply chains. </a:t>
            </a:r>
            <a:endParaRPr lang="en-US" sz="1200" b="1" dirty="0"/>
          </a:p>
        </p:txBody>
      </p:sp>
      <p:sp>
        <p:nvSpPr>
          <p:cNvPr id="9" name="Inhaltsplatzhalter 2"/>
          <p:cNvSpPr txBox="1">
            <a:spLocks/>
          </p:cNvSpPr>
          <p:nvPr/>
        </p:nvSpPr>
        <p:spPr bwMode="gray">
          <a:xfrm>
            <a:off x="534955" y="1693838"/>
            <a:ext cx="2246345" cy="977857"/>
          </a:xfrm>
          <a:prstGeom prst="rect">
            <a:avLst/>
          </a:prstGeom>
          <a:solidFill>
            <a:schemeClr val="bg1"/>
          </a:solidFill>
          <a:ln w="9525">
            <a:noFill/>
            <a:miter lim="800000"/>
            <a:headEnd/>
            <a:tailEnd/>
          </a:ln>
        </p:spPr>
        <p:txBody>
          <a:bodyPr vert="horz" wrap="square" lIns="27000" tIns="27000" rIns="27000" bIns="27000" numCol="1" anchor="t" anchorCtr="0" compatLnSpc="1">
            <a:prstTxWarp prst="textNoShape">
              <a:avLst/>
            </a:prstTxWarp>
            <a:spAutoFit/>
          </a:bodyPr>
          <a:lstStyle>
            <a:lvl1pPr algn="l" rtl="0" eaLnBrk="1" fontAlgn="base" hangingPunct="1">
              <a:spcBef>
                <a:spcPct val="0"/>
              </a:spcBef>
              <a:spcAft>
                <a:spcPct val="30000"/>
              </a:spcAft>
              <a:buClr>
                <a:srgbClr val="000000"/>
              </a:buClr>
              <a:buSzPct val="100000"/>
              <a:defRPr sz="1400">
                <a:solidFill>
                  <a:srgbClr val="000000"/>
                </a:solidFill>
                <a:latin typeface="+mn-lt"/>
                <a:ea typeface="+mn-ea"/>
                <a:cs typeface="+mn-cs"/>
              </a:defRPr>
            </a:lvl1pPr>
            <a:lvl2pPr marL="180000" indent="-180000" algn="l" rtl="0" eaLnBrk="1" fontAlgn="base" hangingPunct="1">
              <a:spcBef>
                <a:spcPct val="0"/>
              </a:spcBef>
              <a:spcAft>
                <a:spcPct val="30000"/>
              </a:spcAft>
              <a:buSzPct val="100000"/>
              <a:buChar char="•"/>
              <a:defRPr sz="1400">
                <a:solidFill>
                  <a:srgbClr val="000000"/>
                </a:solidFill>
                <a:latin typeface="+mn-lt"/>
              </a:defRPr>
            </a:lvl2pPr>
            <a:lvl3pPr marL="360000" indent="-180000" algn="l" rtl="0" eaLnBrk="1" fontAlgn="base" hangingPunct="1">
              <a:spcBef>
                <a:spcPct val="0"/>
              </a:spcBef>
              <a:spcAft>
                <a:spcPct val="30000"/>
              </a:spcAft>
              <a:buSzPct val="100000"/>
              <a:buChar char="–"/>
              <a:defRPr sz="1400">
                <a:solidFill>
                  <a:srgbClr val="000000"/>
                </a:solidFill>
                <a:latin typeface="+mn-lt"/>
              </a:defRPr>
            </a:lvl3pPr>
            <a:lvl4pPr marL="540000" indent="-180000" algn="l" rtl="0" eaLnBrk="1" fontAlgn="base" hangingPunct="1">
              <a:spcBef>
                <a:spcPct val="0"/>
              </a:spcBef>
              <a:spcAft>
                <a:spcPct val="30000"/>
              </a:spcAft>
              <a:buSzPct val="100000"/>
              <a:buFont typeface="Wingdings" pitchFamily="2" charset="2"/>
              <a:buChar char="s"/>
              <a:defRPr sz="1400">
                <a:solidFill>
                  <a:srgbClr val="000000"/>
                </a:solidFill>
                <a:latin typeface="+mn-lt"/>
              </a:defRPr>
            </a:lvl4pPr>
            <a:lvl5pPr marL="720000" indent="-180000" algn="l" rtl="0" eaLnBrk="1" fontAlgn="base" hangingPunct="1">
              <a:spcBef>
                <a:spcPct val="0"/>
              </a:spcBef>
              <a:spcAft>
                <a:spcPct val="30000"/>
              </a:spcAft>
              <a:buSzPct val="100000"/>
              <a:buFont typeface="Arial" charset="0"/>
              <a:buChar char="∙"/>
              <a:defRPr sz="1400">
                <a:solidFill>
                  <a:srgbClr val="000000"/>
                </a:solidFill>
                <a:latin typeface="+mn-lt"/>
              </a:defRPr>
            </a:lvl5pPr>
            <a:lvl6pPr marL="11763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6pPr>
            <a:lvl7pPr marL="16335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7pPr>
            <a:lvl8pPr marL="20907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8pPr>
            <a:lvl9pPr marL="2547938" indent="-176213" algn="l" rtl="0" eaLnBrk="1" fontAlgn="base" hangingPunct="1">
              <a:spcBef>
                <a:spcPct val="0"/>
              </a:spcBef>
              <a:spcAft>
                <a:spcPct val="30000"/>
              </a:spcAft>
              <a:buSzPct val="100000"/>
              <a:buFont typeface="Arial" pitchFamily="34" charset="0"/>
              <a:buChar char="∙"/>
              <a:defRPr sz="1400">
                <a:solidFill>
                  <a:srgbClr val="000000"/>
                </a:solidFill>
                <a:latin typeface="+mn-lt"/>
              </a:defRPr>
            </a:lvl9pPr>
          </a:lstStyle>
          <a:p>
            <a:r>
              <a:rPr lang="en-US" sz="1200" b="1" dirty="0">
                <a:solidFill>
                  <a:schemeClr val="tx1"/>
                </a:solidFill>
              </a:rPr>
              <a:t>Employees’ functional and emotional commitment </a:t>
            </a:r>
            <a:r>
              <a:rPr lang="en-US" sz="1200" dirty="0">
                <a:solidFill>
                  <a:schemeClr val="tx1"/>
                </a:solidFill>
              </a:rPr>
              <a:t>is considerably</a:t>
            </a:r>
            <a:r>
              <a:rPr lang="en-US" sz="1200" b="1" dirty="0">
                <a:solidFill>
                  <a:schemeClr val="tx1"/>
                </a:solidFill>
              </a:rPr>
              <a:t> influenced </a:t>
            </a:r>
            <a:r>
              <a:rPr lang="en-US" sz="1200" dirty="0">
                <a:solidFill>
                  <a:schemeClr val="tx1"/>
                </a:solidFill>
              </a:rPr>
              <a:t>by the </a:t>
            </a:r>
            <a:r>
              <a:rPr lang="en-US" sz="1200" b="1" dirty="0">
                <a:solidFill>
                  <a:schemeClr val="tx1"/>
                </a:solidFill>
              </a:rPr>
              <a:t>company’s reputation </a:t>
            </a:r>
            <a:r>
              <a:rPr lang="en-US" sz="1200" dirty="0">
                <a:solidFill>
                  <a:schemeClr val="tx1"/>
                </a:solidFill>
              </a:rPr>
              <a:t>for being a </a:t>
            </a:r>
            <a:r>
              <a:rPr lang="en-US" sz="1200" b="1" dirty="0">
                <a:solidFill>
                  <a:schemeClr val="tx1"/>
                </a:solidFill>
              </a:rPr>
              <a:t>good corporate citizen</a:t>
            </a:r>
            <a:r>
              <a:rPr lang="en-US" sz="1200" dirty="0">
                <a:solidFill>
                  <a:schemeClr val="tx1"/>
                </a:solidFill>
              </a:rPr>
              <a:t>.</a:t>
            </a:r>
          </a:p>
        </p:txBody>
      </p:sp>
    </p:spTree>
    <p:extLst>
      <p:ext uri="{BB962C8B-B14F-4D97-AF65-F5344CB8AC3E}">
        <p14:creationId xmlns:p14="http://schemas.microsoft.com/office/powerpoint/2010/main" val="206369910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Shape 11">
            <a:extLst>
              <a:ext uri="{FF2B5EF4-FFF2-40B4-BE49-F238E27FC236}">
                <a16:creationId xmlns:a16="http://schemas.microsoft.com/office/drawing/2014/main" xmlns="" id="{3EB38A4B-0272-47E7-85EA-8606F68807C0}"/>
              </a:ext>
            </a:extLst>
          </p:cNvPr>
          <p:cNvSpPr/>
          <p:nvPr/>
        </p:nvSpPr>
        <p:spPr>
          <a:xfrm>
            <a:off x="323998" y="1055434"/>
            <a:ext cx="8496002" cy="883602"/>
          </a:xfrm>
          <a:custGeom>
            <a:avLst/>
            <a:gdLst>
              <a:gd name="connsiteX0" fmla="*/ 6229179 w 8496002"/>
              <a:gd name="connsiteY0" fmla="*/ 0 h 883602"/>
              <a:gd name="connsiteX1" fmla="*/ 8186653 w 8496002"/>
              <a:gd name="connsiteY1" fmla="*/ 0 h 883602"/>
              <a:gd name="connsiteX2" fmla="*/ 8496002 w 8496002"/>
              <a:gd name="connsiteY2" fmla="*/ 441801 h 883602"/>
              <a:gd name="connsiteX3" fmla="*/ 8186653 w 8496002"/>
              <a:gd name="connsiteY3" fmla="*/ 883602 h 883602"/>
              <a:gd name="connsiteX4" fmla="*/ 6229179 w 8496002"/>
              <a:gd name="connsiteY4" fmla="*/ 883602 h 883602"/>
              <a:gd name="connsiteX5" fmla="*/ 6538530 w 8496002"/>
              <a:gd name="connsiteY5" fmla="*/ 441801 h 883602"/>
              <a:gd name="connsiteX6" fmla="*/ 4157155 w 8496002"/>
              <a:gd name="connsiteY6" fmla="*/ 0 h 883602"/>
              <a:gd name="connsiteX7" fmla="*/ 6106530 w 8496002"/>
              <a:gd name="connsiteY7" fmla="*/ 0 h 883602"/>
              <a:gd name="connsiteX8" fmla="*/ 6415881 w 8496002"/>
              <a:gd name="connsiteY8" fmla="*/ 441801 h 883602"/>
              <a:gd name="connsiteX9" fmla="*/ 6106530 w 8496002"/>
              <a:gd name="connsiteY9" fmla="*/ 883602 h 883602"/>
              <a:gd name="connsiteX10" fmla="*/ 4157155 w 8496002"/>
              <a:gd name="connsiteY10" fmla="*/ 883602 h 883602"/>
              <a:gd name="connsiteX11" fmla="*/ 4466506 w 8496002"/>
              <a:gd name="connsiteY11" fmla="*/ 441801 h 883602"/>
              <a:gd name="connsiteX12" fmla="*/ 2080014 w 8496002"/>
              <a:gd name="connsiteY12" fmla="*/ 0 h 883602"/>
              <a:gd name="connsiteX13" fmla="*/ 4034506 w 8496002"/>
              <a:gd name="connsiteY13" fmla="*/ 0 h 883602"/>
              <a:gd name="connsiteX14" fmla="*/ 4343857 w 8496002"/>
              <a:gd name="connsiteY14" fmla="*/ 441801 h 883602"/>
              <a:gd name="connsiteX15" fmla="*/ 4034506 w 8496002"/>
              <a:gd name="connsiteY15" fmla="*/ 883602 h 883602"/>
              <a:gd name="connsiteX16" fmla="*/ 2080014 w 8496002"/>
              <a:gd name="connsiteY16" fmla="*/ 883602 h 883602"/>
              <a:gd name="connsiteX17" fmla="*/ 2389365 w 8496002"/>
              <a:gd name="connsiteY17" fmla="*/ 441801 h 883602"/>
              <a:gd name="connsiteX18" fmla="*/ 0 w 8496002"/>
              <a:gd name="connsiteY18" fmla="*/ 0 h 883602"/>
              <a:gd name="connsiteX19" fmla="*/ 1957365 w 8496002"/>
              <a:gd name="connsiteY19" fmla="*/ 0 h 883602"/>
              <a:gd name="connsiteX20" fmla="*/ 2266716 w 8496002"/>
              <a:gd name="connsiteY20" fmla="*/ 441801 h 883602"/>
              <a:gd name="connsiteX21" fmla="*/ 1957365 w 8496002"/>
              <a:gd name="connsiteY21" fmla="*/ 883602 h 883602"/>
              <a:gd name="connsiteX22" fmla="*/ 0 w 8496002"/>
              <a:gd name="connsiteY22" fmla="*/ 883602 h 883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496002" h="883602">
                <a:moveTo>
                  <a:pt x="6229179" y="0"/>
                </a:moveTo>
                <a:lnTo>
                  <a:pt x="8186653" y="0"/>
                </a:lnTo>
                <a:lnTo>
                  <a:pt x="8496002" y="441801"/>
                </a:lnTo>
                <a:lnTo>
                  <a:pt x="8186653" y="883602"/>
                </a:lnTo>
                <a:lnTo>
                  <a:pt x="6229179" y="883602"/>
                </a:lnTo>
                <a:lnTo>
                  <a:pt x="6538530" y="441801"/>
                </a:lnTo>
                <a:close/>
                <a:moveTo>
                  <a:pt x="4157155" y="0"/>
                </a:moveTo>
                <a:lnTo>
                  <a:pt x="6106530" y="0"/>
                </a:lnTo>
                <a:lnTo>
                  <a:pt x="6415881" y="441801"/>
                </a:lnTo>
                <a:lnTo>
                  <a:pt x="6106530" y="883602"/>
                </a:lnTo>
                <a:lnTo>
                  <a:pt x="4157155" y="883602"/>
                </a:lnTo>
                <a:lnTo>
                  <a:pt x="4466506" y="441801"/>
                </a:lnTo>
                <a:close/>
                <a:moveTo>
                  <a:pt x="2080014" y="0"/>
                </a:moveTo>
                <a:lnTo>
                  <a:pt x="4034506" y="0"/>
                </a:lnTo>
                <a:lnTo>
                  <a:pt x="4343857" y="441801"/>
                </a:lnTo>
                <a:lnTo>
                  <a:pt x="4034506" y="883602"/>
                </a:lnTo>
                <a:lnTo>
                  <a:pt x="2080014" y="883602"/>
                </a:lnTo>
                <a:lnTo>
                  <a:pt x="2389365" y="441801"/>
                </a:lnTo>
                <a:close/>
                <a:moveTo>
                  <a:pt x="0" y="0"/>
                </a:moveTo>
                <a:lnTo>
                  <a:pt x="1957365" y="0"/>
                </a:lnTo>
                <a:lnTo>
                  <a:pt x="2266716" y="441801"/>
                </a:lnTo>
                <a:lnTo>
                  <a:pt x="1957365" y="883602"/>
                </a:lnTo>
                <a:lnTo>
                  <a:pt x="0" y="883602"/>
                </a:lnTo>
                <a:close/>
              </a:path>
            </a:pathLst>
          </a:custGeom>
          <a:gradFill flip="none" rotWithShape="1">
            <a:gsLst>
              <a:gs pos="79000">
                <a:srgbClr val="FFDE59"/>
              </a:gs>
              <a:gs pos="30000">
                <a:schemeClr val="accent3">
                  <a:lumMod val="100000"/>
                </a:schemeClr>
              </a:gs>
              <a:gs pos="100000">
                <a:srgbClr val="FFF0B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162000" tIns="108000" rIns="162000" bIns="108000" rtlCol="0" anchor="ctr">
            <a:noAutofit/>
          </a:bodyPr>
          <a:lstStyle/>
          <a:p>
            <a:endParaRPr lang="en-US" sz="1200" b="1" dirty="0">
              <a:solidFill>
                <a:schemeClr val="tx1"/>
              </a:solidFill>
            </a:endParaRPr>
          </a:p>
        </p:txBody>
      </p:sp>
      <p:sp>
        <p:nvSpPr>
          <p:cNvPr id="2" name="Title 1">
            <a:extLst>
              <a:ext uri="{FF2B5EF4-FFF2-40B4-BE49-F238E27FC236}">
                <a16:creationId xmlns:a16="http://schemas.microsoft.com/office/drawing/2014/main" xmlns="" id="{2402F2A9-4B13-4CE7-92F4-56CFB76CABC2}"/>
              </a:ext>
            </a:extLst>
          </p:cNvPr>
          <p:cNvSpPr>
            <a:spLocks noGrp="1"/>
          </p:cNvSpPr>
          <p:nvPr>
            <p:ph type="title"/>
          </p:nvPr>
        </p:nvSpPr>
        <p:spPr/>
        <p:txBody>
          <a:bodyPr/>
          <a:lstStyle/>
          <a:p>
            <a:pPr>
              <a:defRPr/>
            </a:pPr>
            <a:r>
              <a:rPr lang="en-US" dirty="0"/>
              <a:t>Corporate Citizenship is a strategic asset to drive employee engagement  because our employees are those that ‘go the extra mile’ and help achieve business goals</a:t>
            </a:r>
          </a:p>
        </p:txBody>
      </p:sp>
      <p:sp>
        <p:nvSpPr>
          <p:cNvPr id="3" name="Footer Placeholder 2">
            <a:extLst>
              <a:ext uri="{FF2B5EF4-FFF2-40B4-BE49-F238E27FC236}">
                <a16:creationId xmlns:a16="http://schemas.microsoft.com/office/drawing/2014/main" xmlns="" id="{D0031515-64B3-450A-A6FD-CB59ACFDE3B9}"/>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22" name="Rectangle 21">
            <a:extLst>
              <a:ext uri="{FF2B5EF4-FFF2-40B4-BE49-F238E27FC236}">
                <a16:creationId xmlns:a16="http://schemas.microsoft.com/office/drawing/2014/main" xmlns="" id="{6C02D957-FA6D-4E01-88B4-56E75C3EA579}"/>
              </a:ext>
            </a:extLst>
          </p:cNvPr>
          <p:cNvSpPr/>
          <p:nvPr/>
        </p:nvSpPr>
        <p:spPr>
          <a:xfrm>
            <a:off x="743846" y="1035507"/>
            <a:ext cx="1291022" cy="883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da-DK" sz="1200" b="1" dirty="0" smtClean="0">
                <a:solidFill>
                  <a:schemeClr val="tx1"/>
                </a:solidFill>
              </a:rPr>
              <a:t>CC activities at DPDHL ...</a:t>
            </a:r>
            <a:endParaRPr lang="en-US" sz="1200" b="1" dirty="0">
              <a:solidFill>
                <a:schemeClr val="tx1"/>
              </a:solidFill>
            </a:endParaRPr>
          </a:p>
        </p:txBody>
      </p:sp>
      <p:sp>
        <p:nvSpPr>
          <p:cNvPr id="27" name="Rectangle 21">
            <a:extLst>
              <a:ext uri="{FF2B5EF4-FFF2-40B4-BE49-F238E27FC236}">
                <a16:creationId xmlns:a16="http://schemas.microsoft.com/office/drawing/2014/main" xmlns="" id="{6C02D957-FA6D-4E01-88B4-56E75C3EA579}"/>
              </a:ext>
            </a:extLst>
          </p:cNvPr>
          <p:cNvSpPr/>
          <p:nvPr/>
        </p:nvSpPr>
        <p:spPr>
          <a:xfrm>
            <a:off x="2909291" y="1049653"/>
            <a:ext cx="1291022" cy="883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da-DK" sz="1200" b="1" dirty="0" smtClean="0">
                <a:solidFill>
                  <a:schemeClr val="tx1"/>
                </a:solidFill>
              </a:rPr>
              <a:t>... change employees’ perception and behavior</a:t>
            </a:r>
            <a:endParaRPr lang="en-US" sz="1200" b="1" dirty="0">
              <a:solidFill>
                <a:schemeClr val="tx1"/>
              </a:solidFill>
            </a:endParaRPr>
          </a:p>
        </p:txBody>
      </p:sp>
      <p:sp>
        <p:nvSpPr>
          <p:cNvPr id="28" name="Rectangle 21">
            <a:extLst>
              <a:ext uri="{FF2B5EF4-FFF2-40B4-BE49-F238E27FC236}">
                <a16:creationId xmlns:a16="http://schemas.microsoft.com/office/drawing/2014/main" xmlns="" id="{6C02D957-FA6D-4E01-88B4-56E75C3EA579}"/>
              </a:ext>
            </a:extLst>
          </p:cNvPr>
          <p:cNvSpPr/>
          <p:nvPr/>
        </p:nvSpPr>
        <p:spPr>
          <a:xfrm>
            <a:off x="5074736" y="1049653"/>
            <a:ext cx="1291022" cy="883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da-DK" sz="1200" b="1" dirty="0" smtClean="0">
                <a:solidFill>
                  <a:schemeClr val="tx1"/>
                </a:solidFill>
              </a:rPr>
              <a:t>... </a:t>
            </a:r>
            <a:r>
              <a:rPr lang="da-DK" sz="1200" b="1" dirty="0">
                <a:solidFill>
                  <a:schemeClr val="tx1"/>
                </a:solidFill>
              </a:rPr>
              <a:t>h</a:t>
            </a:r>
            <a:r>
              <a:rPr lang="da-DK" sz="1200" b="1" dirty="0" smtClean="0">
                <a:solidFill>
                  <a:schemeClr val="tx1"/>
                </a:solidFill>
              </a:rPr>
              <a:t>ave impact on the company</a:t>
            </a:r>
            <a:endParaRPr lang="en-US" sz="1200" b="1" dirty="0">
              <a:solidFill>
                <a:schemeClr val="tx1"/>
              </a:solidFill>
            </a:endParaRPr>
          </a:p>
        </p:txBody>
      </p:sp>
      <p:sp>
        <p:nvSpPr>
          <p:cNvPr id="29" name="Rectangle 21">
            <a:extLst>
              <a:ext uri="{FF2B5EF4-FFF2-40B4-BE49-F238E27FC236}">
                <a16:creationId xmlns:a16="http://schemas.microsoft.com/office/drawing/2014/main" xmlns="" id="{6C02D957-FA6D-4E01-88B4-56E75C3EA579}"/>
              </a:ext>
            </a:extLst>
          </p:cNvPr>
          <p:cNvSpPr/>
          <p:nvPr/>
        </p:nvSpPr>
        <p:spPr>
          <a:xfrm>
            <a:off x="7014993" y="1075710"/>
            <a:ext cx="1291022" cy="88360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r>
              <a:rPr lang="da-DK" sz="1200" b="1" dirty="0" smtClean="0">
                <a:solidFill>
                  <a:schemeClr val="tx1"/>
                </a:solidFill>
              </a:rPr>
              <a:t>... and influence financial KPIs</a:t>
            </a:r>
            <a:endParaRPr lang="en-US" sz="1200" b="1" dirty="0">
              <a:solidFill>
                <a:schemeClr val="tx1"/>
              </a:solidFill>
            </a:endParaRPr>
          </a:p>
        </p:txBody>
      </p:sp>
      <p:grpSp>
        <p:nvGrpSpPr>
          <p:cNvPr id="4" name="Gruppieren 3"/>
          <p:cNvGrpSpPr/>
          <p:nvPr/>
        </p:nvGrpSpPr>
        <p:grpSpPr>
          <a:xfrm>
            <a:off x="323850" y="2075503"/>
            <a:ext cx="8496302" cy="1786814"/>
            <a:chOff x="323850" y="1492134"/>
            <a:chExt cx="8496302" cy="2647950"/>
          </a:xfrm>
        </p:grpSpPr>
        <p:cxnSp>
          <p:nvCxnSpPr>
            <p:cNvPr id="31" name="Straight Connector 20">
              <a:extLst>
                <a:ext uri="{FF2B5EF4-FFF2-40B4-BE49-F238E27FC236}">
                  <a16:creationId xmlns:a16="http://schemas.microsoft.com/office/drawing/2014/main" xmlns="" id="{7CD741DC-302F-4FC0-A591-1C40BA74986A}"/>
                </a:ext>
              </a:extLst>
            </p:cNvPr>
            <p:cNvCxnSpPr>
              <a:cxnSpLocks/>
            </p:cNvCxnSpPr>
            <p:nvPr/>
          </p:nvCxnSpPr>
          <p:spPr>
            <a:xfrm>
              <a:off x="323850" y="4140084"/>
              <a:ext cx="2124076"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21">
              <a:extLst>
                <a:ext uri="{FF2B5EF4-FFF2-40B4-BE49-F238E27FC236}">
                  <a16:creationId xmlns:a16="http://schemas.microsoft.com/office/drawing/2014/main" xmlns="" id="{2C2DE294-4994-4240-8A75-32B17E97C518}"/>
                </a:ext>
              </a:extLst>
            </p:cNvPr>
            <p:cNvCxnSpPr>
              <a:cxnSpLocks/>
            </p:cNvCxnSpPr>
            <p:nvPr/>
          </p:nvCxnSpPr>
          <p:spPr>
            <a:xfrm rot="16200000">
              <a:off x="2006601" y="3698759"/>
              <a:ext cx="8826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Straight Connector 22">
              <a:extLst>
                <a:ext uri="{FF2B5EF4-FFF2-40B4-BE49-F238E27FC236}">
                  <a16:creationId xmlns:a16="http://schemas.microsoft.com/office/drawing/2014/main" xmlns="" id="{DE0E5668-DC78-4D39-9EF0-9831713E7EE5}"/>
                </a:ext>
              </a:extLst>
            </p:cNvPr>
            <p:cNvCxnSpPr>
              <a:cxnSpLocks/>
            </p:cNvCxnSpPr>
            <p:nvPr/>
          </p:nvCxnSpPr>
          <p:spPr>
            <a:xfrm>
              <a:off x="2447926" y="3257434"/>
              <a:ext cx="21240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23">
              <a:extLst>
                <a:ext uri="{FF2B5EF4-FFF2-40B4-BE49-F238E27FC236}">
                  <a16:creationId xmlns:a16="http://schemas.microsoft.com/office/drawing/2014/main" xmlns="" id="{0B318C92-1B85-4F10-A3F9-9F67E8A60553}"/>
                </a:ext>
              </a:extLst>
            </p:cNvPr>
            <p:cNvCxnSpPr>
              <a:cxnSpLocks/>
            </p:cNvCxnSpPr>
            <p:nvPr/>
          </p:nvCxnSpPr>
          <p:spPr>
            <a:xfrm rot="16200000">
              <a:off x="4130676" y="2816109"/>
              <a:ext cx="8826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24">
              <a:extLst>
                <a:ext uri="{FF2B5EF4-FFF2-40B4-BE49-F238E27FC236}">
                  <a16:creationId xmlns:a16="http://schemas.microsoft.com/office/drawing/2014/main" xmlns="" id="{E1295274-35DE-4515-85B3-C1BA5A022AEA}"/>
                </a:ext>
              </a:extLst>
            </p:cNvPr>
            <p:cNvCxnSpPr>
              <a:cxnSpLocks/>
            </p:cNvCxnSpPr>
            <p:nvPr/>
          </p:nvCxnSpPr>
          <p:spPr>
            <a:xfrm>
              <a:off x="4572001" y="2374784"/>
              <a:ext cx="21240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25">
              <a:extLst>
                <a:ext uri="{FF2B5EF4-FFF2-40B4-BE49-F238E27FC236}">
                  <a16:creationId xmlns:a16="http://schemas.microsoft.com/office/drawing/2014/main" xmlns="" id="{85CD6258-B900-419F-8348-0508CBA5F06A}"/>
                </a:ext>
              </a:extLst>
            </p:cNvPr>
            <p:cNvCxnSpPr>
              <a:cxnSpLocks/>
            </p:cNvCxnSpPr>
            <p:nvPr/>
          </p:nvCxnSpPr>
          <p:spPr>
            <a:xfrm rot="16200000">
              <a:off x="6254752" y="1933459"/>
              <a:ext cx="882650"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27">
              <a:extLst>
                <a:ext uri="{FF2B5EF4-FFF2-40B4-BE49-F238E27FC236}">
                  <a16:creationId xmlns:a16="http://schemas.microsoft.com/office/drawing/2014/main" xmlns="" id="{84105622-0CFB-4015-BF11-BBF6E9E916B4}"/>
                </a:ext>
              </a:extLst>
            </p:cNvPr>
            <p:cNvCxnSpPr>
              <a:cxnSpLocks/>
            </p:cNvCxnSpPr>
            <p:nvPr/>
          </p:nvCxnSpPr>
          <p:spPr>
            <a:xfrm>
              <a:off x="6696077" y="1492134"/>
              <a:ext cx="2124075"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46" name="Rectangle 9">
            <a:extLst>
              <a:ext uri="{FF2B5EF4-FFF2-40B4-BE49-F238E27FC236}">
                <a16:creationId xmlns:a16="http://schemas.microsoft.com/office/drawing/2014/main" xmlns="" id="{6B52F746-1E2E-BA48-B15F-F3C3F7C5E502}"/>
              </a:ext>
            </a:extLst>
          </p:cNvPr>
          <p:cNvSpPr/>
          <p:nvPr/>
        </p:nvSpPr>
        <p:spPr>
          <a:xfrm>
            <a:off x="2514187" y="2783741"/>
            <a:ext cx="2005200" cy="19588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marL="171450" indent="-171450">
              <a:lnSpc>
                <a:spcPct val="110000"/>
              </a:lnSpc>
              <a:spcAft>
                <a:spcPts val="500"/>
              </a:spcAft>
              <a:buClr>
                <a:schemeClr val="accent4"/>
              </a:buClr>
              <a:buFont typeface="Arial" panose="020B0604020202020204" pitchFamily="34" charset="0"/>
              <a:buChar char="•"/>
            </a:pPr>
            <a:r>
              <a:rPr lang="en-US" sz="1000" dirty="0" smtClean="0">
                <a:solidFill>
                  <a:schemeClr val="tx1"/>
                </a:solidFill>
              </a:rPr>
              <a:t>Greater </a:t>
            </a:r>
            <a:r>
              <a:rPr lang="en-US" sz="1000" b="1" dirty="0" smtClean="0">
                <a:solidFill>
                  <a:schemeClr val="tx1"/>
                </a:solidFill>
              </a:rPr>
              <a:t>pride</a:t>
            </a:r>
            <a:r>
              <a:rPr lang="en-US" sz="1000" dirty="0" smtClean="0">
                <a:solidFill>
                  <a:schemeClr val="tx1"/>
                </a:solidFill>
              </a:rPr>
              <a:t> and </a:t>
            </a:r>
            <a:r>
              <a:rPr lang="en-US" sz="1000" b="1" dirty="0" smtClean="0">
                <a:solidFill>
                  <a:schemeClr val="tx1"/>
                </a:solidFill>
              </a:rPr>
              <a:t>loyalty</a:t>
            </a:r>
            <a:r>
              <a:rPr lang="en-US" sz="1000" dirty="0" smtClean="0">
                <a:solidFill>
                  <a:schemeClr val="tx1"/>
                </a:solidFill>
              </a:rPr>
              <a:t> to employer</a:t>
            </a:r>
          </a:p>
          <a:p>
            <a:pPr marL="171450" indent="-171450">
              <a:lnSpc>
                <a:spcPct val="110000"/>
              </a:lnSpc>
              <a:spcAft>
                <a:spcPts val="500"/>
              </a:spcAft>
              <a:buClr>
                <a:schemeClr val="accent4"/>
              </a:buClr>
              <a:buFont typeface="Arial" panose="020B0604020202020204" pitchFamily="34" charset="0"/>
              <a:buChar char="•"/>
            </a:pPr>
            <a:r>
              <a:rPr lang="en-US" sz="1000" dirty="0" smtClean="0">
                <a:solidFill>
                  <a:schemeClr val="tx1"/>
                </a:solidFill>
              </a:rPr>
              <a:t>Improved </a:t>
            </a:r>
            <a:r>
              <a:rPr lang="en-US" sz="1000" dirty="0">
                <a:solidFill>
                  <a:schemeClr val="tx1"/>
                </a:solidFill>
              </a:rPr>
              <a:t>perception of the company and its products (</a:t>
            </a:r>
            <a:r>
              <a:rPr lang="en-US" sz="1000" b="1" dirty="0">
                <a:solidFill>
                  <a:schemeClr val="tx1"/>
                </a:solidFill>
              </a:rPr>
              <a:t>bonding</a:t>
            </a:r>
            <a:r>
              <a:rPr lang="en-US" sz="1000" dirty="0" smtClean="0">
                <a:solidFill>
                  <a:schemeClr val="tx1"/>
                </a:solidFill>
              </a:rPr>
              <a:t>)</a:t>
            </a:r>
          </a:p>
          <a:p>
            <a:pPr marL="171450" indent="-171450">
              <a:lnSpc>
                <a:spcPct val="110000"/>
              </a:lnSpc>
              <a:spcAft>
                <a:spcPts val="500"/>
              </a:spcAft>
              <a:buClr>
                <a:schemeClr val="accent4"/>
              </a:buClr>
              <a:buFont typeface="Arial" panose="020B0604020202020204" pitchFamily="34" charset="0"/>
              <a:buChar char="•"/>
            </a:pPr>
            <a:r>
              <a:rPr lang="en-US" altLang="de-DE" sz="1000" dirty="0">
                <a:solidFill>
                  <a:schemeClr val="tx1"/>
                </a:solidFill>
              </a:rPr>
              <a:t>Increased </a:t>
            </a:r>
            <a:r>
              <a:rPr lang="en-US" altLang="de-DE" sz="1000" b="1" dirty="0">
                <a:solidFill>
                  <a:schemeClr val="tx1"/>
                </a:solidFill>
              </a:rPr>
              <a:t>Employee Engagement</a:t>
            </a:r>
            <a:r>
              <a:rPr lang="en-US" altLang="de-DE" sz="1000" dirty="0">
                <a:solidFill>
                  <a:schemeClr val="tx1"/>
                </a:solidFill>
              </a:rPr>
              <a:t>* (‘willingness to go the extra mile’)</a:t>
            </a:r>
          </a:p>
          <a:p>
            <a:pPr marL="171450" indent="-171450">
              <a:lnSpc>
                <a:spcPct val="110000"/>
              </a:lnSpc>
              <a:spcAft>
                <a:spcPts val="500"/>
              </a:spcAft>
              <a:buClr>
                <a:schemeClr val="accent4"/>
              </a:buClr>
              <a:buFont typeface="Arial" panose="020B0604020202020204" pitchFamily="34" charset="0"/>
              <a:buChar char="•"/>
            </a:pPr>
            <a:r>
              <a:rPr lang="en-US" altLang="de-DE" sz="1000" dirty="0" smtClean="0">
                <a:solidFill>
                  <a:schemeClr val="tx1"/>
                </a:solidFill>
              </a:rPr>
              <a:t>Opportunity for </a:t>
            </a:r>
            <a:r>
              <a:rPr lang="en-US" altLang="de-DE" sz="1000" b="1" dirty="0" smtClean="0">
                <a:solidFill>
                  <a:schemeClr val="tx1"/>
                </a:solidFill>
              </a:rPr>
              <a:t>personal development</a:t>
            </a:r>
            <a:endParaRPr lang="en-US" altLang="de-DE" sz="1000" b="1" dirty="0">
              <a:solidFill>
                <a:schemeClr val="tx1"/>
              </a:solidFill>
            </a:endParaRPr>
          </a:p>
          <a:p>
            <a:pPr marL="171450" indent="-171450">
              <a:lnSpc>
                <a:spcPct val="110000"/>
              </a:lnSpc>
              <a:spcAft>
                <a:spcPts val="500"/>
              </a:spcAft>
              <a:buClr>
                <a:schemeClr val="accent4"/>
              </a:buClr>
              <a:buFont typeface="Arial" panose="020B0604020202020204" pitchFamily="34" charset="0"/>
              <a:buChar char="•"/>
            </a:pPr>
            <a:endParaRPr lang="en-US" sz="1000" dirty="0" smtClean="0">
              <a:solidFill>
                <a:schemeClr val="tx1"/>
              </a:solidFill>
            </a:endParaRPr>
          </a:p>
        </p:txBody>
      </p:sp>
      <p:sp>
        <p:nvSpPr>
          <p:cNvPr id="48" name="Rectangle 9">
            <a:extLst>
              <a:ext uri="{FF2B5EF4-FFF2-40B4-BE49-F238E27FC236}">
                <a16:creationId xmlns:a16="http://schemas.microsoft.com/office/drawing/2014/main" xmlns="" id="{6B52F746-1E2E-BA48-B15F-F3C3F7C5E502}"/>
              </a:ext>
            </a:extLst>
          </p:cNvPr>
          <p:cNvSpPr/>
          <p:nvPr/>
        </p:nvSpPr>
        <p:spPr>
          <a:xfrm>
            <a:off x="4646920" y="2752963"/>
            <a:ext cx="2005200" cy="119123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marL="171450" indent="-171450">
              <a:lnSpc>
                <a:spcPct val="110000"/>
              </a:lnSpc>
              <a:spcAft>
                <a:spcPts val="500"/>
              </a:spcAft>
              <a:buClr>
                <a:schemeClr val="accent4"/>
              </a:buClr>
              <a:buFont typeface="Arial" panose="020B0604020202020204" pitchFamily="34" charset="0"/>
              <a:buChar char="•"/>
            </a:pPr>
            <a:r>
              <a:rPr lang="en-US" altLang="de-DE" sz="1000" dirty="0" smtClean="0">
                <a:solidFill>
                  <a:schemeClr val="tx1"/>
                </a:solidFill>
              </a:rPr>
              <a:t>Increased</a:t>
            </a:r>
            <a:r>
              <a:rPr lang="en-US" altLang="de-DE" sz="1000" b="1" dirty="0" smtClean="0">
                <a:solidFill>
                  <a:schemeClr val="tx1"/>
                </a:solidFill>
              </a:rPr>
              <a:t> productivity</a:t>
            </a:r>
          </a:p>
          <a:p>
            <a:pPr marL="171450" indent="-171450">
              <a:lnSpc>
                <a:spcPct val="110000"/>
              </a:lnSpc>
              <a:spcAft>
                <a:spcPts val="500"/>
              </a:spcAft>
              <a:buClr>
                <a:schemeClr val="accent4"/>
              </a:buClr>
              <a:buFont typeface="Arial" panose="020B0604020202020204" pitchFamily="34" charset="0"/>
              <a:buChar char="•"/>
            </a:pPr>
            <a:r>
              <a:rPr lang="en-US" altLang="de-DE" sz="1000" dirty="0" smtClean="0">
                <a:solidFill>
                  <a:schemeClr val="tx1"/>
                </a:solidFill>
              </a:rPr>
              <a:t>Increased</a:t>
            </a:r>
            <a:r>
              <a:rPr lang="en-US" altLang="de-DE" sz="1000" b="1" dirty="0" smtClean="0">
                <a:solidFill>
                  <a:schemeClr val="tx1"/>
                </a:solidFill>
              </a:rPr>
              <a:t> retention</a:t>
            </a:r>
          </a:p>
          <a:p>
            <a:pPr marL="171450" indent="-171450">
              <a:lnSpc>
                <a:spcPct val="110000"/>
              </a:lnSpc>
              <a:spcAft>
                <a:spcPts val="500"/>
              </a:spcAft>
              <a:buClr>
                <a:schemeClr val="accent4"/>
              </a:buClr>
              <a:buFont typeface="Arial" panose="020B0604020202020204" pitchFamily="34" charset="0"/>
              <a:buChar char="•"/>
            </a:pPr>
            <a:r>
              <a:rPr lang="en-US" altLang="de-DE" sz="1000" dirty="0" smtClean="0">
                <a:solidFill>
                  <a:schemeClr val="tx1"/>
                </a:solidFill>
              </a:rPr>
              <a:t>Increased</a:t>
            </a:r>
            <a:r>
              <a:rPr lang="en-US" altLang="de-DE" sz="1000" b="1" dirty="0" smtClean="0">
                <a:solidFill>
                  <a:schemeClr val="tx1"/>
                </a:solidFill>
              </a:rPr>
              <a:t> customer loyalty</a:t>
            </a:r>
            <a:endParaRPr lang="en-US" altLang="de-DE" sz="1000" dirty="0" smtClean="0">
              <a:solidFill>
                <a:schemeClr val="tx1"/>
              </a:solidFill>
            </a:endParaRPr>
          </a:p>
          <a:p>
            <a:pPr>
              <a:buNone/>
            </a:pPr>
            <a:endParaRPr lang="en-US" altLang="de-DE" sz="1000" b="1" dirty="0">
              <a:solidFill>
                <a:schemeClr val="tx1"/>
              </a:solidFill>
            </a:endParaRPr>
          </a:p>
        </p:txBody>
      </p:sp>
      <p:sp>
        <p:nvSpPr>
          <p:cNvPr id="49" name="Rectangle 9">
            <a:extLst>
              <a:ext uri="{FF2B5EF4-FFF2-40B4-BE49-F238E27FC236}">
                <a16:creationId xmlns:a16="http://schemas.microsoft.com/office/drawing/2014/main" xmlns="" id="{6B52F746-1E2E-BA48-B15F-F3C3F7C5E502}"/>
              </a:ext>
            </a:extLst>
          </p:cNvPr>
          <p:cNvSpPr/>
          <p:nvPr/>
        </p:nvSpPr>
        <p:spPr>
          <a:xfrm>
            <a:off x="6779653" y="2189738"/>
            <a:ext cx="2005200" cy="59400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marL="171450" indent="-171450">
              <a:lnSpc>
                <a:spcPct val="110000"/>
              </a:lnSpc>
              <a:spcAft>
                <a:spcPts val="500"/>
              </a:spcAft>
              <a:buClr>
                <a:schemeClr val="accent4"/>
              </a:buClr>
              <a:buFont typeface="Arial" panose="020B0604020202020204" pitchFamily="34" charset="0"/>
              <a:buChar char="•"/>
            </a:pPr>
            <a:r>
              <a:rPr lang="en-US" altLang="de-DE" sz="1000" dirty="0" smtClean="0">
                <a:solidFill>
                  <a:schemeClr val="tx1"/>
                </a:solidFill>
              </a:rPr>
              <a:t>Increased </a:t>
            </a:r>
            <a:r>
              <a:rPr lang="en-US" altLang="de-DE" sz="1000" b="1" dirty="0" smtClean="0">
                <a:solidFill>
                  <a:schemeClr val="tx1"/>
                </a:solidFill>
              </a:rPr>
              <a:t>profitability </a:t>
            </a:r>
            <a:r>
              <a:rPr lang="en-US" altLang="de-DE" sz="1000" dirty="0" smtClean="0">
                <a:solidFill>
                  <a:schemeClr val="tx1"/>
                </a:solidFill>
              </a:rPr>
              <a:t>(revenue/profit)</a:t>
            </a:r>
          </a:p>
        </p:txBody>
      </p:sp>
      <p:grpSp>
        <p:nvGrpSpPr>
          <p:cNvPr id="5" name="Gruppieren 4"/>
          <p:cNvGrpSpPr/>
          <p:nvPr/>
        </p:nvGrpSpPr>
        <p:grpSpPr>
          <a:xfrm>
            <a:off x="851740" y="2018719"/>
            <a:ext cx="1021613" cy="1803867"/>
            <a:chOff x="718477" y="1799092"/>
            <a:chExt cx="1179602" cy="2120132"/>
          </a:xfrm>
        </p:grpSpPr>
        <p:pic>
          <p:nvPicPr>
            <p:cNvPr id="50" name="Picture 71" descr="\\sgsinws1805.kul-dc.dhl.com\apcc\01. Responsibility\01 Corporate Responsibility\44 - Global Volunteer Day\2013\Post-event report and materials\1. Connect Photos\New Submission\Europe\Germany-collecting trash at the Rhin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8477" y="2406727"/>
              <a:ext cx="1179602" cy="866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11" descr="https://extranet.dpdhl.com/image/image_gallery?uuid=f4b83b92-a51a-4e5a-a76f-67d1203ff186&amp;groupId=10335&amp;t=1412761314458"/>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364" r="7665"/>
            <a:stretch/>
          </p:blipFill>
          <p:spPr bwMode="auto">
            <a:xfrm>
              <a:off x="718477" y="3221186"/>
              <a:ext cx="1179601" cy="69803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W:\01. Responsibility\01 Corporate Responsibility\44 - Global Volunteer Day\2013\Post-event report and materials\1. Connect Photos\Submitted on 23 Sept\Europe\Switzerland.JP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718477" y="1799092"/>
              <a:ext cx="1179602" cy="771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3" name="Textfeld 52"/>
          <p:cNvSpPr txBox="1"/>
          <p:nvPr/>
        </p:nvSpPr>
        <p:spPr>
          <a:xfrm>
            <a:off x="2720476" y="4803982"/>
            <a:ext cx="5858087" cy="371897"/>
          </a:xfrm>
          <a:prstGeom prst="rect">
            <a:avLst/>
          </a:prstGeom>
          <a:noFill/>
          <a:ln w="9525">
            <a:noFill/>
            <a:miter lim="800000"/>
            <a:headEnd/>
            <a:tailEnd/>
          </a:ln>
        </p:spPr>
        <p:txBody>
          <a:bodyPr wrap="square" lIns="468000" tIns="0" rIns="0" bIns="0" anchor="ctr">
            <a:spAutoFit/>
          </a:bodyPr>
          <a:lstStyle>
            <a:defPPr>
              <a:defRPr lang="de-DE"/>
            </a:defPPr>
            <a:lvl1pPr>
              <a:spcAft>
                <a:spcPts val="500"/>
              </a:spcAft>
              <a:buClr>
                <a:srgbClr val="000000"/>
              </a:buClr>
              <a:buSzPct val="100000"/>
              <a:defRPr sz="1400">
                <a:solidFill>
                  <a:srgbClr val="000000"/>
                </a:solidFill>
                <a:cs typeface="Arial" charset="0"/>
              </a:defRPr>
            </a:lvl1pPr>
          </a:lstStyle>
          <a:p>
            <a:r>
              <a:rPr lang="en-US" sz="700" dirty="0" smtClean="0"/>
              <a:t>*) </a:t>
            </a:r>
            <a:r>
              <a:rPr lang="en-US" sz="800" dirty="0" smtClean="0"/>
              <a:t>Employee </a:t>
            </a:r>
            <a:r>
              <a:rPr lang="en-US" sz="800" dirty="0"/>
              <a:t>engagement is the </a:t>
            </a:r>
            <a:r>
              <a:rPr lang="en-US" sz="800" dirty="0" smtClean="0"/>
              <a:t>functional and emotional </a:t>
            </a:r>
            <a:r>
              <a:rPr lang="en-US" sz="800" dirty="0"/>
              <a:t>commitment the employee has to the organization and its </a:t>
            </a:r>
            <a:r>
              <a:rPr lang="en-US" sz="800" dirty="0" smtClean="0"/>
              <a:t>goals </a:t>
            </a:r>
            <a:endParaRPr lang="en-US" sz="1200" dirty="0"/>
          </a:p>
          <a:p>
            <a:endParaRPr lang="de-DE" sz="1200" dirty="0" err="1"/>
          </a:p>
        </p:txBody>
      </p:sp>
    </p:spTree>
    <p:extLst>
      <p:ext uri="{BB962C8B-B14F-4D97-AF65-F5344CB8AC3E}">
        <p14:creationId xmlns:p14="http://schemas.microsoft.com/office/powerpoint/2010/main" val="35485553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The EOS shows a solid CC performance which is among the Top10 drivers for Employee Engagement across the </a:t>
            </a:r>
            <a:r>
              <a:rPr lang="en-US" dirty="0" smtClean="0"/>
              <a:t>Group</a:t>
            </a:r>
            <a:endParaRPr lang="de-DE" dirty="0"/>
          </a:p>
        </p:txBody>
      </p:sp>
      <p:sp>
        <p:nvSpPr>
          <p:cNvPr id="3" name="Fußzeilenplatzhalter 2"/>
          <p:cNvSpPr>
            <a:spLocks noGrp="1"/>
          </p:cNvSpPr>
          <p:nvPr>
            <p:ph type="ftr" sz="quarter" idx="10"/>
          </p:nvPr>
        </p:nvSpPr>
        <p:spPr/>
        <p:txBody>
          <a:bodyPr/>
          <a:lstStyle/>
          <a:p>
            <a:r>
              <a:rPr lang="en-US" smtClean="0"/>
              <a:t>DPDHL Group | Corporate Citizenship | Bonn | July 2020</a:t>
            </a:r>
            <a:endParaRPr lang="en-US" dirty="0"/>
          </a:p>
        </p:txBody>
      </p:sp>
      <p:sp>
        <p:nvSpPr>
          <p:cNvPr id="6" name="Line 4"/>
          <p:cNvSpPr>
            <a:spLocks noChangeShapeType="1"/>
          </p:cNvSpPr>
          <p:nvPr>
            <p:custDataLst>
              <p:tags r:id="rId1"/>
            </p:custDataLst>
          </p:nvPr>
        </p:nvSpPr>
        <p:spPr bwMode="gray">
          <a:xfrm flipH="1">
            <a:off x="1559451" y="910410"/>
            <a:ext cx="1292225" cy="1824038"/>
          </a:xfrm>
          <a:prstGeom prst="line">
            <a:avLst/>
          </a:prstGeom>
          <a:noFill/>
          <a:ln w="9525">
            <a:solidFill>
              <a:srgbClr val="96969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7" name="Line 6"/>
          <p:cNvSpPr>
            <a:spLocks noChangeShapeType="1"/>
          </p:cNvSpPr>
          <p:nvPr>
            <p:custDataLst>
              <p:tags r:id="rId2"/>
            </p:custDataLst>
          </p:nvPr>
        </p:nvSpPr>
        <p:spPr bwMode="gray">
          <a:xfrm>
            <a:off x="6644856" y="913585"/>
            <a:ext cx="993775" cy="1568450"/>
          </a:xfrm>
          <a:prstGeom prst="line">
            <a:avLst/>
          </a:prstGeom>
          <a:noFill/>
          <a:ln w="9525">
            <a:solidFill>
              <a:srgbClr val="96969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8" name="Line 7"/>
          <p:cNvSpPr>
            <a:spLocks noChangeShapeType="1"/>
          </p:cNvSpPr>
          <p:nvPr>
            <p:custDataLst>
              <p:tags r:id="rId3"/>
            </p:custDataLst>
          </p:nvPr>
        </p:nvSpPr>
        <p:spPr bwMode="gray">
          <a:xfrm flipV="1">
            <a:off x="3605738" y="896123"/>
            <a:ext cx="0" cy="2295525"/>
          </a:xfrm>
          <a:prstGeom prst="line">
            <a:avLst/>
          </a:prstGeom>
          <a:noFill/>
          <a:ln w="9525">
            <a:solidFill>
              <a:srgbClr val="96969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grpSp>
        <p:nvGrpSpPr>
          <p:cNvPr id="9" name="Group 8"/>
          <p:cNvGrpSpPr>
            <a:grpSpLocks/>
          </p:cNvGrpSpPr>
          <p:nvPr/>
        </p:nvGrpSpPr>
        <p:grpSpPr bwMode="auto">
          <a:xfrm>
            <a:off x="2851676" y="2482035"/>
            <a:ext cx="1400175" cy="1400175"/>
            <a:chOff x="1658" y="2429"/>
            <a:chExt cx="882" cy="882"/>
          </a:xfrm>
        </p:grpSpPr>
        <p:sp>
          <p:nvSpPr>
            <p:cNvPr id="37" name="Oval 9"/>
            <p:cNvSpPr>
              <a:spLocks noChangeArrowheads="1"/>
            </p:cNvSpPr>
            <p:nvPr/>
          </p:nvSpPr>
          <p:spPr bwMode="gray">
            <a:xfrm>
              <a:off x="1658" y="2429"/>
              <a:ext cx="882" cy="882"/>
            </a:xfrm>
            <a:prstGeom prst="ellipse">
              <a:avLst/>
            </a:prstGeom>
            <a:solidFill>
              <a:srgbClr val="DADAD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38" name="Oval 10"/>
            <p:cNvSpPr>
              <a:spLocks noChangeArrowheads="1"/>
            </p:cNvSpPr>
            <p:nvPr/>
          </p:nvSpPr>
          <p:spPr bwMode="gray">
            <a:xfrm>
              <a:off x="1658" y="2429"/>
              <a:ext cx="882" cy="882"/>
            </a:xfrm>
            <a:prstGeom prst="ellipse">
              <a:avLst/>
            </a:prstGeom>
            <a:solidFill>
              <a:srgbClr val="DADAD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39" name="Oval 11"/>
            <p:cNvSpPr>
              <a:spLocks noChangeArrowheads="1"/>
            </p:cNvSpPr>
            <p:nvPr/>
          </p:nvSpPr>
          <p:spPr bwMode="gray">
            <a:xfrm>
              <a:off x="1802" y="2564"/>
              <a:ext cx="363" cy="364"/>
            </a:xfrm>
            <a:prstGeom prst="ellipse">
              <a:avLst/>
            </a:prstGeom>
            <a:gradFill rotWithShape="1">
              <a:gsLst>
                <a:gs pos="0">
                  <a:srgbClr val="FFFFFF"/>
                </a:gs>
                <a:gs pos="100000">
                  <a:srgbClr val="DADADA"/>
                </a:gs>
              </a:gsLst>
              <a:path path="shape">
                <a:fillToRect l="50000" t="50000" r="50000" b="50000"/>
              </a:path>
            </a:gradFill>
            <a:ln>
              <a:noFill/>
            </a:ln>
            <a:effectLst/>
            <a:extLs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grpSp>
      <p:sp>
        <p:nvSpPr>
          <p:cNvPr id="10" name="Line 12"/>
          <p:cNvSpPr>
            <a:spLocks noChangeShapeType="1"/>
          </p:cNvSpPr>
          <p:nvPr>
            <p:custDataLst>
              <p:tags r:id="rId4"/>
            </p:custDataLst>
          </p:nvPr>
        </p:nvSpPr>
        <p:spPr bwMode="gray">
          <a:xfrm flipV="1">
            <a:off x="5487520" y="896123"/>
            <a:ext cx="0" cy="2295525"/>
          </a:xfrm>
          <a:prstGeom prst="line">
            <a:avLst/>
          </a:prstGeom>
          <a:noFill/>
          <a:ln w="9525">
            <a:solidFill>
              <a:srgbClr val="969696"/>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grpSp>
        <p:nvGrpSpPr>
          <p:cNvPr id="11" name="Group 17"/>
          <p:cNvGrpSpPr>
            <a:grpSpLocks/>
          </p:cNvGrpSpPr>
          <p:nvPr>
            <p:custDataLst>
              <p:tags r:id="rId5"/>
            </p:custDataLst>
          </p:nvPr>
        </p:nvGrpSpPr>
        <p:grpSpPr bwMode="auto">
          <a:xfrm>
            <a:off x="7067760" y="2158637"/>
            <a:ext cx="1425575" cy="1422400"/>
            <a:chOff x="3686" y="2664"/>
            <a:chExt cx="690" cy="687"/>
          </a:xfrm>
        </p:grpSpPr>
        <p:sp>
          <p:nvSpPr>
            <p:cNvPr id="35" name="Oval 18"/>
            <p:cNvSpPr>
              <a:spLocks noChangeArrowheads="1"/>
            </p:cNvSpPr>
            <p:nvPr/>
          </p:nvSpPr>
          <p:spPr bwMode="gray">
            <a:xfrm>
              <a:off x="3686" y="2664"/>
              <a:ext cx="690" cy="687"/>
            </a:xfrm>
            <a:prstGeom prst="ellipse">
              <a:avLst/>
            </a:prstGeom>
            <a:solidFill>
              <a:srgbClr val="FFCC00"/>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36" name="Oval 19"/>
            <p:cNvSpPr>
              <a:spLocks noChangeArrowheads="1"/>
            </p:cNvSpPr>
            <p:nvPr/>
          </p:nvSpPr>
          <p:spPr bwMode="gray">
            <a:xfrm>
              <a:off x="3798" y="2758"/>
              <a:ext cx="279" cy="279"/>
            </a:xfrm>
            <a:prstGeom prst="ellipse">
              <a:avLst/>
            </a:prstGeom>
            <a:gradFill rotWithShape="1">
              <a:gsLst>
                <a:gs pos="0">
                  <a:srgbClr val="FFFFFF"/>
                </a:gs>
                <a:gs pos="100000">
                  <a:srgbClr val="FFCC00"/>
                </a:gs>
              </a:gsLst>
              <a:path path="shape">
                <a:fillToRect l="50000" t="50000" r="50000" b="50000"/>
              </a:path>
            </a:gradFill>
            <a:ln>
              <a:noFill/>
            </a:ln>
            <a:effectLst/>
            <a:extLs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grpSp>
      <p:grpSp>
        <p:nvGrpSpPr>
          <p:cNvPr id="12" name="Group 24"/>
          <p:cNvGrpSpPr>
            <a:grpSpLocks/>
          </p:cNvGrpSpPr>
          <p:nvPr>
            <p:custDataLst>
              <p:tags r:id="rId6"/>
            </p:custDataLst>
          </p:nvPr>
        </p:nvGrpSpPr>
        <p:grpSpPr bwMode="auto">
          <a:xfrm>
            <a:off x="811738" y="2148660"/>
            <a:ext cx="1425575" cy="1425575"/>
            <a:chOff x="354" y="2107"/>
            <a:chExt cx="690" cy="689"/>
          </a:xfrm>
        </p:grpSpPr>
        <p:sp>
          <p:nvSpPr>
            <p:cNvPr id="33" name="Oval 25"/>
            <p:cNvSpPr>
              <a:spLocks noChangeArrowheads="1"/>
            </p:cNvSpPr>
            <p:nvPr/>
          </p:nvSpPr>
          <p:spPr bwMode="gray">
            <a:xfrm>
              <a:off x="354" y="2107"/>
              <a:ext cx="690" cy="689"/>
            </a:xfrm>
            <a:prstGeom prst="ellipse">
              <a:avLst/>
            </a:prstGeom>
            <a:solidFill>
              <a:srgbClr val="FFCC00"/>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95363">
                <a:defRPr sz="2400">
                  <a:solidFill>
                    <a:schemeClr val="tx1"/>
                  </a:solidFill>
                  <a:latin typeface="Arial" pitchFamily="34" charset="0"/>
                </a:defRPr>
              </a:lvl1pPr>
              <a:lvl2pPr defTabSz="995363">
                <a:defRPr sz="2400">
                  <a:solidFill>
                    <a:schemeClr val="tx1"/>
                  </a:solidFill>
                  <a:latin typeface="Arial" pitchFamily="34" charset="0"/>
                </a:defRPr>
              </a:lvl2pPr>
              <a:lvl3pPr defTabSz="995363">
                <a:defRPr sz="2400">
                  <a:solidFill>
                    <a:schemeClr val="tx1"/>
                  </a:solidFill>
                  <a:latin typeface="Arial" pitchFamily="34" charset="0"/>
                </a:defRPr>
              </a:lvl3pPr>
              <a:lvl4pPr defTabSz="995363">
                <a:defRPr sz="2400">
                  <a:solidFill>
                    <a:schemeClr val="tx1"/>
                  </a:solidFill>
                  <a:latin typeface="Arial" pitchFamily="34" charset="0"/>
                </a:defRPr>
              </a:lvl4pPr>
              <a:lvl5pPr defTabSz="995363">
                <a:defRPr sz="2400">
                  <a:solidFill>
                    <a:schemeClr val="tx1"/>
                  </a:solidFill>
                  <a:latin typeface="Arial" pitchFamily="34" charset="0"/>
                </a:defRPr>
              </a:lvl5pPr>
              <a:lvl6pPr defTabSz="995363" eaLnBrk="0" fontAlgn="base" hangingPunct="0">
                <a:spcBef>
                  <a:spcPct val="0"/>
                </a:spcBef>
                <a:spcAft>
                  <a:spcPct val="0"/>
                </a:spcAft>
                <a:defRPr sz="2400">
                  <a:solidFill>
                    <a:schemeClr val="tx1"/>
                  </a:solidFill>
                  <a:latin typeface="Arial" pitchFamily="34" charset="0"/>
                </a:defRPr>
              </a:lvl6pPr>
              <a:lvl7pPr defTabSz="995363" eaLnBrk="0" fontAlgn="base" hangingPunct="0">
                <a:spcBef>
                  <a:spcPct val="0"/>
                </a:spcBef>
                <a:spcAft>
                  <a:spcPct val="0"/>
                </a:spcAft>
                <a:defRPr sz="2400">
                  <a:solidFill>
                    <a:schemeClr val="tx1"/>
                  </a:solidFill>
                  <a:latin typeface="Arial" pitchFamily="34" charset="0"/>
                </a:defRPr>
              </a:lvl7pPr>
              <a:lvl8pPr defTabSz="995363" eaLnBrk="0" fontAlgn="base" hangingPunct="0">
                <a:spcBef>
                  <a:spcPct val="0"/>
                </a:spcBef>
                <a:spcAft>
                  <a:spcPct val="0"/>
                </a:spcAft>
                <a:defRPr sz="2400">
                  <a:solidFill>
                    <a:schemeClr val="tx1"/>
                  </a:solidFill>
                  <a:latin typeface="Arial" pitchFamily="34" charset="0"/>
                </a:defRPr>
              </a:lvl8pPr>
              <a:lvl9pPr defTabSz="995363" eaLnBrk="0" fontAlgn="base" hangingPunct="0">
                <a:spcBef>
                  <a:spcPct val="0"/>
                </a:spcBef>
                <a:spcAft>
                  <a:spcPct val="0"/>
                </a:spcAft>
                <a:defRPr sz="2400">
                  <a:solidFill>
                    <a:schemeClr val="tx1"/>
                  </a:solidFill>
                  <a:latin typeface="Arial" pitchFamily="34" charset="0"/>
                </a:defRPr>
              </a:lvl9pPr>
            </a:lstStyle>
            <a:p>
              <a:pPr marL="0" marR="0" lvl="0" indent="0" algn="ctr" defTabSz="995363" eaLnBrk="0" fontAlgn="base" latinLnBrk="0" hangingPunct="0">
                <a:lnSpc>
                  <a:spcPct val="100000"/>
                </a:lnSpc>
                <a:spcBef>
                  <a:spcPct val="0"/>
                </a:spcBef>
                <a:spcAft>
                  <a:spcPct val="0"/>
                </a:spcAft>
                <a:buClrTx/>
                <a:buSzTx/>
                <a:buFontTx/>
                <a:buNone/>
                <a:tabLst/>
                <a:defRPr/>
              </a:pPr>
              <a:endParaRPr kumimoji="0" lang="en-US" altLang="de-DE" sz="1400" b="1" i="0" u="none" strike="noStrike" kern="0" cap="none" spc="0" normalizeH="0" baseline="0" noProof="0" smtClean="0">
                <a:ln>
                  <a:noFill/>
                </a:ln>
                <a:solidFill>
                  <a:srgbClr val="000000"/>
                </a:solidFill>
                <a:effectLst/>
                <a:uLnTx/>
                <a:uFillTx/>
                <a:latin typeface="Arial" pitchFamily="34" charset="0"/>
              </a:endParaRPr>
            </a:p>
          </p:txBody>
        </p:sp>
        <p:sp>
          <p:nvSpPr>
            <p:cNvPr id="34" name="Oval 26"/>
            <p:cNvSpPr>
              <a:spLocks noChangeArrowheads="1"/>
            </p:cNvSpPr>
            <p:nvPr/>
          </p:nvSpPr>
          <p:spPr bwMode="gray">
            <a:xfrm>
              <a:off x="452" y="2212"/>
              <a:ext cx="279" cy="279"/>
            </a:xfrm>
            <a:prstGeom prst="ellipse">
              <a:avLst/>
            </a:prstGeom>
            <a:gradFill rotWithShape="1">
              <a:gsLst>
                <a:gs pos="0">
                  <a:srgbClr val="FFFFFF"/>
                </a:gs>
                <a:gs pos="100000">
                  <a:srgbClr val="FFCC00"/>
                </a:gs>
              </a:gsLst>
              <a:path path="shape">
                <a:fillToRect l="50000" t="50000" r="50000" b="50000"/>
              </a:path>
            </a:gradFill>
            <a:ln>
              <a:noFill/>
            </a:ln>
            <a:effectLst/>
            <a:extLs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grpSp>
      <p:grpSp>
        <p:nvGrpSpPr>
          <p:cNvPr id="13" name="Group 8"/>
          <p:cNvGrpSpPr>
            <a:grpSpLocks/>
          </p:cNvGrpSpPr>
          <p:nvPr/>
        </p:nvGrpSpPr>
        <p:grpSpPr bwMode="auto">
          <a:xfrm>
            <a:off x="4831413" y="2462918"/>
            <a:ext cx="1400175" cy="1400175"/>
            <a:chOff x="1658" y="2429"/>
            <a:chExt cx="882" cy="882"/>
          </a:xfrm>
        </p:grpSpPr>
        <p:sp>
          <p:nvSpPr>
            <p:cNvPr id="30" name="Oval 9"/>
            <p:cNvSpPr>
              <a:spLocks noChangeArrowheads="1"/>
            </p:cNvSpPr>
            <p:nvPr/>
          </p:nvSpPr>
          <p:spPr bwMode="gray">
            <a:xfrm>
              <a:off x="1658" y="2429"/>
              <a:ext cx="882" cy="882"/>
            </a:xfrm>
            <a:prstGeom prst="ellipse">
              <a:avLst/>
            </a:prstGeom>
            <a:solidFill>
              <a:srgbClr val="DADAD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31" name="Oval 10"/>
            <p:cNvSpPr>
              <a:spLocks noChangeArrowheads="1"/>
            </p:cNvSpPr>
            <p:nvPr/>
          </p:nvSpPr>
          <p:spPr bwMode="gray">
            <a:xfrm>
              <a:off x="1658" y="2429"/>
              <a:ext cx="882" cy="882"/>
            </a:xfrm>
            <a:prstGeom prst="ellipse">
              <a:avLst/>
            </a:prstGeom>
            <a:solidFill>
              <a:srgbClr val="DADADA"/>
            </a:solidFill>
            <a:ln w="9525">
              <a:solidFill>
                <a:srgbClr val="96969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32" name="Oval 11"/>
            <p:cNvSpPr>
              <a:spLocks noChangeArrowheads="1"/>
            </p:cNvSpPr>
            <p:nvPr/>
          </p:nvSpPr>
          <p:spPr bwMode="gray">
            <a:xfrm>
              <a:off x="1802" y="2564"/>
              <a:ext cx="363" cy="364"/>
            </a:xfrm>
            <a:prstGeom prst="ellipse">
              <a:avLst/>
            </a:prstGeom>
            <a:gradFill rotWithShape="1">
              <a:gsLst>
                <a:gs pos="0">
                  <a:srgbClr val="FFFFFF"/>
                </a:gs>
                <a:gs pos="100000">
                  <a:srgbClr val="DADADA"/>
                </a:gs>
              </a:gsLst>
              <a:path path="shape">
                <a:fillToRect l="50000" t="50000" r="50000" b="50000"/>
              </a:path>
            </a:gradFill>
            <a:ln>
              <a:noFill/>
            </a:ln>
            <a:effectLst/>
            <a:extLst>
              <a:ext uri="{91240B29-F687-4F45-9708-019B960494DF}">
                <a14:hiddenLine xmlns:a14="http://schemas.microsoft.com/office/drawing/2010/main" w="9525">
                  <a:solidFill>
                    <a:schemeClr val="accent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grpSp>
      <p:sp>
        <p:nvSpPr>
          <p:cNvPr id="14" name="Textplatzhalter 1"/>
          <p:cNvSpPr txBox="1">
            <a:spLocks/>
          </p:cNvSpPr>
          <p:nvPr>
            <p:custDataLst>
              <p:tags r:id="rId7"/>
            </p:custDataLst>
          </p:nvPr>
        </p:nvSpPr>
        <p:spPr bwMode="gray">
          <a:xfrm>
            <a:off x="403330" y="3606753"/>
            <a:ext cx="2511320" cy="608886"/>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1400"/>
              </a:spcBef>
              <a:spcAft>
                <a:spcPts val="0"/>
              </a:spcAft>
              <a:buClrTx/>
              <a:buSzTx/>
              <a:buFont typeface="Arial" pitchFamily="34" charset="0"/>
              <a:buNone/>
              <a:tabLst/>
              <a:defRPr kumimoji="0" lang="de-DE" sz="1400" b="1" i="0" u="none" strike="noStrike" kern="1200" cap="none" spc="0" normalizeH="0" baseline="0" noProof="0">
                <a:ln>
                  <a:noFill/>
                </a:ln>
                <a:solidFill>
                  <a:schemeClr val="tx1"/>
                </a:solidFill>
                <a:effectLst/>
                <a:uLnTx/>
                <a:uFillTx/>
                <a:latin typeface="+mn-lt"/>
                <a:ea typeface="+mn-ea"/>
                <a:cs typeface="+mn-cs"/>
              </a:defRPr>
            </a:lvl1pPr>
            <a:lvl2pPr marL="0" marR="0" indent="0" algn="l" defTabSz="914400" rtl="0" eaLnBrk="1" fontAlgn="auto" latinLnBrk="0" hangingPunct="1">
              <a:lnSpc>
                <a:spcPct val="110000"/>
              </a:lnSpc>
              <a:spcBef>
                <a:spcPts val="0"/>
              </a:spcBef>
              <a:spcAft>
                <a:spcPts val="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180000" marR="0" indent="-180000" algn="l" defTabSz="914400" rtl="0" eaLnBrk="1" fontAlgn="auto" latinLnBrk="0" hangingPunct="1">
              <a:lnSpc>
                <a:spcPct val="110000"/>
              </a:lnSpc>
              <a:spcBef>
                <a:spcPts val="0"/>
              </a:spcBef>
              <a:spcAft>
                <a:spcPts val="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360000" marR="0" indent="-180000" algn="l" defTabSz="914400" rtl="0" eaLnBrk="1" fontAlgn="auto" latinLnBrk="0" hangingPunct="1">
              <a:lnSpc>
                <a:spcPct val="110000"/>
              </a:lnSpc>
              <a:spcBef>
                <a:spcPts val="0"/>
              </a:spcBef>
              <a:spcAft>
                <a:spcPts val="0"/>
              </a:spcAft>
              <a:buClr>
                <a:schemeClr val="tx1"/>
              </a:buClr>
              <a:buSzTx/>
              <a:buFont typeface="Symbol" pitchFamily="18" charset="2"/>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533400" marR="0" indent="-174625" algn="l" defTabSz="914400" rtl="0" eaLnBrk="1" fontAlgn="auto" latinLnBrk="0" hangingPunct="1">
              <a:lnSpc>
                <a:spcPct val="110000"/>
              </a:lnSpc>
              <a:spcBef>
                <a:spcPts val="0"/>
              </a:spcBef>
              <a:spcAft>
                <a:spcPts val="0"/>
              </a:spcAft>
              <a:buClr>
                <a:schemeClr val="tx1"/>
              </a:buClr>
              <a:buSzTx/>
              <a:buFont typeface="Symbol" charset="2"/>
              <a:buChar char="-"/>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sz="1200" b="0" dirty="0" smtClean="0">
                <a:solidFill>
                  <a:srgbClr val="000000"/>
                </a:solidFill>
              </a:rPr>
              <a:t>Survey item: </a:t>
            </a:r>
            <a:r>
              <a:rPr sz="1200" b="0" dirty="0" err="1" smtClean="0">
                <a:solidFill>
                  <a:srgbClr val="000000"/>
                </a:solidFill>
              </a:rPr>
              <a:t>My</a:t>
            </a:r>
            <a:r>
              <a:rPr sz="1200" b="0" dirty="0" smtClean="0">
                <a:solidFill>
                  <a:srgbClr val="000000"/>
                </a:solidFill>
              </a:rPr>
              <a:t> </a:t>
            </a:r>
            <a:r>
              <a:rPr sz="1200" b="0" dirty="0" err="1" smtClean="0">
                <a:solidFill>
                  <a:srgbClr val="000000"/>
                </a:solidFill>
              </a:rPr>
              <a:t>company</a:t>
            </a:r>
            <a:r>
              <a:rPr sz="1200" b="0" dirty="0" smtClean="0">
                <a:solidFill>
                  <a:srgbClr val="000000"/>
                </a:solidFill>
              </a:rPr>
              <a:t> </a:t>
            </a:r>
            <a:r>
              <a:rPr sz="1200" b="0" dirty="0" err="1" smtClean="0">
                <a:solidFill>
                  <a:srgbClr val="000000"/>
                </a:solidFill>
              </a:rPr>
              <a:t>inspires</a:t>
            </a:r>
            <a:r>
              <a:rPr sz="1200" b="0" dirty="0" smtClean="0">
                <a:solidFill>
                  <a:srgbClr val="000000"/>
                </a:solidFill>
              </a:rPr>
              <a:t> </a:t>
            </a:r>
            <a:r>
              <a:rPr sz="1200" b="0" dirty="0" err="1" smtClean="0">
                <a:solidFill>
                  <a:srgbClr val="000000"/>
                </a:solidFill>
              </a:rPr>
              <a:t>me</a:t>
            </a:r>
            <a:r>
              <a:rPr sz="1200" b="0" dirty="0" smtClean="0">
                <a:solidFill>
                  <a:srgbClr val="000000"/>
                </a:solidFill>
              </a:rPr>
              <a:t> </a:t>
            </a:r>
            <a:r>
              <a:rPr sz="1200" b="0" dirty="0" err="1" smtClean="0">
                <a:solidFill>
                  <a:srgbClr val="000000"/>
                </a:solidFill>
              </a:rPr>
              <a:t>to</a:t>
            </a:r>
            <a:r>
              <a:rPr sz="1200" b="0" dirty="0" smtClean="0">
                <a:solidFill>
                  <a:srgbClr val="000000"/>
                </a:solidFill>
              </a:rPr>
              <a:t> </a:t>
            </a:r>
            <a:r>
              <a:rPr sz="1200" b="0" dirty="0" err="1" smtClean="0">
                <a:solidFill>
                  <a:srgbClr val="000000"/>
                </a:solidFill>
              </a:rPr>
              <a:t>act</a:t>
            </a:r>
            <a:r>
              <a:rPr sz="1200" b="0" dirty="0" smtClean="0">
                <a:solidFill>
                  <a:srgbClr val="000000"/>
                </a:solidFill>
              </a:rPr>
              <a:t> in a </a:t>
            </a:r>
            <a:r>
              <a:rPr sz="1200" b="0" dirty="0" err="1" smtClean="0">
                <a:solidFill>
                  <a:srgbClr val="000000"/>
                </a:solidFill>
              </a:rPr>
              <a:t>socially</a:t>
            </a:r>
            <a:r>
              <a:rPr sz="1200" b="0" dirty="0" smtClean="0">
                <a:solidFill>
                  <a:srgbClr val="000000"/>
                </a:solidFill>
              </a:rPr>
              <a:t> </a:t>
            </a:r>
            <a:r>
              <a:rPr sz="1200" b="0" dirty="0" err="1" smtClean="0">
                <a:solidFill>
                  <a:srgbClr val="000000"/>
                </a:solidFill>
              </a:rPr>
              <a:t>and</a:t>
            </a:r>
            <a:r>
              <a:rPr sz="1200" b="0" dirty="0" smtClean="0">
                <a:solidFill>
                  <a:srgbClr val="000000"/>
                </a:solidFill>
              </a:rPr>
              <a:t> </a:t>
            </a:r>
            <a:r>
              <a:rPr sz="1200" b="0" dirty="0" err="1" smtClean="0">
                <a:solidFill>
                  <a:srgbClr val="000000"/>
                </a:solidFill>
              </a:rPr>
              <a:t>environmentally</a:t>
            </a:r>
            <a:r>
              <a:rPr sz="1200" b="0" dirty="0" smtClean="0">
                <a:solidFill>
                  <a:srgbClr val="000000"/>
                </a:solidFill>
              </a:rPr>
              <a:t> </a:t>
            </a:r>
            <a:r>
              <a:rPr sz="1200" b="0" dirty="0" err="1" smtClean="0">
                <a:solidFill>
                  <a:srgbClr val="000000"/>
                </a:solidFill>
              </a:rPr>
              <a:t>responsible</a:t>
            </a:r>
            <a:r>
              <a:rPr sz="1200" b="0" dirty="0" smtClean="0">
                <a:solidFill>
                  <a:srgbClr val="000000"/>
                </a:solidFill>
              </a:rPr>
              <a:t> </a:t>
            </a:r>
            <a:r>
              <a:rPr sz="1200" b="0" dirty="0" err="1" smtClean="0">
                <a:solidFill>
                  <a:srgbClr val="000000"/>
                </a:solidFill>
              </a:rPr>
              <a:t>way</a:t>
            </a:r>
            <a:r>
              <a:rPr sz="1200" b="0" dirty="0" smtClean="0">
                <a:solidFill>
                  <a:srgbClr val="000000"/>
                </a:solidFill>
              </a:rPr>
              <a:t>.</a:t>
            </a:r>
            <a:endParaRPr lang="en-US" sz="1200" b="0" dirty="0">
              <a:solidFill>
                <a:srgbClr val="000000"/>
              </a:solidFill>
            </a:endParaRPr>
          </a:p>
        </p:txBody>
      </p:sp>
      <p:sp>
        <p:nvSpPr>
          <p:cNvPr id="15" name="Textplatzhalter 1"/>
          <p:cNvSpPr txBox="1">
            <a:spLocks/>
          </p:cNvSpPr>
          <p:nvPr>
            <p:custDataLst>
              <p:tags r:id="rId8"/>
            </p:custDataLst>
          </p:nvPr>
        </p:nvSpPr>
        <p:spPr bwMode="gray">
          <a:xfrm>
            <a:off x="1780791" y="4298390"/>
            <a:ext cx="1303091" cy="391221"/>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1400"/>
              </a:spcBef>
              <a:spcAft>
                <a:spcPts val="0"/>
              </a:spcAft>
              <a:buClrTx/>
              <a:buSzTx/>
              <a:buFont typeface="Arial" pitchFamily="34" charset="0"/>
              <a:buNone/>
              <a:tabLst/>
              <a:defRPr kumimoji="0" lang="de-DE" sz="1400" b="1" i="0" u="none" strike="noStrike" kern="1200" cap="none" spc="0" normalizeH="0" baseline="0" noProof="0">
                <a:ln>
                  <a:noFill/>
                </a:ln>
                <a:solidFill>
                  <a:schemeClr val="tx1"/>
                </a:solidFill>
                <a:effectLst/>
                <a:uLnTx/>
                <a:uFillTx/>
                <a:latin typeface="+mn-lt"/>
                <a:ea typeface="+mn-ea"/>
                <a:cs typeface="+mn-cs"/>
              </a:defRPr>
            </a:lvl1pPr>
            <a:lvl2pPr marL="0" marR="0" indent="0" algn="l" defTabSz="914400" rtl="0" eaLnBrk="1" fontAlgn="auto" latinLnBrk="0" hangingPunct="1">
              <a:lnSpc>
                <a:spcPct val="110000"/>
              </a:lnSpc>
              <a:spcBef>
                <a:spcPts val="0"/>
              </a:spcBef>
              <a:spcAft>
                <a:spcPts val="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180000" marR="0" indent="-180000" algn="l" defTabSz="914400" rtl="0" eaLnBrk="1" fontAlgn="auto" latinLnBrk="0" hangingPunct="1">
              <a:lnSpc>
                <a:spcPct val="110000"/>
              </a:lnSpc>
              <a:spcBef>
                <a:spcPts val="0"/>
              </a:spcBef>
              <a:spcAft>
                <a:spcPts val="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360000" marR="0" indent="-180000" algn="l" defTabSz="914400" rtl="0" eaLnBrk="1" fontAlgn="auto" latinLnBrk="0" hangingPunct="1">
              <a:lnSpc>
                <a:spcPct val="110000"/>
              </a:lnSpc>
              <a:spcBef>
                <a:spcPts val="0"/>
              </a:spcBef>
              <a:spcAft>
                <a:spcPts val="0"/>
              </a:spcAft>
              <a:buClr>
                <a:schemeClr val="tx1"/>
              </a:buClr>
              <a:buSzTx/>
              <a:buFont typeface="Symbol" pitchFamily="18" charset="2"/>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533400" marR="0" indent="-174625" algn="l" defTabSz="914400" rtl="0" eaLnBrk="1" fontAlgn="auto" latinLnBrk="0" hangingPunct="1">
              <a:lnSpc>
                <a:spcPct val="110000"/>
              </a:lnSpc>
              <a:spcBef>
                <a:spcPts val="0"/>
              </a:spcBef>
              <a:spcAft>
                <a:spcPts val="0"/>
              </a:spcAft>
              <a:buClr>
                <a:schemeClr val="tx1"/>
              </a:buClr>
              <a:buSzTx/>
              <a:buFont typeface="Symbol" charset="2"/>
              <a:buChar char="-"/>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lvl="1" algn="ctr">
              <a:lnSpc>
                <a:spcPct val="100000"/>
              </a:lnSpc>
              <a:spcBef>
                <a:spcPts val="300"/>
              </a:spcBef>
              <a:spcAft>
                <a:spcPts val="100"/>
              </a:spcAft>
            </a:pPr>
            <a:r>
              <a:rPr sz="1300" b="1" dirty="0" smtClean="0">
                <a:solidFill>
                  <a:srgbClr val="00B050"/>
                </a:solidFill>
              </a:rPr>
              <a:t>78% favorable</a:t>
            </a:r>
            <a:endParaRPr lang="en-US" sz="1300" b="1" dirty="0">
              <a:solidFill>
                <a:srgbClr val="00B050"/>
              </a:solidFill>
            </a:endParaRPr>
          </a:p>
        </p:txBody>
      </p:sp>
      <p:sp>
        <p:nvSpPr>
          <p:cNvPr id="16" name="Textplatzhalter 3"/>
          <p:cNvSpPr txBox="1">
            <a:spLocks/>
          </p:cNvSpPr>
          <p:nvPr>
            <p:custDataLst>
              <p:tags r:id="rId9"/>
            </p:custDataLst>
          </p:nvPr>
        </p:nvSpPr>
        <p:spPr>
          <a:xfrm>
            <a:off x="737493" y="3726795"/>
            <a:ext cx="1530222" cy="396956"/>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b="1" dirty="0" smtClean="0">
              <a:solidFill>
                <a:srgbClr val="000000"/>
              </a:solidFill>
            </a:endParaRPr>
          </a:p>
          <a:p>
            <a:endParaRPr lang="en-US" sz="1800" b="1" dirty="0" smtClean="0">
              <a:solidFill>
                <a:srgbClr val="000000"/>
              </a:solidFill>
            </a:endParaRPr>
          </a:p>
          <a:p>
            <a:endParaRPr lang="en-US" sz="1800" b="1" dirty="0" smtClean="0">
              <a:solidFill>
                <a:srgbClr val="000000"/>
              </a:solidFill>
            </a:endParaRPr>
          </a:p>
          <a:p>
            <a:endParaRPr lang="en-US" sz="1800" b="1" dirty="0" smtClean="0">
              <a:solidFill>
                <a:srgbClr val="000000"/>
              </a:solidFill>
            </a:endParaRPr>
          </a:p>
        </p:txBody>
      </p:sp>
      <p:sp>
        <p:nvSpPr>
          <p:cNvPr id="17" name="Textplatzhalter 3"/>
          <p:cNvSpPr txBox="1">
            <a:spLocks/>
          </p:cNvSpPr>
          <p:nvPr>
            <p:custDataLst>
              <p:tags r:id="rId10"/>
            </p:custDataLst>
          </p:nvPr>
        </p:nvSpPr>
        <p:spPr>
          <a:xfrm>
            <a:off x="409136" y="4277681"/>
            <a:ext cx="2015250" cy="436652"/>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1300" b="1" dirty="0" smtClean="0">
                <a:solidFill>
                  <a:srgbClr val="000000"/>
                </a:solidFill>
              </a:rPr>
              <a:t>2019 Group result:</a:t>
            </a:r>
          </a:p>
          <a:p>
            <a:endParaRPr lang="en-US" sz="1300" b="1" dirty="0" smtClean="0">
              <a:solidFill>
                <a:srgbClr val="000000"/>
              </a:solidFill>
            </a:endParaRPr>
          </a:p>
          <a:p>
            <a:endParaRPr lang="en-US" sz="1300" b="1" dirty="0" smtClean="0">
              <a:solidFill>
                <a:srgbClr val="000000"/>
              </a:solidFill>
            </a:endParaRPr>
          </a:p>
          <a:p>
            <a:endParaRPr lang="en-US" sz="1300" b="1" dirty="0" smtClean="0">
              <a:solidFill>
                <a:srgbClr val="000000"/>
              </a:solidFill>
            </a:endParaRPr>
          </a:p>
          <a:p>
            <a:endParaRPr lang="en-US" sz="1300" b="1" dirty="0" smtClean="0">
              <a:solidFill>
                <a:srgbClr val="000000"/>
              </a:solidFill>
            </a:endParaRPr>
          </a:p>
        </p:txBody>
      </p:sp>
      <p:sp>
        <p:nvSpPr>
          <p:cNvPr id="18" name="Textplatzhalter 3"/>
          <p:cNvSpPr txBox="1">
            <a:spLocks/>
          </p:cNvSpPr>
          <p:nvPr>
            <p:custDataLst>
              <p:tags r:id="rId11"/>
            </p:custDataLst>
          </p:nvPr>
        </p:nvSpPr>
        <p:spPr>
          <a:xfrm>
            <a:off x="6118542" y="3878459"/>
            <a:ext cx="2046402" cy="225400"/>
          </a:xfrm>
          <a:prstGeom prst="rect">
            <a:avLst/>
          </a:prstGeom>
        </p:spPr>
        <p:txBody>
          <a:bodyPr vert="horz" lIns="0" tIns="0" rIns="0" bIns="0" rtlCol="0">
            <a:noAutofit/>
          </a:bodyPr>
          <a:lstStyle>
            <a:lvl1pPr marL="0" marR="0" indent="0" algn="l" defTabSz="914400" rtl="0" eaLnBrk="1" fontAlgn="auto" latinLnBrk="0" hangingPunct="1">
              <a:lnSpc>
                <a:spcPct val="110000"/>
              </a:lnSpc>
              <a:spcBef>
                <a:spcPts val="0"/>
              </a:spcBef>
              <a:spcAft>
                <a:spcPts val="500"/>
              </a:spcAft>
              <a:buClrTx/>
              <a:buSzTx/>
              <a:buFont typeface="Arial" pitchFamily="34" charset="0"/>
              <a:buNone/>
              <a:tabLst/>
              <a:defRPr kumimoji="0" lang="de-DE" sz="1400" b="0" i="0" u="none" strike="noStrike" kern="1200" cap="none" spc="0" normalizeH="0" baseline="0" noProof="0">
                <a:ln>
                  <a:noFill/>
                </a:ln>
                <a:solidFill>
                  <a:schemeClr val="tx1"/>
                </a:solidFill>
                <a:effectLst/>
                <a:uLnTx/>
                <a:uFillTx/>
                <a:latin typeface="+mn-lt"/>
                <a:ea typeface="+mn-ea"/>
                <a:cs typeface="+mn-cs"/>
              </a:defRPr>
            </a:lvl1pPr>
            <a:lvl2pPr marL="180000" marR="0" indent="-180000" algn="l" defTabSz="914400" rtl="0" eaLnBrk="1" fontAlgn="auto" latinLnBrk="0" hangingPunct="1">
              <a:lnSpc>
                <a:spcPct val="110000"/>
              </a:lnSpc>
              <a:spcBef>
                <a:spcPts val="0"/>
              </a:spcBef>
              <a:spcAft>
                <a:spcPts val="500"/>
              </a:spcAft>
              <a:buClrTx/>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2pPr>
            <a:lvl3pPr marL="36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3pPr>
            <a:lvl4pPr marL="540000" marR="0" indent="-180000" algn="l" defTabSz="914400" rtl="0" eaLnBrk="1" fontAlgn="auto" latinLnBrk="0" hangingPunct="1">
              <a:lnSpc>
                <a:spcPct val="110000"/>
              </a:lnSpc>
              <a:spcBef>
                <a:spcPts val="0"/>
              </a:spcBef>
              <a:spcAft>
                <a:spcPts val="500"/>
              </a:spcAft>
              <a:buClr>
                <a:schemeClr val="tx1"/>
              </a:buClr>
              <a:buSzTx/>
              <a:buFont typeface="Arial" pitchFamily="34" charset="0"/>
              <a:buChar char="–"/>
              <a:tabLst/>
              <a:defRPr kumimoji="0" lang="de-DE" sz="1400" b="0" i="0" u="none" strike="noStrike" kern="1200" cap="none" spc="0" normalizeH="0" baseline="0" noProof="0">
                <a:ln>
                  <a:noFill/>
                </a:ln>
                <a:solidFill>
                  <a:schemeClr val="tx1"/>
                </a:solidFill>
                <a:effectLst/>
                <a:uLnTx/>
                <a:uFillTx/>
                <a:latin typeface="+mn-lt"/>
                <a:ea typeface="+mn-ea"/>
                <a:cs typeface="+mn-cs"/>
              </a:defRPr>
            </a:lvl4pPr>
            <a:lvl5pPr marL="0" marR="0" indent="0" algn="l" defTabSz="914400" rtl="0" eaLnBrk="1" fontAlgn="auto" latinLnBrk="0" hangingPunct="1">
              <a:lnSpc>
                <a:spcPct val="100000"/>
              </a:lnSpc>
              <a:spcBef>
                <a:spcPts val="0"/>
              </a:spcBef>
              <a:spcAft>
                <a:spcPts val="1400"/>
              </a:spcAft>
              <a:buClr>
                <a:schemeClr val="tx1"/>
              </a:buClr>
              <a:buSzTx/>
              <a:buFontTx/>
              <a:buNone/>
              <a:tabLst/>
              <a:defRPr kumimoji="0" lang="en-US" sz="1800" b="1" i="0" u="none" strike="noStrike" kern="1200" cap="none" spc="0" normalizeH="0" baseline="0" noProof="0">
                <a:ln>
                  <a:noFill/>
                </a:ln>
                <a:solidFill>
                  <a:schemeClr val="tx1"/>
                </a:solidFill>
                <a:effectLst/>
                <a:uLnTx/>
                <a:uFillTx/>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sz="1800" b="1" dirty="0" smtClean="0">
              <a:solidFill>
                <a:srgbClr val="000000"/>
              </a:solidFill>
            </a:endParaRPr>
          </a:p>
          <a:p>
            <a:endParaRPr lang="en-US" sz="1800" b="1" dirty="0" smtClean="0">
              <a:solidFill>
                <a:srgbClr val="000000"/>
              </a:solidFill>
            </a:endParaRPr>
          </a:p>
          <a:p>
            <a:endParaRPr lang="en-US" sz="1800" b="1" dirty="0" smtClean="0">
              <a:solidFill>
                <a:srgbClr val="000000"/>
              </a:solidFill>
            </a:endParaRPr>
          </a:p>
        </p:txBody>
      </p:sp>
      <p:sp>
        <p:nvSpPr>
          <p:cNvPr id="19" name="Textfeld 18"/>
          <p:cNvSpPr txBox="1"/>
          <p:nvPr>
            <p:custDataLst>
              <p:tags r:id="rId12"/>
            </p:custDataLst>
          </p:nvPr>
        </p:nvSpPr>
        <p:spPr>
          <a:xfrm>
            <a:off x="6409466" y="3606753"/>
            <a:ext cx="2207484" cy="609398"/>
          </a:xfrm>
          <a:prstGeom prst="rect">
            <a:avLst/>
          </a:prstGeom>
          <a:noFill/>
        </p:spPr>
        <p:txBody>
          <a:bodyPr wrap="square" lIns="0" tIns="0" rIns="0" bIns="0" rtlCol="0">
            <a:spAutoFit/>
          </a:bodyPr>
          <a:lstStyle/>
          <a:p>
            <a:pPr>
              <a:lnSpc>
                <a:spcPct val="110000"/>
              </a:lnSpc>
              <a:spcAft>
                <a:spcPts val="500"/>
              </a:spcAft>
            </a:pPr>
            <a:r>
              <a:rPr lang="en-US" sz="1200" b="1" dirty="0">
                <a:solidFill>
                  <a:srgbClr val="000000"/>
                </a:solidFill>
              </a:rPr>
              <a:t>Correlation </a:t>
            </a:r>
            <a:r>
              <a:rPr lang="en-US" sz="1200" b="1" dirty="0" smtClean="0">
                <a:solidFill>
                  <a:srgbClr val="000000"/>
                </a:solidFill>
              </a:rPr>
              <a:t>analysis* </a:t>
            </a:r>
            <a:r>
              <a:rPr lang="de-DE" sz="1200" dirty="0" smtClean="0">
                <a:solidFill>
                  <a:srgbClr val="000000"/>
                </a:solidFill>
              </a:rPr>
              <a:t>Values </a:t>
            </a:r>
            <a:r>
              <a:rPr lang="de-DE" sz="1200" dirty="0" err="1">
                <a:solidFill>
                  <a:srgbClr val="000000"/>
                </a:solidFill>
              </a:rPr>
              <a:t>of</a:t>
            </a:r>
            <a:r>
              <a:rPr lang="de-DE" sz="1200" dirty="0">
                <a:solidFill>
                  <a:srgbClr val="000000"/>
                </a:solidFill>
              </a:rPr>
              <a:t> </a:t>
            </a:r>
            <a:r>
              <a:rPr lang="de-DE" sz="1200" dirty="0" err="1">
                <a:solidFill>
                  <a:srgbClr val="000000"/>
                </a:solidFill>
              </a:rPr>
              <a:t>the</a:t>
            </a:r>
            <a:r>
              <a:rPr lang="de-DE" sz="1200" dirty="0">
                <a:solidFill>
                  <a:srgbClr val="000000"/>
                </a:solidFill>
              </a:rPr>
              <a:t> Pearson </a:t>
            </a:r>
            <a:r>
              <a:rPr lang="de-DE" sz="1200" dirty="0" err="1" smtClean="0">
                <a:solidFill>
                  <a:srgbClr val="000000"/>
                </a:solidFill>
              </a:rPr>
              <a:t>Correlation</a:t>
            </a:r>
            <a:r>
              <a:rPr lang="de-DE" sz="1200" dirty="0" smtClean="0">
                <a:solidFill>
                  <a:srgbClr val="000000"/>
                </a:solidFill>
              </a:rPr>
              <a:t>: </a:t>
            </a:r>
            <a:r>
              <a:rPr lang="de-DE" sz="1200" b="1" dirty="0" smtClean="0">
                <a:solidFill>
                  <a:srgbClr val="000000"/>
                </a:solidFill>
              </a:rPr>
              <a:t>r </a:t>
            </a:r>
            <a:r>
              <a:rPr lang="de-DE" sz="1200" b="1" dirty="0">
                <a:solidFill>
                  <a:srgbClr val="000000"/>
                </a:solidFill>
              </a:rPr>
              <a:t>= </a:t>
            </a:r>
            <a:r>
              <a:rPr lang="de-DE" sz="1200" b="1" dirty="0" smtClean="0">
                <a:solidFill>
                  <a:srgbClr val="000000"/>
                </a:solidFill>
              </a:rPr>
              <a:t>0.69 </a:t>
            </a:r>
            <a:r>
              <a:rPr lang="de-DE" sz="1200" dirty="0" err="1" smtClean="0">
                <a:solidFill>
                  <a:srgbClr val="000000"/>
                </a:solidFill>
              </a:rPr>
              <a:t>with</a:t>
            </a:r>
            <a:r>
              <a:rPr lang="de-DE" sz="1200" dirty="0" smtClean="0">
                <a:solidFill>
                  <a:srgbClr val="000000"/>
                </a:solidFill>
              </a:rPr>
              <a:t> KPI </a:t>
            </a:r>
            <a:r>
              <a:rPr lang="de-DE" sz="1200" dirty="0" err="1" smtClean="0">
                <a:solidFill>
                  <a:srgbClr val="000000"/>
                </a:solidFill>
              </a:rPr>
              <a:t>Employee</a:t>
            </a:r>
            <a:r>
              <a:rPr lang="de-DE" sz="1200" dirty="0" smtClean="0">
                <a:solidFill>
                  <a:srgbClr val="000000"/>
                </a:solidFill>
              </a:rPr>
              <a:t> Engagement</a:t>
            </a:r>
            <a:endParaRPr lang="de-DE" sz="1200" dirty="0">
              <a:solidFill>
                <a:srgbClr val="000000"/>
              </a:solidFill>
            </a:endParaRPr>
          </a:p>
        </p:txBody>
      </p:sp>
      <p:sp>
        <p:nvSpPr>
          <p:cNvPr id="20" name="Textfeld 19"/>
          <p:cNvSpPr txBox="1"/>
          <p:nvPr/>
        </p:nvSpPr>
        <p:spPr>
          <a:xfrm>
            <a:off x="849090" y="2572794"/>
            <a:ext cx="1356419" cy="473976"/>
          </a:xfrm>
          <a:prstGeom prst="rect">
            <a:avLst/>
          </a:prstGeom>
          <a:noFill/>
        </p:spPr>
        <p:txBody>
          <a:bodyPr wrap="square" lIns="0" tIns="0" rIns="0" bIns="0" rtlCol="0">
            <a:spAutoFit/>
          </a:bodyPr>
          <a:lstStyle/>
          <a:p>
            <a:pPr algn="ctr">
              <a:lnSpc>
                <a:spcPct val="110000"/>
              </a:lnSpc>
              <a:spcAft>
                <a:spcPts val="500"/>
              </a:spcAft>
            </a:pPr>
            <a:r>
              <a:rPr lang="de-DE" sz="1400" b="1" dirty="0" smtClean="0"/>
              <a:t>Inspiration </a:t>
            </a:r>
            <a:r>
              <a:rPr lang="de-DE" sz="1400" b="1" dirty="0" err="1" smtClean="0"/>
              <a:t>to</a:t>
            </a:r>
            <a:r>
              <a:rPr lang="de-DE" sz="1400" b="1" dirty="0" smtClean="0"/>
              <a:t> </a:t>
            </a:r>
            <a:r>
              <a:rPr lang="de-DE" sz="1400" b="1" dirty="0" err="1" smtClean="0"/>
              <a:t>act</a:t>
            </a:r>
            <a:r>
              <a:rPr lang="de-DE" sz="1400" b="1" dirty="0" smtClean="0"/>
              <a:t> </a:t>
            </a:r>
            <a:r>
              <a:rPr lang="de-DE" sz="1400" b="1" dirty="0" err="1" smtClean="0"/>
              <a:t>responsibly</a:t>
            </a:r>
            <a:endParaRPr lang="de-DE" sz="1400" b="1" dirty="0" smtClean="0"/>
          </a:p>
        </p:txBody>
      </p:sp>
      <p:sp>
        <p:nvSpPr>
          <p:cNvPr id="21" name="Textfeld 20"/>
          <p:cNvSpPr txBox="1"/>
          <p:nvPr/>
        </p:nvSpPr>
        <p:spPr>
          <a:xfrm>
            <a:off x="7136916" y="2608031"/>
            <a:ext cx="1356419" cy="455574"/>
          </a:xfrm>
          <a:prstGeom prst="rect">
            <a:avLst/>
          </a:prstGeom>
          <a:noFill/>
        </p:spPr>
        <p:txBody>
          <a:bodyPr wrap="square" lIns="0" tIns="0" rIns="0" bIns="0" rtlCol="0">
            <a:spAutoFit/>
          </a:bodyPr>
          <a:lstStyle/>
          <a:p>
            <a:pPr algn="ctr">
              <a:lnSpc>
                <a:spcPct val="110000"/>
              </a:lnSpc>
              <a:spcAft>
                <a:spcPts val="500"/>
              </a:spcAft>
            </a:pPr>
            <a:r>
              <a:rPr lang="de-DE" sz="1400" b="1" dirty="0" err="1" smtClean="0"/>
              <a:t>Employee</a:t>
            </a:r>
            <a:r>
              <a:rPr lang="de-DE" sz="1400" b="1" dirty="0" smtClean="0"/>
              <a:t> Engagement</a:t>
            </a:r>
          </a:p>
        </p:txBody>
      </p:sp>
      <p:sp>
        <p:nvSpPr>
          <p:cNvPr id="22" name="Rectangle 5"/>
          <p:cNvSpPr>
            <a:spLocks noChangeArrowheads="1"/>
          </p:cNvSpPr>
          <p:nvPr>
            <p:custDataLst>
              <p:tags r:id="rId13"/>
            </p:custDataLst>
          </p:nvPr>
        </p:nvSpPr>
        <p:spPr bwMode="gray">
          <a:xfrm>
            <a:off x="2735422" y="896123"/>
            <a:ext cx="3999069" cy="240259"/>
          </a:xfrm>
          <a:prstGeom prst="rect">
            <a:avLst/>
          </a:prstGeom>
          <a:solidFill>
            <a:srgbClr val="B2B2B2"/>
          </a:solidFill>
          <a:ln w="9525">
            <a:solidFill>
              <a:srgbClr val="96969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995363">
              <a:defRPr sz="2400">
                <a:solidFill>
                  <a:schemeClr val="tx1"/>
                </a:solidFill>
                <a:latin typeface="Arial" pitchFamily="34" charset="0"/>
              </a:defRPr>
            </a:lvl1pPr>
            <a:lvl2pPr defTabSz="995363">
              <a:defRPr sz="2400">
                <a:solidFill>
                  <a:schemeClr val="tx1"/>
                </a:solidFill>
                <a:latin typeface="Arial" pitchFamily="34" charset="0"/>
              </a:defRPr>
            </a:lvl2pPr>
            <a:lvl3pPr defTabSz="995363">
              <a:defRPr sz="2400">
                <a:solidFill>
                  <a:schemeClr val="tx1"/>
                </a:solidFill>
                <a:latin typeface="Arial" pitchFamily="34" charset="0"/>
              </a:defRPr>
            </a:lvl3pPr>
            <a:lvl4pPr defTabSz="995363">
              <a:defRPr sz="2400">
                <a:solidFill>
                  <a:schemeClr val="tx1"/>
                </a:solidFill>
                <a:latin typeface="Arial" pitchFamily="34" charset="0"/>
              </a:defRPr>
            </a:lvl4pPr>
            <a:lvl5pPr defTabSz="995363">
              <a:defRPr sz="2400">
                <a:solidFill>
                  <a:schemeClr val="tx1"/>
                </a:solidFill>
                <a:latin typeface="Arial" pitchFamily="34" charset="0"/>
              </a:defRPr>
            </a:lvl5pPr>
            <a:lvl6pPr defTabSz="995363" eaLnBrk="0" fontAlgn="base" hangingPunct="0">
              <a:spcBef>
                <a:spcPct val="0"/>
              </a:spcBef>
              <a:spcAft>
                <a:spcPct val="0"/>
              </a:spcAft>
              <a:defRPr sz="2400">
                <a:solidFill>
                  <a:schemeClr val="tx1"/>
                </a:solidFill>
                <a:latin typeface="Arial" pitchFamily="34" charset="0"/>
              </a:defRPr>
            </a:lvl6pPr>
            <a:lvl7pPr defTabSz="995363" eaLnBrk="0" fontAlgn="base" hangingPunct="0">
              <a:spcBef>
                <a:spcPct val="0"/>
              </a:spcBef>
              <a:spcAft>
                <a:spcPct val="0"/>
              </a:spcAft>
              <a:defRPr sz="2400">
                <a:solidFill>
                  <a:schemeClr val="tx1"/>
                </a:solidFill>
                <a:latin typeface="Arial" pitchFamily="34" charset="0"/>
              </a:defRPr>
            </a:lvl7pPr>
            <a:lvl8pPr defTabSz="995363" eaLnBrk="0" fontAlgn="base" hangingPunct="0">
              <a:spcBef>
                <a:spcPct val="0"/>
              </a:spcBef>
              <a:spcAft>
                <a:spcPct val="0"/>
              </a:spcAft>
              <a:defRPr sz="2400">
                <a:solidFill>
                  <a:schemeClr val="tx1"/>
                </a:solidFill>
                <a:latin typeface="Arial" pitchFamily="34" charset="0"/>
              </a:defRPr>
            </a:lvl8pPr>
            <a:lvl9pPr defTabSz="995363" eaLnBrk="0" fontAlgn="base" hangingPunct="0">
              <a:spcBef>
                <a:spcPct val="0"/>
              </a:spcBef>
              <a:spcAft>
                <a:spcPct val="0"/>
              </a:spcAft>
              <a:defRPr sz="2400">
                <a:solidFill>
                  <a:schemeClr val="tx1"/>
                </a:solidFill>
                <a:latin typeface="Arial" pitchFamily="34" charset="0"/>
              </a:defRPr>
            </a:lvl9pPr>
          </a:lstStyle>
          <a:p>
            <a:pPr marL="182537" defTabSz="995225" eaLnBrk="0" fontAlgn="base" hangingPunct="0">
              <a:lnSpc>
                <a:spcPct val="85000"/>
              </a:lnSpc>
              <a:spcBef>
                <a:spcPct val="0"/>
              </a:spcBef>
              <a:spcAft>
                <a:spcPct val="0"/>
              </a:spcAft>
            </a:pPr>
            <a:endParaRPr lang="en-US" sz="1100" dirty="0"/>
          </a:p>
        </p:txBody>
      </p:sp>
      <p:sp>
        <p:nvSpPr>
          <p:cNvPr id="23" name="Line 429"/>
          <p:cNvSpPr>
            <a:spLocks noChangeAspect="1" noChangeShapeType="1"/>
          </p:cNvSpPr>
          <p:nvPr/>
        </p:nvSpPr>
        <p:spPr bwMode="auto">
          <a:xfrm rot="1460961">
            <a:off x="2381519" y="3060134"/>
            <a:ext cx="370375" cy="0"/>
          </a:xfrm>
          <a:prstGeom prst="line">
            <a:avLst/>
          </a:prstGeom>
          <a:noFill/>
          <a:ln w="12700">
            <a:solidFill>
              <a:schemeClr val="accent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de-DE"/>
          </a:p>
        </p:txBody>
      </p:sp>
      <p:sp>
        <p:nvSpPr>
          <p:cNvPr id="24" name="Line 432"/>
          <p:cNvSpPr>
            <a:spLocks noChangeAspect="1" noChangeShapeType="1"/>
          </p:cNvSpPr>
          <p:nvPr/>
        </p:nvSpPr>
        <p:spPr bwMode="auto">
          <a:xfrm rot="20139039" flipV="1">
            <a:off x="6383159" y="3084027"/>
            <a:ext cx="522050" cy="0"/>
          </a:xfrm>
          <a:prstGeom prst="line">
            <a:avLst/>
          </a:prstGeom>
          <a:noFill/>
          <a:ln w="12700">
            <a:solidFill>
              <a:schemeClr val="accent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de-DE"/>
          </a:p>
        </p:txBody>
      </p:sp>
      <p:sp>
        <p:nvSpPr>
          <p:cNvPr id="25" name="Line 426"/>
          <p:cNvSpPr>
            <a:spLocks noChangeAspect="1" noChangeShapeType="1"/>
          </p:cNvSpPr>
          <p:nvPr/>
        </p:nvSpPr>
        <p:spPr bwMode="auto">
          <a:xfrm>
            <a:off x="4337776" y="3191648"/>
            <a:ext cx="429926" cy="0"/>
          </a:xfrm>
          <a:prstGeom prst="line">
            <a:avLst/>
          </a:prstGeom>
          <a:noFill/>
          <a:ln w="12700">
            <a:solidFill>
              <a:schemeClr val="accent1"/>
            </a:solidFill>
            <a:round/>
            <a:headEnd/>
            <a:tailEnd type="triangl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lstStyle/>
          <a:p>
            <a:endParaRPr lang="de-DE"/>
          </a:p>
        </p:txBody>
      </p:sp>
      <p:sp>
        <p:nvSpPr>
          <p:cNvPr id="40" name="Textfeld 39"/>
          <p:cNvSpPr txBox="1"/>
          <p:nvPr/>
        </p:nvSpPr>
        <p:spPr>
          <a:xfrm>
            <a:off x="323999" y="4538632"/>
            <a:ext cx="8382274" cy="266740"/>
          </a:xfrm>
          <a:prstGeom prst="rect">
            <a:avLst/>
          </a:prstGeom>
          <a:noFill/>
        </p:spPr>
        <p:txBody>
          <a:bodyPr wrap="square" lIns="0" tIns="0" rIns="0" bIns="0" rtlCol="0">
            <a:spAutoFit/>
          </a:bodyPr>
          <a:lstStyle/>
          <a:p>
            <a:pPr>
              <a:lnSpc>
                <a:spcPct val="110000"/>
              </a:lnSpc>
              <a:spcAft>
                <a:spcPts val="500"/>
              </a:spcAft>
            </a:pPr>
            <a:r>
              <a:rPr lang="en-US" sz="700" dirty="0" smtClean="0">
                <a:solidFill>
                  <a:srgbClr val="000000"/>
                </a:solidFill>
              </a:rPr>
              <a:t>*) </a:t>
            </a:r>
            <a:r>
              <a:rPr lang="en-US" sz="800" dirty="0" smtClean="0">
                <a:solidFill>
                  <a:srgbClr val="000000"/>
                </a:solidFill>
              </a:rPr>
              <a:t>Pearson's </a:t>
            </a:r>
            <a:r>
              <a:rPr lang="en-US" sz="800" dirty="0">
                <a:solidFill>
                  <a:srgbClr val="000000"/>
                </a:solidFill>
              </a:rPr>
              <a:t>r can range from -1 to 1. </a:t>
            </a:r>
            <a:r>
              <a:rPr lang="en-US" sz="800" dirty="0" smtClean="0">
                <a:solidFill>
                  <a:srgbClr val="000000"/>
                </a:solidFill>
              </a:rPr>
              <a:t>An </a:t>
            </a:r>
            <a:r>
              <a:rPr lang="en-US" sz="800" dirty="0">
                <a:solidFill>
                  <a:srgbClr val="000000"/>
                </a:solidFill>
              </a:rPr>
              <a:t>r of 0 indicates no linear relationship between variables, and an r of 1 indicates a perfect positive linear relationship between variables. If the coefficient value lies between ± 0.50 and ± 1, then it is said to be a strong correlation</a:t>
            </a:r>
            <a:r>
              <a:rPr lang="en-US" sz="800" dirty="0" smtClean="0">
                <a:solidFill>
                  <a:srgbClr val="000000"/>
                </a:solidFill>
              </a:rPr>
              <a:t>. Source: MRSC 2018</a:t>
            </a:r>
            <a:endParaRPr lang="de-DE" sz="800" dirty="0" err="1">
              <a:solidFill>
                <a:srgbClr val="000000"/>
              </a:solidFill>
            </a:endParaRPr>
          </a:p>
        </p:txBody>
      </p:sp>
    </p:spTree>
    <p:extLst>
      <p:ext uri="{BB962C8B-B14F-4D97-AF65-F5344CB8AC3E}">
        <p14:creationId xmlns:p14="http://schemas.microsoft.com/office/powerpoint/2010/main" val="283600354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Bildplatzhalter 10"/>
          <p:cNvPicPr>
            <a:picLocks noGrp="1" noChangeAspect="1"/>
          </p:cNvPicPr>
          <p:nvPr>
            <p:ph type="pic" sz="quarter" idx="12"/>
          </p:nvPr>
        </p:nvPicPr>
        <p:blipFill>
          <a:blip r:embed="rId2"/>
          <a:srcRect t="8291" b="8291"/>
          <a:stretch>
            <a:fillRect/>
          </a:stretch>
        </p:blipFill>
        <p:spPr>
          <a:prstGeom prst="rect">
            <a:avLst/>
          </a:prstGeom>
        </p:spPr>
      </p:pic>
      <p:sp>
        <p:nvSpPr>
          <p:cNvPr id="6" name="Textplatzhalter 5"/>
          <p:cNvSpPr>
            <a:spLocks noGrp="1"/>
          </p:cNvSpPr>
          <p:nvPr>
            <p:ph type="body" sz="quarter" idx="19"/>
          </p:nvPr>
        </p:nvSpPr>
        <p:spPr>
          <a:xfrm>
            <a:off x="1453500" y="0"/>
            <a:ext cx="65" cy="187483"/>
          </a:xfrm>
        </p:spPr>
        <p:txBody>
          <a:bodyPr/>
          <a:lstStyle/>
          <a:p>
            <a:endParaRPr lang="de-DE" dirty="0"/>
          </a:p>
        </p:txBody>
      </p:sp>
      <p:sp>
        <p:nvSpPr>
          <p:cNvPr id="7" name="Rectangle 14">
            <a:extLst>
              <a:ext uri="{FF2B5EF4-FFF2-40B4-BE49-F238E27FC236}">
                <a16:creationId xmlns="" xmlns:a16="http://schemas.microsoft.com/office/drawing/2014/main" id="{3C1FABD9-BC9A-4F47-A6E1-19C044B08BC3}"/>
              </a:ext>
            </a:extLst>
          </p:cNvPr>
          <p:cNvSpPr/>
          <p:nvPr/>
        </p:nvSpPr>
        <p:spPr>
          <a:xfrm>
            <a:off x="323849" y="519113"/>
            <a:ext cx="3236474" cy="2541587"/>
          </a:xfrm>
          <a:prstGeom prst="rect">
            <a:avLst/>
          </a:prstGeom>
          <a:gradFill flip="none" rotWithShape="1">
            <a:gsLst>
              <a:gs pos="50000">
                <a:schemeClr val="accent3"/>
              </a:gs>
              <a:gs pos="100000">
                <a:schemeClr val="accent3">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0" rtlCol="0" anchor="t"/>
          <a:lstStyle/>
          <a:p>
            <a:pPr>
              <a:lnSpc>
                <a:spcPct val="90000"/>
              </a:lnSpc>
            </a:pPr>
            <a:r>
              <a:rPr lang="en-US" sz="3650" cap="all" dirty="0" smtClean="0">
                <a:solidFill>
                  <a:schemeClr val="tx1"/>
                </a:solidFill>
                <a:latin typeface="Delivery Cd Black" panose="020F0906020204020204" pitchFamily="34" charset="0"/>
              </a:rPr>
              <a:t>I want to become an </a:t>
            </a:r>
            <a:r>
              <a:rPr lang="en-US" sz="3650" cap="all" dirty="0">
                <a:solidFill>
                  <a:schemeClr val="accent4"/>
                </a:solidFill>
                <a:latin typeface="Delivery Cd Black" panose="020F0906020204020204" pitchFamily="34" charset="0"/>
              </a:rPr>
              <a:t>independent</a:t>
            </a:r>
            <a:r>
              <a:rPr lang="en-US" sz="3650" cap="all" dirty="0" smtClean="0">
                <a:solidFill>
                  <a:schemeClr val="tx1"/>
                </a:solidFill>
                <a:latin typeface="Delivery Cd Black" panose="020F0906020204020204" pitchFamily="34" charset="0"/>
              </a:rPr>
              <a:t> woman</a:t>
            </a:r>
          </a:p>
          <a:p>
            <a:pPr>
              <a:lnSpc>
                <a:spcPct val="90000"/>
              </a:lnSpc>
            </a:pPr>
            <a:r>
              <a:rPr lang="en-US" sz="2000" dirty="0" err="1" smtClean="0">
                <a:solidFill>
                  <a:schemeClr val="bg1"/>
                </a:solidFill>
              </a:rPr>
              <a:t>Sonali</a:t>
            </a:r>
            <a:r>
              <a:rPr lang="en-US" sz="2000" dirty="0">
                <a:solidFill>
                  <a:schemeClr val="bg1"/>
                </a:solidFill>
              </a:rPr>
              <a:t>, </a:t>
            </a:r>
            <a:r>
              <a:rPr lang="en-US" sz="2000" dirty="0" smtClean="0">
                <a:solidFill>
                  <a:schemeClr val="bg1"/>
                </a:solidFill>
              </a:rPr>
              <a:t>Mumbai, India</a:t>
            </a:r>
            <a:endParaRPr lang="en-US" sz="2000" cap="all" dirty="0" smtClean="0">
              <a:solidFill>
                <a:schemeClr val="bg1"/>
              </a:solidFill>
              <a:latin typeface="Delivery Cd Black" panose="020F0906020204020204" pitchFamily="34" charset="0"/>
            </a:endParaRPr>
          </a:p>
        </p:txBody>
      </p:sp>
    </p:spTree>
    <p:extLst>
      <p:ext uri="{BB962C8B-B14F-4D97-AF65-F5344CB8AC3E}">
        <p14:creationId xmlns:p14="http://schemas.microsoft.com/office/powerpoint/2010/main" val="7457963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r>
              <a:rPr lang="en-US" smtClean="0"/>
              <a:t>DPDHL Group | Corporate Citizenship | Bonn | July 2020</a:t>
            </a:r>
            <a:endParaRPr lang="en-US" dirty="0"/>
          </a:p>
        </p:txBody>
      </p:sp>
      <p:sp>
        <p:nvSpPr>
          <p:cNvPr id="5" name="Titel 4"/>
          <p:cNvSpPr>
            <a:spLocks noGrp="1"/>
          </p:cNvSpPr>
          <p:nvPr>
            <p:ph type="title"/>
          </p:nvPr>
        </p:nvSpPr>
        <p:spPr>
          <a:xfrm>
            <a:off x="324000" y="385163"/>
            <a:ext cx="4850880" cy="493950"/>
          </a:xfrm>
        </p:spPr>
        <p:txBody>
          <a:bodyPr/>
          <a:lstStyle/>
          <a:p>
            <a:r>
              <a:rPr lang="en-US" dirty="0">
                <a:latin typeface="Delivery" panose="020F0503020204020204" pitchFamily="34" charset="0"/>
              </a:rPr>
              <a:t>The amount of strongly bonded employees is extremely high among multiple CC participants</a:t>
            </a:r>
            <a:endParaRPr lang="de-DE" dirty="0"/>
          </a:p>
        </p:txBody>
      </p:sp>
      <p:graphicFrame>
        <p:nvGraphicFramePr>
          <p:cNvPr id="8" name="Object 6"/>
          <p:cNvGraphicFramePr>
            <a:graphicFrameLocks noChangeAspect="1"/>
          </p:cNvGraphicFramePr>
          <p:nvPr>
            <p:custDataLst>
              <p:tags r:id="rId1"/>
            </p:custDataLst>
            <p:extLst/>
          </p:nvPr>
        </p:nvGraphicFramePr>
        <p:xfrm>
          <a:off x="321280" y="1311218"/>
          <a:ext cx="1686638" cy="198722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Object 6"/>
          <p:cNvGraphicFramePr>
            <a:graphicFrameLocks noChangeAspect="1"/>
          </p:cNvGraphicFramePr>
          <p:nvPr>
            <p:custDataLst>
              <p:tags r:id="rId2"/>
            </p:custDataLst>
            <p:extLst/>
          </p:nvPr>
        </p:nvGraphicFramePr>
        <p:xfrm>
          <a:off x="3488242" y="1406918"/>
          <a:ext cx="1686638" cy="1987227"/>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Object 6"/>
          <p:cNvGraphicFramePr>
            <a:graphicFrameLocks noChangeAspect="1"/>
          </p:cNvGraphicFramePr>
          <p:nvPr>
            <p:custDataLst>
              <p:tags r:id="rId3"/>
            </p:custDataLst>
            <p:extLst/>
          </p:nvPr>
        </p:nvGraphicFramePr>
        <p:xfrm>
          <a:off x="1906523" y="2697084"/>
          <a:ext cx="1686638" cy="1987227"/>
        </p:xfrm>
        <a:graphic>
          <a:graphicData uri="http://schemas.openxmlformats.org/drawingml/2006/chart">
            <c:chart xmlns:c="http://schemas.openxmlformats.org/drawingml/2006/chart" xmlns:r="http://schemas.openxmlformats.org/officeDocument/2006/relationships" r:id="rId7"/>
          </a:graphicData>
        </a:graphic>
      </p:graphicFrame>
      <p:sp>
        <p:nvSpPr>
          <p:cNvPr id="11" name="Rechteck 10"/>
          <p:cNvSpPr/>
          <p:nvPr/>
        </p:nvSpPr>
        <p:spPr>
          <a:xfrm>
            <a:off x="162718" y="1016339"/>
            <a:ext cx="2144819" cy="5693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smtClean="0">
                <a:ln>
                  <a:noFill/>
                </a:ln>
                <a:solidFill>
                  <a:srgbClr val="000000"/>
                </a:solidFill>
                <a:effectLst/>
                <a:uLnTx/>
                <a:uFillTx/>
              </a:rPr>
              <a:t>No Participation in Corporate Citizenship activities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000000"/>
                </a:solidFill>
                <a:effectLst/>
                <a:uLnTx/>
                <a:uFillTx/>
              </a:rPr>
              <a:t>n = 808</a:t>
            </a:r>
          </a:p>
        </p:txBody>
      </p:sp>
      <p:sp>
        <p:nvSpPr>
          <p:cNvPr id="12" name="Rechteck 11"/>
          <p:cNvSpPr/>
          <p:nvPr/>
        </p:nvSpPr>
        <p:spPr>
          <a:xfrm>
            <a:off x="3266032" y="1111574"/>
            <a:ext cx="2144819" cy="5693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smtClean="0">
                <a:ln>
                  <a:noFill/>
                </a:ln>
                <a:solidFill>
                  <a:srgbClr val="000000"/>
                </a:solidFill>
                <a:effectLst/>
                <a:uLnTx/>
                <a:uFillTx/>
              </a:rPr>
              <a:t>Participation in 1 Corporate Citizenship activity</a:t>
            </a:r>
            <a:endParaRPr kumimoji="0" lang="en-GB" sz="1100" b="1" i="0" u="none" strike="noStrike" kern="0" cap="none" spc="0" normalizeH="0" baseline="30000" noProof="0" dirty="0" smtClean="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000000"/>
                </a:solidFill>
                <a:effectLst/>
                <a:uLnTx/>
                <a:uFillTx/>
              </a:rPr>
              <a:t>n = 413</a:t>
            </a:r>
          </a:p>
        </p:txBody>
      </p:sp>
      <p:sp>
        <p:nvSpPr>
          <p:cNvPr id="13" name="Rechteck 12"/>
          <p:cNvSpPr/>
          <p:nvPr/>
        </p:nvSpPr>
        <p:spPr>
          <a:xfrm>
            <a:off x="2033318" y="2480037"/>
            <a:ext cx="1472068" cy="569387"/>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1100" b="1" i="0" u="none" strike="noStrike" kern="0" cap="none" spc="0" normalizeH="0" baseline="0" noProof="0" dirty="0" smtClean="0">
                <a:ln>
                  <a:noFill/>
                </a:ln>
                <a:solidFill>
                  <a:srgbClr val="000000"/>
                </a:solidFill>
                <a:effectLst/>
                <a:uLnTx/>
                <a:uFillTx/>
              </a:rPr>
              <a:t>Participation in 2 or more CC activities</a:t>
            </a:r>
            <a:endParaRPr kumimoji="0" lang="en-GB" sz="1100" b="1" i="0" u="none" strike="noStrike" kern="0" cap="none" spc="0" normalizeH="0" baseline="30000" noProof="0" dirty="0" smtClean="0">
              <a:ln>
                <a:noFill/>
              </a:ln>
              <a:solidFill>
                <a:srgbClr val="000000"/>
              </a:solidFill>
              <a:effectLst/>
              <a:uLnTx/>
              <a:uFillTx/>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000000"/>
                </a:solidFill>
                <a:effectLst/>
                <a:uLnTx/>
                <a:uFillTx/>
              </a:rPr>
              <a:t>n = 170</a:t>
            </a:r>
          </a:p>
        </p:txBody>
      </p:sp>
      <p:grpSp>
        <p:nvGrpSpPr>
          <p:cNvPr id="21" name="Gruppieren 20"/>
          <p:cNvGrpSpPr/>
          <p:nvPr/>
        </p:nvGrpSpPr>
        <p:grpSpPr>
          <a:xfrm>
            <a:off x="321280" y="4573150"/>
            <a:ext cx="4307618" cy="230832"/>
            <a:chOff x="323999" y="4372131"/>
            <a:chExt cx="4307618" cy="230832"/>
          </a:xfrm>
        </p:grpSpPr>
        <p:sp>
          <p:nvSpPr>
            <p:cNvPr id="14" name="Rechteck 13"/>
            <p:cNvSpPr/>
            <p:nvPr/>
          </p:nvSpPr>
          <p:spPr bwMode="auto">
            <a:xfrm>
              <a:off x="323999" y="4437164"/>
              <a:ext cx="284204" cy="110766"/>
            </a:xfrm>
            <a:prstGeom prst="rect">
              <a:avLst/>
            </a:prstGeom>
            <a:solidFill>
              <a:srgbClr val="FFFFFF">
                <a:lumMod val="50000"/>
              </a:srgbClr>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95363"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15" name="Rechteck 14"/>
            <p:cNvSpPr/>
            <p:nvPr/>
          </p:nvSpPr>
          <p:spPr>
            <a:xfrm>
              <a:off x="539194" y="4372131"/>
              <a:ext cx="1321005"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000000"/>
                  </a:solidFill>
                  <a:effectLst/>
                  <a:uLnTx/>
                  <a:uFillTx/>
                </a:rPr>
                <a:t>“Residents”</a:t>
              </a:r>
              <a:endParaRPr kumimoji="0" lang="en-GB" sz="900" b="0" i="0" u="none" strike="noStrike" kern="0" cap="none" spc="0" normalizeH="0" baseline="30000" noProof="0" dirty="0" smtClean="0">
                <a:ln>
                  <a:noFill/>
                </a:ln>
                <a:solidFill>
                  <a:srgbClr val="000000"/>
                </a:solidFill>
                <a:effectLst/>
                <a:uLnTx/>
                <a:uFillTx/>
              </a:endParaRPr>
            </a:p>
          </p:txBody>
        </p:sp>
        <p:sp>
          <p:nvSpPr>
            <p:cNvPr id="16" name="Rechteck 15"/>
            <p:cNvSpPr/>
            <p:nvPr/>
          </p:nvSpPr>
          <p:spPr bwMode="auto">
            <a:xfrm>
              <a:off x="1391758" y="4437164"/>
              <a:ext cx="284204" cy="110766"/>
            </a:xfrm>
            <a:prstGeom prst="rect">
              <a:avLst/>
            </a:prstGeom>
            <a:solidFill>
              <a:srgbClr val="FFE88C"/>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95363"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17" name="Rechteck 16"/>
            <p:cNvSpPr/>
            <p:nvPr/>
          </p:nvSpPr>
          <p:spPr>
            <a:xfrm>
              <a:off x="1606953" y="4372131"/>
              <a:ext cx="1550667"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000000"/>
                  </a:solidFill>
                  <a:effectLst/>
                  <a:uLnTx/>
                  <a:uFillTx/>
                </a:rPr>
                <a:t>“Committed employees”</a:t>
              </a:r>
              <a:endParaRPr kumimoji="0" lang="en-GB" sz="900" b="0" i="0" u="none" strike="noStrike" kern="0" cap="none" spc="0" normalizeH="0" baseline="30000" noProof="0" dirty="0" smtClean="0">
                <a:ln>
                  <a:noFill/>
                </a:ln>
                <a:solidFill>
                  <a:srgbClr val="000000"/>
                </a:solidFill>
                <a:effectLst/>
                <a:uLnTx/>
                <a:uFillTx/>
              </a:endParaRPr>
            </a:p>
          </p:txBody>
        </p:sp>
        <p:sp>
          <p:nvSpPr>
            <p:cNvPr id="18" name="Rechteck 17"/>
            <p:cNvSpPr/>
            <p:nvPr/>
          </p:nvSpPr>
          <p:spPr bwMode="auto">
            <a:xfrm>
              <a:off x="3095417" y="4437164"/>
              <a:ext cx="284204" cy="110766"/>
            </a:xfrm>
            <a:prstGeom prst="rect">
              <a:avLst/>
            </a:prstGeom>
            <a:solidFill>
              <a:srgbClr val="FFCC00"/>
            </a:solidFill>
            <a:ln w="12700" cap="flat" cmpd="sng" algn="ctr">
              <a:noFill/>
              <a:prstDash val="solid"/>
              <a:round/>
              <a:headEnd type="none" w="med" len="med"/>
              <a:tailEnd type="none" w="med" len="med"/>
            </a:ln>
            <a:effectLst/>
          </p:spPr>
          <p:txBody>
            <a:bodyPr vert="horz" wrap="square" lIns="0" tIns="0" rIns="0" bIns="0" numCol="1" rtlCol="0" anchor="ctr" anchorCtr="0" compatLnSpc="1">
              <a:prstTxWarp prst="textNoShape">
                <a:avLst/>
              </a:prstTxWarp>
            </a:bodyPr>
            <a:lstStyle/>
            <a:p>
              <a:pPr marL="0" marR="0" lvl="0" indent="0" defTabSz="995363" eaLnBrk="0" fontAlgn="base" latinLnBrk="0" hangingPunct="0">
                <a:lnSpc>
                  <a:spcPct val="100000"/>
                </a:lnSpc>
                <a:spcBef>
                  <a:spcPct val="0"/>
                </a:spcBef>
                <a:spcAft>
                  <a:spcPct val="0"/>
                </a:spcAft>
                <a:buClrTx/>
                <a:buSzTx/>
                <a:buFontTx/>
                <a:buNone/>
                <a:tabLst/>
                <a:defRPr/>
              </a:pPr>
              <a:endParaRPr kumimoji="0" lang="de-DE" sz="1400" b="0" i="0" u="none" strike="noStrike" kern="0" cap="none" spc="0" normalizeH="0" baseline="0" noProof="0" smtClean="0">
                <a:ln>
                  <a:noFill/>
                </a:ln>
                <a:solidFill>
                  <a:srgbClr val="000000"/>
                </a:solidFill>
                <a:effectLst/>
                <a:uLnTx/>
                <a:uFillTx/>
              </a:endParaRPr>
            </a:p>
          </p:txBody>
        </p:sp>
        <p:sp>
          <p:nvSpPr>
            <p:cNvPr id="19" name="Rechteck 18"/>
            <p:cNvSpPr/>
            <p:nvPr/>
          </p:nvSpPr>
          <p:spPr>
            <a:xfrm>
              <a:off x="3310612" y="4372131"/>
              <a:ext cx="1321005" cy="230832"/>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900" b="0" i="0" u="none" strike="noStrike" kern="0" cap="none" spc="0" normalizeH="0" baseline="0" noProof="0" dirty="0" smtClean="0">
                  <a:ln>
                    <a:noFill/>
                  </a:ln>
                  <a:solidFill>
                    <a:srgbClr val="000000"/>
                  </a:solidFill>
                  <a:effectLst/>
                  <a:uLnTx/>
                  <a:uFillTx/>
                </a:rPr>
                <a:t>“Advocates”</a:t>
              </a:r>
              <a:endParaRPr kumimoji="0" lang="en-GB" sz="900" b="0" i="0" u="none" strike="noStrike" kern="0" cap="none" spc="0" normalizeH="0" baseline="30000" noProof="0" dirty="0" smtClean="0">
                <a:ln>
                  <a:noFill/>
                </a:ln>
                <a:solidFill>
                  <a:srgbClr val="000000"/>
                </a:solidFill>
                <a:effectLst/>
                <a:uLnTx/>
                <a:uFillTx/>
              </a:endParaRPr>
            </a:p>
          </p:txBody>
        </p:sp>
      </p:grpSp>
      <p:sp>
        <p:nvSpPr>
          <p:cNvPr id="22" name="Rectangle 25"/>
          <p:cNvSpPr>
            <a:spLocks noChangeArrowheads="1"/>
          </p:cNvSpPr>
          <p:nvPr/>
        </p:nvSpPr>
        <p:spPr bwMode="gray">
          <a:xfrm>
            <a:off x="3523830" y="3624977"/>
            <a:ext cx="1511098" cy="60016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nchor="ctr">
            <a:spAutoFit/>
          </a:bodyPr>
          <a:lstStyle>
            <a:lvl1pPr algn="l">
              <a:spcAft>
                <a:spcPct val="30000"/>
              </a:spcAft>
              <a:buClr>
                <a:srgbClr val="000000"/>
              </a:buClr>
              <a:buSzPct val="100000"/>
              <a:buChar char=" "/>
              <a:defRPr sz="1400">
                <a:solidFill>
                  <a:srgbClr val="000000"/>
                </a:solidFill>
                <a:latin typeface="Arial" charset="0"/>
              </a:defRPr>
            </a:lvl1pPr>
            <a:lvl2pPr marL="107950" indent="-107950" algn="l">
              <a:spcAft>
                <a:spcPct val="30000"/>
              </a:spcAft>
              <a:buSzPct val="100000"/>
              <a:buChar char="•"/>
              <a:defRPr sz="1400">
                <a:solidFill>
                  <a:srgbClr val="000000"/>
                </a:solidFill>
                <a:latin typeface="Arial" charset="0"/>
              </a:defRPr>
            </a:lvl2pPr>
            <a:lvl3pPr marL="403225" indent="-207963" algn="l">
              <a:spcAft>
                <a:spcPct val="30000"/>
              </a:spcAft>
              <a:buSzPct val="100000"/>
              <a:buChar char="–"/>
              <a:defRPr sz="1400">
                <a:solidFill>
                  <a:srgbClr val="000000"/>
                </a:solidFill>
                <a:latin typeface="Arial" charset="0"/>
              </a:defRPr>
            </a:lvl3pPr>
            <a:lvl4pPr marL="596900" indent="-180975" algn="l">
              <a:spcAft>
                <a:spcPct val="30000"/>
              </a:spcAft>
              <a:buSzPct val="100000"/>
              <a:buChar char="s"/>
              <a:defRPr sz="1400">
                <a:solidFill>
                  <a:srgbClr val="000000"/>
                </a:solidFill>
                <a:latin typeface="Arial" charset="0"/>
              </a:defRPr>
            </a:lvl4pPr>
            <a:lvl5pPr marL="790575" indent="-180975" algn="l">
              <a:spcAft>
                <a:spcPct val="30000"/>
              </a:spcAft>
              <a:buSzPct val="100000"/>
              <a:buFont typeface="Arial" charset="0"/>
              <a:buChar char="∙"/>
              <a:defRPr sz="1400">
                <a:solidFill>
                  <a:srgbClr val="000000"/>
                </a:solidFill>
                <a:latin typeface="Arial" charset="0"/>
              </a:defRPr>
            </a:lvl5pPr>
            <a:lvl6pPr marL="1247775" indent="-180975" fontAlgn="base">
              <a:spcBef>
                <a:spcPct val="0"/>
              </a:spcBef>
              <a:spcAft>
                <a:spcPct val="30000"/>
              </a:spcAft>
              <a:buSzPct val="100000"/>
              <a:buFont typeface="Arial" charset="0"/>
              <a:buChar char="∙"/>
              <a:defRPr sz="1400">
                <a:solidFill>
                  <a:srgbClr val="000000"/>
                </a:solidFill>
                <a:latin typeface="Arial" charset="0"/>
              </a:defRPr>
            </a:lvl6pPr>
            <a:lvl7pPr marL="1704975" indent="-180975" fontAlgn="base">
              <a:spcBef>
                <a:spcPct val="0"/>
              </a:spcBef>
              <a:spcAft>
                <a:spcPct val="30000"/>
              </a:spcAft>
              <a:buSzPct val="100000"/>
              <a:buFont typeface="Arial" charset="0"/>
              <a:buChar char="∙"/>
              <a:defRPr sz="1400">
                <a:solidFill>
                  <a:srgbClr val="000000"/>
                </a:solidFill>
                <a:latin typeface="Arial" charset="0"/>
              </a:defRPr>
            </a:lvl7pPr>
            <a:lvl8pPr marL="2162175" indent="-180975" fontAlgn="base">
              <a:spcBef>
                <a:spcPct val="0"/>
              </a:spcBef>
              <a:spcAft>
                <a:spcPct val="30000"/>
              </a:spcAft>
              <a:buSzPct val="100000"/>
              <a:buFont typeface="Arial" charset="0"/>
              <a:buChar char="∙"/>
              <a:defRPr sz="1400">
                <a:solidFill>
                  <a:srgbClr val="000000"/>
                </a:solidFill>
                <a:latin typeface="Arial" charset="0"/>
              </a:defRPr>
            </a:lvl8pPr>
            <a:lvl9pPr marL="2619375" indent="-180975" fontAlgn="base">
              <a:spcBef>
                <a:spcPct val="0"/>
              </a:spcBef>
              <a:spcAft>
                <a:spcPct val="30000"/>
              </a:spcAft>
              <a:buSzPct val="100000"/>
              <a:buFont typeface="Arial" charset="0"/>
              <a:buChar char="∙"/>
              <a:defRPr sz="1400">
                <a:solidFill>
                  <a:srgbClr val="000000"/>
                </a:solidFill>
                <a:latin typeface="Arial" charset="0"/>
              </a:defRPr>
            </a:lvl9pPr>
          </a:lstStyle>
          <a:p>
            <a:pPr marL="0" lvl="1" indent="0" algn="ctr" fontAlgn="base">
              <a:spcBef>
                <a:spcPct val="5000"/>
              </a:spcBef>
              <a:spcAft>
                <a:spcPct val="0"/>
              </a:spcAft>
              <a:buNone/>
              <a:defRPr/>
            </a:pPr>
            <a:r>
              <a:rPr lang="en-US" sz="1300" b="1" dirty="0" smtClean="0">
                <a:solidFill>
                  <a:schemeClr val="accent4"/>
                </a:solidFill>
                <a:latin typeface="+mn-lt"/>
              </a:rPr>
              <a:t>58% </a:t>
            </a:r>
            <a:r>
              <a:rPr lang="en-US" sz="1300" dirty="0">
                <a:latin typeface="+mn-lt"/>
              </a:rPr>
              <a:t>of multiple volunteers are DPDHL </a:t>
            </a:r>
            <a:r>
              <a:rPr lang="en-US" sz="1300" dirty="0" smtClean="0">
                <a:latin typeface="+mn-lt"/>
              </a:rPr>
              <a:t>advocates*</a:t>
            </a:r>
            <a:endParaRPr lang="en-US" altLang="de-DE" sz="1300" dirty="0">
              <a:latin typeface="+mn-lt"/>
            </a:endParaRPr>
          </a:p>
        </p:txBody>
      </p:sp>
      <p:sp>
        <p:nvSpPr>
          <p:cNvPr id="23" name="Rechteck 22"/>
          <p:cNvSpPr/>
          <p:nvPr/>
        </p:nvSpPr>
        <p:spPr>
          <a:xfrm>
            <a:off x="5318126" y="4398083"/>
            <a:ext cx="3800474" cy="701731"/>
          </a:xfrm>
          <a:prstGeom prst="rect">
            <a:avLst/>
          </a:prstGeom>
        </p:spPr>
        <p:txBody>
          <a:bodyPr wrap="square">
            <a:spAutoFit/>
          </a:bodyPr>
          <a:lstStyle/>
          <a:p>
            <a:pPr>
              <a:lnSpc>
                <a:spcPct val="110000"/>
              </a:lnSpc>
              <a:spcAft>
                <a:spcPts val="500"/>
              </a:spcAft>
            </a:pPr>
            <a:r>
              <a:rPr lang="en-US" sz="900" dirty="0">
                <a:solidFill>
                  <a:schemeClr val="bg1"/>
                </a:solidFill>
              </a:rPr>
              <a:t>*) at least 2 of 3 advocate-items rated with 5 (Others would characterize me as being committed to DPDHL. In general, I speak very positively about DPDHL. I like recommending products and services of DPDHL to my friends. </a:t>
            </a:r>
            <a:endParaRPr lang="de-DE" sz="1100" dirty="0">
              <a:solidFill>
                <a:schemeClr val="bg1"/>
              </a:solidFill>
            </a:endParaRPr>
          </a:p>
        </p:txBody>
      </p:sp>
      <p:pic>
        <p:nvPicPr>
          <p:cNvPr id="3" name="Bildplatzhalter 2"/>
          <p:cNvPicPr>
            <a:picLocks noGrp="1" noChangeAspect="1"/>
          </p:cNvPicPr>
          <p:nvPr>
            <p:ph type="pic" sz="quarter" idx="18"/>
          </p:nvPr>
        </p:nvPicPr>
        <p:blipFill>
          <a:blip r:embed="rId8">
            <a:extLst>
              <a:ext uri="{28A0092B-C50C-407E-A947-70E740481C1C}">
                <a14:useLocalDpi xmlns:a14="http://schemas.microsoft.com/office/drawing/2010/main" val="0"/>
              </a:ext>
            </a:extLst>
          </a:blip>
          <a:srcRect l="25041" r="25041"/>
          <a:stretch>
            <a:fillRect/>
          </a:stretch>
        </p:blipFill>
        <p:spPr/>
      </p:pic>
    </p:spTree>
    <p:extLst>
      <p:ext uri="{BB962C8B-B14F-4D97-AF65-F5344CB8AC3E}">
        <p14:creationId xmlns:p14="http://schemas.microsoft.com/office/powerpoint/2010/main" val="135894738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r>
              <a:rPr lang="en-US" smtClean="0"/>
              <a:t>DPDHL Group | Corporate Citizenship | Bonn | July 2020</a:t>
            </a:r>
            <a:endParaRPr lang="en-US" dirty="0"/>
          </a:p>
        </p:txBody>
      </p:sp>
      <p:sp>
        <p:nvSpPr>
          <p:cNvPr id="5" name="Titel 4"/>
          <p:cNvSpPr>
            <a:spLocks noGrp="1"/>
          </p:cNvSpPr>
          <p:nvPr>
            <p:ph type="title"/>
          </p:nvPr>
        </p:nvSpPr>
        <p:spPr>
          <a:xfrm>
            <a:off x="323999" y="385163"/>
            <a:ext cx="4776735" cy="493950"/>
          </a:xfrm>
        </p:spPr>
        <p:txBody>
          <a:bodyPr/>
          <a:lstStyle/>
          <a:p>
            <a:r>
              <a:rPr lang="en-US" altLang="de-DE" dirty="0" smtClean="0">
                <a:solidFill>
                  <a:srgbClr val="000000"/>
                </a:solidFill>
              </a:rPr>
              <a:t>Opportunity to improve skills and  knowledge of employees</a:t>
            </a:r>
            <a:endParaRPr lang="de-DE" dirty="0"/>
          </a:p>
        </p:txBody>
      </p:sp>
      <p:sp>
        <p:nvSpPr>
          <p:cNvPr id="7" name="Richtungspfeil 6"/>
          <p:cNvSpPr/>
          <p:nvPr/>
        </p:nvSpPr>
        <p:spPr bwMode="auto">
          <a:xfrm flipH="1">
            <a:off x="971650" y="1286915"/>
            <a:ext cx="4055165" cy="2969856"/>
          </a:xfrm>
          <a:prstGeom prst="homePlate">
            <a:avLst>
              <a:gd name="adj" fmla="val 28500"/>
            </a:avLst>
          </a:prstGeom>
          <a:solidFill>
            <a:schemeClr val="accent3">
              <a:lumMod val="20000"/>
              <a:lumOff val="80000"/>
            </a:schemeClr>
          </a:solidFill>
          <a:ln w="38100" cap="flat" cmpd="sng" algn="ctr">
            <a:solidFill>
              <a:schemeClr val="bg1"/>
            </a:solid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chemeClr val="tx1"/>
              </a:solidFill>
              <a:effectLst/>
              <a:latin typeface="Arial" charset="0"/>
            </a:endParaRPr>
          </a:p>
        </p:txBody>
      </p:sp>
      <p:grpSp>
        <p:nvGrpSpPr>
          <p:cNvPr id="8" name="Gruppieren 7"/>
          <p:cNvGrpSpPr/>
          <p:nvPr/>
        </p:nvGrpSpPr>
        <p:grpSpPr>
          <a:xfrm>
            <a:off x="393681" y="1933028"/>
            <a:ext cx="1695591" cy="1718885"/>
            <a:chOff x="1908370" y="2902227"/>
            <a:chExt cx="1860818" cy="1956017"/>
          </a:xfrm>
        </p:grpSpPr>
        <p:sp>
          <p:nvSpPr>
            <p:cNvPr id="11" name="Ellipse 10"/>
            <p:cNvSpPr/>
            <p:nvPr/>
          </p:nvSpPr>
          <p:spPr bwMode="auto">
            <a:xfrm>
              <a:off x="1908370" y="2902227"/>
              <a:ext cx="1860818" cy="1956017"/>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pic>
          <p:nvPicPr>
            <p:cNvPr id="12" name="Picture 14" descr="people, Queue, Crowd, line, stick man I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326" y="3124863"/>
              <a:ext cx="1463799" cy="1463799"/>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Textfeld 8"/>
          <p:cNvSpPr txBox="1"/>
          <p:nvPr>
            <p:custDataLst>
              <p:tags r:id="rId1"/>
            </p:custDataLst>
          </p:nvPr>
        </p:nvSpPr>
        <p:spPr>
          <a:xfrm>
            <a:off x="975885" y="1185377"/>
            <a:ext cx="3832892" cy="1599256"/>
          </a:xfrm>
          <a:prstGeom prst="rect">
            <a:avLst/>
          </a:prstGeom>
          <a:noFill/>
        </p:spPr>
        <p:txBody>
          <a:bodyPr wrap="square" lIns="0" tIns="0" rIns="288000" bIns="0" rtlCol="0">
            <a:spAutoFit/>
          </a:bodyPr>
          <a:lstStyle/>
          <a:p>
            <a:pPr lvl="0" algn="r">
              <a:lnSpc>
                <a:spcPct val="110000"/>
              </a:lnSpc>
              <a:spcAft>
                <a:spcPts val="500"/>
              </a:spcAft>
            </a:pPr>
            <a:r>
              <a:rPr lang="en-US" sz="9600" b="1" dirty="0" smtClean="0">
                <a:solidFill>
                  <a:schemeClr val="accent3"/>
                </a:solidFill>
              </a:rPr>
              <a:t>59%</a:t>
            </a:r>
          </a:p>
        </p:txBody>
      </p:sp>
      <p:sp>
        <p:nvSpPr>
          <p:cNvPr id="10" name="Textfeld 9"/>
          <p:cNvSpPr txBox="1"/>
          <p:nvPr/>
        </p:nvSpPr>
        <p:spPr>
          <a:xfrm>
            <a:off x="2181769" y="2529161"/>
            <a:ext cx="2627007" cy="907171"/>
          </a:xfrm>
          <a:prstGeom prst="rect">
            <a:avLst/>
          </a:prstGeom>
          <a:noFill/>
        </p:spPr>
        <p:txBody>
          <a:bodyPr wrap="square" lIns="0" tIns="0" rIns="0" bIns="0" rtlCol="0">
            <a:spAutoFit/>
          </a:bodyPr>
          <a:lstStyle/>
          <a:p>
            <a:pPr algn="ctr">
              <a:lnSpc>
                <a:spcPct val="110000"/>
              </a:lnSpc>
              <a:spcAft>
                <a:spcPts val="500"/>
              </a:spcAft>
            </a:pPr>
            <a:r>
              <a:rPr lang="en-GB" dirty="0" smtClean="0"/>
              <a:t>of employees agree that Corporate Citizenship programs </a:t>
            </a:r>
            <a:r>
              <a:rPr lang="en-GB" b="1" dirty="0" smtClean="0"/>
              <a:t>give them skills and knowledge </a:t>
            </a:r>
            <a:r>
              <a:rPr lang="en-GB" dirty="0" smtClean="0"/>
              <a:t>that they can also </a:t>
            </a:r>
            <a:r>
              <a:rPr lang="en-GB" b="1" dirty="0" smtClean="0"/>
              <a:t>use in their daily job</a:t>
            </a:r>
          </a:p>
        </p:txBody>
      </p:sp>
      <p:pic>
        <p:nvPicPr>
          <p:cNvPr id="19" name="Bildplatzhalter 18"/>
          <p:cNvPicPr>
            <a:picLocks noGrp="1" noChangeAspect="1"/>
          </p:cNvPicPr>
          <p:nvPr>
            <p:ph type="pic" sz="quarter" idx="18"/>
          </p:nvPr>
        </p:nvPicPr>
        <p:blipFill>
          <a:blip r:embed="rId4" cstate="print">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28895" r="28895"/>
          <a:stretch>
            <a:fillRect/>
          </a:stretch>
        </p:blipFill>
        <p:spPr/>
      </p:pic>
      <p:sp>
        <p:nvSpPr>
          <p:cNvPr id="20" name="Textfeld 19"/>
          <p:cNvSpPr txBox="1"/>
          <p:nvPr/>
        </p:nvSpPr>
        <p:spPr>
          <a:xfrm>
            <a:off x="323999" y="4567082"/>
            <a:ext cx="4090276" cy="152349"/>
          </a:xfrm>
          <a:prstGeom prst="rect">
            <a:avLst/>
          </a:prstGeom>
          <a:noFill/>
        </p:spPr>
        <p:txBody>
          <a:bodyPr wrap="square" lIns="0" tIns="0" rIns="0" bIns="0" rtlCol="0">
            <a:spAutoFit/>
          </a:bodyPr>
          <a:lstStyle/>
          <a:p>
            <a:pPr>
              <a:lnSpc>
                <a:spcPct val="110000"/>
              </a:lnSpc>
              <a:spcAft>
                <a:spcPts val="500"/>
              </a:spcAft>
            </a:pPr>
            <a:r>
              <a:rPr lang="de-DE" sz="900" dirty="0" smtClean="0"/>
              <a:t>Source: MRSC </a:t>
            </a:r>
            <a:r>
              <a:rPr lang="de-DE" sz="900" dirty="0"/>
              <a:t>Employee Shuttle Survey on Corporate Citizenship, November </a:t>
            </a:r>
            <a:r>
              <a:rPr lang="de-DE" sz="900" dirty="0" smtClean="0"/>
              <a:t>2019</a:t>
            </a:r>
            <a:endParaRPr lang="de-DE" sz="900" dirty="0"/>
          </a:p>
        </p:txBody>
      </p:sp>
    </p:spTree>
    <p:extLst>
      <p:ext uri="{BB962C8B-B14F-4D97-AF65-F5344CB8AC3E}">
        <p14:creationId xmlns:p14="http://schemas.microsoft.com/office/powerpoint/2010/main" val="10836211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a:t>Employees who volunteer in skill-based activities evaluate the positive effects of their participation in volunteering much </a:t>
            </a:r>
            <a:r>
              <a:rPr lang="en-US" dirty="0" smtClean="0"/>
              <a:t>better</a:t>
            </a:r>
            <a:endParaRPr lang="de-DE" dirty="0"/>
          </a:p>
        </p:txBody>
      </p:sp>
      <p:sp>
        <p:nvSpPr>
          <p:cNvPr id="3" name="Fußzeilenplatzhalter 2"/>
          <p:cNvSpPr>
            <a:spLocks noGrp="1"/>
          </p:cNvSpPr>
          <p:nvPr>
            <p:ph type="ftr" sz="quarter" idx="10"/>
          </p:nvPr>
        </p:nvSpPr>
        <p:spPr/>
        <p:txBody>
          <a:bodyPr/>
          <a:lstStyle/>
          <a:p>
            <a:r>
              <a:rPr lang="en-US" smtClean="0"/>
              <a:t>DPDHL Group | Corporate Citizenship | Bonn | July 2020</a:t>
            </a:r>
            <a:endParaRPr lang="en-US" dirty="0"/>
          </a:p>
        </p:txBody>
      </p:sp>
      <p:sp>
        <p:nvSpPr>
          <p:cNvPr id="4" name="Textfeld 3"/>
          <p:cNvSpPr txBox="1"/>
          <p:nvPr/>
        </p:nvSpPr>
        <p:spPr>
          <a:xfrm>
            <a:off x="3228716" y="4775070"/>
            <a:ext cx="5787348" cy="177741"/>
          </a:xfrm>
          <a:prstGeom prst="rect">
            <a:avLst/>
          </a:prstGeom>
          <a:noFill/>
        </p:spPr>
        <p:txBody>
          <a:bodyPr wrap="square" lIns="0" tIns="0" rIns="0" bIns="0" rtlCol="0">
            <a:spAutoFit/>
          </a:bodyPr>
          <a:lstStyle/>
          <a:p>
            <a:pPr>
              <a:lnSpc>
                <a:spcPct val="110000"/>
              </a:lnSpc>
              <a:spcAft>
                <a:spcPts val="500"/>
              </a:spcAft>
            </a:pPr>
            <a:r>
              <a:rPr lang="en-GB" sz="800" dirty="0" smtClean="0"/>
              <a:t>Source: MRSC Employee Shuttle Survey on Corporate Citizenship, November 2017</a:t>
            </a:r>
            <a:r>
              <a:rPr lang="en-GB" sz="1050" dirty="0" smtClean="0"/>
              <a:t> </a:t>
            </a:r>
            <a:endParaRPr lang="en-GB" sz="800" dirty="0" smtClean="0"/>
          </a:p>
        </p:txBody>
      </p:sp>
      <p:graphicFrame>
        <p:nvGraphicFramePr>
          <p:cNvPr id="5" name="Diagrammplatzhalter 8"/>
          <p:cNvGraphicFramePr>
            <a:graphicFrameLocks/>
          </p:cNvGraphicFramePr>
          <p:nvPr>
            <p:extLst/>
          </p:nvPr>
        </p:nvGraphicFramePr>
        <p:xfrm>
          <a:off x="1807398" y="1733641"/>
          <a:ext cx="5502183" cy="3041429"/>
        </p:xfrm>
        <a:graphic>
          <a:graphicData uri="http://schemas.openxmlformats.org/drawingml/2006/chart">
            <c:chart xmlns:c="http://schemas.openxmlformats.org/drawingml/2006/chart" xmlns:r="http://schemas.openxmlformats.org/officeDocument/2006/relationships" r:id="rId2"/>
          </a:graphicData>
        </a:graphic>
      </p:graphicFrame>
      <p:sp>
        <p:nvSpPr>
          <p:cNvPr id="6" name="Richtungspfeil 5"/>
          <p:cNvSpPr/>
          <p:nvPr/>
        </p:nvSpPr>
        <p:spPr bwMode="auto">
          <a:xfrm flipH="1">
            <a:off x="1929371" y="973231"/>
            <a:ext cx="1638675" cy="494274"/>
          </a:xfrm>
          <a:prstGeom prst="homePlate">
            <a:avLst>
              <a:gd name="adj" fmla="val 0"/>
            </a:avLst>
          </a:prstGeom>
          <a:solidFill>
            <a:schemeClr val="accent3">
              <a:lumMod val="20000"/>
              <a:lumOff val="80000"/>
            </a:schemeClr>
          </a:solidFill>
          <a:ln w="38100" cap="flat" cmpd="sng" algn="ctr">
            <a:solidFill>
              <a:schemeClr val="bg1"/>
            </a:solid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mj-lt"/>
              </a:rPr>
              <a:t>… increase in </a:t>
            </a:r>
          </a:p>
          <a:p>
            <a:pPr marL="0" marR="0" indent="0" algn="l" defTabSz="995363" rtl="0" eaLnBrk="0" fontAlgn="base" latinLnBrk="0" hangingPunct="0">
              <a:lnSpc>
                <a:spcPct val="100000"/>
              </a:lnSpc>
              <a:spcBef>
                <a:spcPct val="0"/>
              </a:spcBef>
              <a:spcAft>
                <a:spcPct val="0"/>
              </a:spcAft>
              <a:buClrTx/>
              <a:buSzTx/>
              <a:buFontTx/>
              <a:buNone/>
              <a:tabLst/>
            </a:pPr>
            <a:r>
              <a:rPr lang="en-US" sz="1100" b="1" dirty="0" smtClean="0">
                <a:latin typeface="+mj-lt"/>
              </a:rPr>
              <a:t>m</a:t>
            </a:r>
            <a:r>
              <a:rPr kumimoji="0" lang="en-US" sz="1100" b="1" i="0" u="none" strike="noStrike" cap="none" normalizeH="0" baseline="0" dirty="0" smtClean="0">
                <a:ln>
                  <a:noFill/>
                </a:ln>
                <a:solidFill>
                  <a:schemeClr val="tx1"/>
                </a:solidFill>
                <a:effectLst/>
                <a:latin typeface="+mj-lt"/>
              </a:rPr>
              <a:t>otivation</a:t>
            </a:r>
          </a:p>
        </p:txBody>
      </p:sp>
      <p:sp>
        <p:nvSpPr>
          <p:cNvPr id="7" name="Richtungspfeil 6"/>
          <p:cNvSpPr/>
          <p:nvPr/>
        </p:nvSpPr>
        <p:spPr bwMode="auto">
          <a:xfrm flipH="1">
            <a:off x="3714335" y="973231"/>
            <a:ext cx="1638675" cy="494274"/>
          </a:xfrm>
          <a:prstGeom prst="homePlate">
            <a:avLst>
              <a:gd name="adj" fmla="val 0"/>
            </a:avLst>
          </a:prstGeom>
          <a:solidFill>
            <a:schemeClr val="accent3">
              <a:lumMod val="20000"/>
              <a:lumOff val="80000"/>
            </a:schemeClr>
          </a:solidFill>
          <a:ln w="38100" cap="flat" cmpd="sng" algn="ctr">
            <a:solidFill>
              <a:schemeClr val="bg1"/>
            </a:solid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mj-lt"/>
              </a:rPr>
              <a:t>… increase in job </a:t>
            </a:r>
          </a:p>
          <a:p>
            <a:pPr marL="0" marR="0" indent="0" algn="l" defTabSz="995363" rtl="0" eaLnBrk="0" fontAlgn="base" latinLnBrk="0" hangingPunct="0">
              <a:lnSpc>
                <a:spcPct val="100000"/>
              </a:lnSpc>
              <a:spcBef>
                <a:spcPct val="0"/>
              </a:spcBef>
              <a:spcAft>
                <a:spcPct val="0"/>
              </a:spcAft>
              <a:buClrTx/>
              <a:buSzTx/>
              <a:buFontTx/>
              <a:buNone/>
              <a:tabLst/>
            </a:pPr>
            <a:r>
              <a:rPr lang="en-US" sz="1100" b="1" dirty="0" smtClean="0">
                <a:latin typeface="+mj-lt"/>
              </a:rPr>
              <a:t>satisfaction</a:t>
            </a:r>
            <a:r>
              <a:rPr kumimoji="0" lang="en-US" sz="1100" b="1" i="0" u="none" strike="noStrike" cap="none" normalizeH="0" baseline="0" dirty="0" smtClean="0">
                <a:ln>
                  <a:noFill/>
                </a:ln>
                <a:solidFill>
                  <a:schemeClr val="tx1"/>
                </a:solidFill>
                <a:effectLst/>
                <a:latin typeface="+mj-lt"/>
              </a:rPr>
              <a:t> </a:t>
            </a:r>
          </a:p>
        </p:txBody>
      </p:sp>
      <p:sp>
        <p:nvSpPr>
          <p:cNvPr id="8" name="Richtungspfeil 7"/>
          <p:cNvSpPr/>
          <p:nvPr/>
        </p:nvSpPr>
        <p:spPr bwMode="auto">
          <a:xfrm flipH="1">
            <a:off x="5523240" y="983909"/>
            <a:ext cx="1638675" cy="494274"/>
          </a:xfrm>
          <a:prstGeom prst="homePlate">
            <a:avLst>
              <a:gd name="adj" fmla="val 0"/>
            </a:avLst>
          </a:prstGeom>
          <a:solidFill>
            <a:schemeClr val="accent3">
              <a:lumMod val="20000"/>
              <a:lumOff val="80000"/>
            </a:schemeClr>
          </a:solidFill>
          <a:ln w="38100" cap="flat" cmpd="sng" algn="ctr">
            <a:solidFill>
              <a:schemeClr val="bg1"/>
            </a:solidFill>
            <a:prstDash val="solid"/>
            <a:round/>
            <a:headEnd type="none" w="med" len="med"/>
            <a:tailEnd type="none" w="med" len="med"/>
          </a:ln>
          <a:effectLst/>
        </p:spPr>
        <p:txBody>
          <a:bodyPr vert="horz" wrap="none" lIns="144000" tIns="144000" rIns="144000" bIns="144000" numCol="1" rtlCol="0" anchor="ctr"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r>
              <a:rPr kumimoji="0" lang="en-US" sz="1100" b="1" i="0" u="none" strike="noStrike" cap="none" normalizeH="0" baseline="0" dirty="0" smtClean="0">
                <a:ln>
                  <a:noFill/>
                </a:ln>
                <a:solidFill>
                  <a:schemeClr val="tx1"/>
                </a:solidFill>
                <a:effectLst/>
                <a:latin typeface="+mj-lt"/>
              </a:rPr>
              <a:t>… increase in</a:t>
            </a:r>
          </a:p>
          <a:p>
            <a:pPr marL="0" marR="0" indent="0" algn="l" defTabSz="995363" rtl="0" eaLnBrk="0" fontAlgn="base" latinLnBrk="0" hangingPunct="0">
              <a:lnSpc>
                <a:spcPct val="100000"/>
              </a:lnSpc>
              <a:spcBef>
                <a:spcPct val="0"/>
              </a:spcBef>
              <a:spcAft>
                <a:spcPct val="0"/>
              </a:spcAft>
              <a:buClrTx/>
              <a:buSzTx/>
              <a:buFontTx/>
              <a:buNone/>
              <a:tabLst/>
            </a:pPr>
            <a:r>
              <a:rPr lang="en-US" sz="1100" b="1" dirty="0">
                <a:latin typeface="+mj-lt"/>
              </a:rPr>
              <a:t>p</a:t>
            </a:r>
            <a:r>
              <a:rPr lang="en-US" sz="1100" b="1" dirty="0" smtClean="0">
                <a:latin typeface="+mj-lt"/>
              </a:rPr>
              <a:t>roblem solving skills</a:t>
            </a:r>
            <a:endParaRPr kumimoji="0" lang="en-US" sz="1100" b="1" i="0" u="none" strike="noStrike" cap="none" normalizeH="0" baseline="0" dirty="0" smtClean="0">
              <a:ln>
                <a:noFill/>
              </a:ln>
              <a:solidFill>
                <a:schemeClr val="tx1"/>
              </a:solidFill>
              <a:effectLst/>
              <a:latin typeface="+mj-lt"/>
            </a:endParaRPr>
          </a:p>
        </p:txBody>
      </p:sp>
      <p:sp>
        <p:nvSpPr>
          <p:cNvPr id="9" name="Textfeld 8"/>
          <p:cNvSpPr txBox="1"/>
          <p:nvPr/>
        </p:nvSpPr>
        <p:spPr>
          <a:xfrm>
            <a:off x="4034104" y="1538776"/>
            <a:ext cx="944169" cy="169277"/>
          </a:xfrm>
          <a:prstGeom prst="rect">
            <a:avLst/>
          </a:prstGeom>
          <a:noFill/>
        </p:spPr>
        <p:txBody>
          <a:bodyPr wrap="none" lIns="0" tIns="0" rIns="0" bIns="0" rtlCol="0">
            <a:spAutoFit/>
          </a:bodyPr>
          <a:lstStyle/>
          <a:p>
            <a:pPr>
              <a:lnSpc>
                <a:spcPct val="110000"/>
              </a:lnSpc>
              <a:spcAft>
                <a:spcPts val="500"/>
              </a:spcAft>
            </a:pPr>
            <a:r>
              <a:rPr lang="de-DE" sz="1000" dirty="0" smtClean="0">
                <a:solidFill>
                  <a:schemeClr val="accent2"/>
                </a:solidFill>
              </a:rPr>
              <a:t>(in % favorable*)</a:t>
            </a:r>
          </a:p>
        </p:txBody>
      </p:sp>
      <p:grpSp>
        <p:nvGrpSpPr>
          <p:cNvPr id="10" name="Gruppieren 9"/>
          <p:cNvGrpSpPr/>
          <p:nvPr/>
        </p:nvGrpSpPr>
        <p:grpSpPr>
          <a:xfrm>
            <a:off x="2990453" y="4398638"/>
            <a:ext cx="366199" cy="345961"/>
            <a:chOff x="4069593" y="2012292"/>
            <a:chExt cx="898497" cy="905802"/>
          </a:xfrm>
        </p:grpSpPr>
        <p:sp>
          <p:nvSpPr>
            <p:cNvPr id="11" name="Ellipse 10"/>
            <p:cNvSpPr/>
            <p:nvPr/>
          </p:nvSpPr>
          <p:spPr bwMode="auto">
            <a:xfrm>
              <a:off x="4069593" y="2012292"/>
              <a:ext cx="898497" cy="905802"/>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12" name="Freeform 5"/>
            <p:cNvSpPr>
              <a:spLocks noEditPoints="1"/>
            </p:cNvSpPr>
            <p:nvPr/>
          </p:nvSpPr>
          <p:spPr bwMode="auto">
            <a:xfrm>
              <a:off x="4232806" y="2213055"/>
              <a:ext cx="572070" cy="504276"/>
            </a:xfrm>
            <a:custGeom>
              <a:avLst/>
              <a:gdLst>
                <a:gd name="T0" fmla="*/ 462 w 493"/>
                <a:gd name="T1" fmla="*/ 193 h 524"/>
                <a:gd name="T2" fmla="*/ 424 w 493"/>
                <a:gd name="T3" fmla="*/ 83 h 524"/>
                <a:gd name="T4" fmla="*/ 358 w 493"/>
                <a:gd name="T5" fmla="*/ 15 h 524"/>
                <a:gd name="T6" fmla="*/ 246 w 493"/>
                <a:gd name="T7" fmla="*/ 16 h 524"/>
                <a:gd name="T8" fmla="*/ 135 w 493"/>
                <a:gd name="T9" fmla="*/ 15 h 524"/>
                <a:gd name="T10" fmla="*/ 69 w 493"/>
                <a:gd name="T11" fmla="*/ 83 h 524"/>
                <a:gd name="T12" fmla="*/ 31 w 493"/>
                <a:gd name="T13" fmla="*/ 193 h 524"/>
                <a:gd name="T14" fmla="*/ 0 w 493"/>
                <a:gd name="T15" fmla="*/ 265 h 524"/>
                <a:gd name="T16" fmla="*/ 41 w 493"/>
                <a:gd name="T17" fmla="*/ 333 h 524"/>
                <a:gd name="T18" fmla="*/ 99 w 493"/>
                <a:gd name="T19" fmla="*/ 424 h 524"/>
                <a:gd name="T20" fmla="*/ 246 w 493"/>
                <a:gd name="T21" fmla="*/ 504 h 524"/>
                <a:gd name="T22" fmla="*/ 394 w 493"/>
                <a:gd name="T23" fmla="*/ 424 h 524"/>
                <a:gd name="T24" fmla="*/ 451 w 493"/>
                <a:gd name="T25" fmla="*/ 333 h 524"/>
                <a:gd name="T26" fmla="*/ 493 w 493"/>
                <a:gd name="T27" fmla="*/ 265 h 524"/>
                <a:gd name="T28" fmla="*/ 462 w 493"/>
                <a:gd name="T29" fmla="*/ 193 h 524"/>
                <a:gd name="T30" fmla="*/ 228 w 493"/>
                <a:gd name="T31" fmla="*/ 288 h 524"/>
                <a:gd name="T32" fmla="*/ 175 w 493"/>
                <a:gd name="T33" fmla="*/ 310 h 524"/>
                <a:gd name="T34" fmla="*/ 228 w 493"/>
                <a:gd name="T35" fmla="*/ 325 h 524"/>
                <a:gd name="T36" fmla="*/ 228 w 493"/>
                <a:gd name="T37" fmla="*/ 471 h 524"/>
                <a:gd name="T38" fmla="*/ 131 w 493"/>
                <a:gd name="T39" fmla="*/ 415 h 524"/>
                <a:gd name="T40" fmla="*/ 190 w 493"/>
                <a:gd name="T41" fmla="*/ 342 h 524"/>
                <a:gd name="T42" fmla="*/ 106 w 493"/>
                <a:gd name="T43" fmla="*/ 389 h 524"/>
                <a:gd name="T44" fmla="*/ 75 w 493"/>
                <a:gd name="T45" fmla="*/ 310 h 524"/>
                <a:gd name="T46" fmla="*/ 51 w 493"/>
                <a:gd name="T47" fmla="*/ 223 h 524"/>
                <a:gd name="T48" fmla="*/ 110 w 493"/>
                <a:gd name="T49" fmla="*/ 243 h 524"/>
                <a:gd name="T50" fmla="*/ 148 w 493"/>
                <a:gd name="T51" fmla="*/ 288 h 524"/>
                <a:gd name="T52" fmla="*/ 126 w 493"/>
                <a:gd name="T53" fmla="*/ 243 h 524"/>
                <a:gd name="T54" fmla="*/ 140 w 493"/>
                <a:gd name="T55" fmla="*/ 200 h 524"/>
                <a:gd name="T56" fmla="*/ 110 w 493"/>
                <a:gd name="T57" fmla="*/ 240 h 524"/>
                <a:gd name="T58" fmla="*/ 83 w 493"/>
                <a:gd name="T59" fmla="*/ 122 h 524"/>
                <a:gd name="T60" fmla="*/ 142 w 493"/>
                <a:gd name="T61" fmla="*/ 138 h 524"/>
                <a:gd name="T62" fmla="*/ 135 w 493"/>
                <a:gd name="T63" fmla="*/ 52 h 524"/>
                <a:gd name="T64" fmla="*/ 228 w 493"/>
                <a:gd name="T65" fmla="*/ 46 h 524"/>
                <a:gd name="T66" fmla="*/ 228 w 493"/>
                <a:gd name="T67" fmla="*/ 288 h 524"/>
                <a:gd name="T68" fmla="*/ 397 w 493"/>
                <a:gd name="T69" fmla="*/ 319 h 524"/>
                <a:gd name="T70" fmla="*/ 345 w 493"/>
                <a:gd name="T71" fmla="*/ 307 h 524"/>
                <a:gd name="T72" fmla="*/ 351 w 493"/>
                <a:gd name="T73" fmla="*/ 257 h 524"/>
                <a:gd name="T74" fmla="*/ 334 w 493"/>
                <a:gd name="T75" fmla="*/ 295 h 524"/>
                <a:gd name="T76" fmla="*/ 299 w 493"/>
                <a:gd name="T77" fmla="*/ 303 h 524"/>
                <a:gd name="T78" fmla="*/ 342 w 493"/>
                <a:gd name="T79" fmla="*/ 309 h 524"/>
                <a:gd name="T80" fmla="*/ 343 w 493"/>
                <a:gd name="T81" fmla="*/ 308 h 524"/>
                <a:gd name="T82" fmla="*/ 415 w 493"/>
                <a:gd name="T83" fmla="*/ 341 h 524"/>
                <a:gd name="T84" fmla="*/ 295 w 493"/>
                <a:gd name="T85" fmla="*/ 407 h 524"/>
                <a:gd name="T86" fmla="*/ 361 w 493"/>
                <a:gd name="T87" fmla="*/ 420 h 524"/>
                <a:gd name="T88" fmla="*/ 265 w 493"/>
                <a:gd name="T89" fmla="*/ 472 h 524"/>
                <a:gd name="T90" fmla="*/ 265 w 493"/>
                <a:gd name="T91" fmla="*/ 166 h 524"/>
                <a:gd name="T92" fmla="*/ 265 w 493"/>
                <a:gd name="T93" fmla="*/ 166 h 524"/>
                <a:gd name="T94" fmla="*/ 312 w 493"/>
                <a:gd name="T95" fmla="*/ 151 h 524"/>
                <a:gd name="T96" fmla="*/ 265 w 493"/>
                <a:gd name="T97" fmla="*/ 141 h 524"/>
                <a:gd name="T98" fmla="*/ 266 w 493"/>
                <a:gd name="T99" fmla="*/ 46 h 524"/>
                <a:gd name="T100" fmla="*/ 343 w 493"/>
                <a:gd name="T101" fmla="*/ 43 h 524"/>
                <a:gd name="T102" fmla="*/ 387 w 493"/>
                <a:gd name="T103" fmla="*/ 132 h 524"/>
                <a:gd name="T104" fmla="*/ 339 w 493"/>
                <a:gd name="T105" fmla="*/ 129 h 524"/>
                <a:gd name="T106" fmla="*/ 377 w 493"/>
                <a:gd name="T107" fmla="*/ 145 h 524"/>
                <a:gd name="T108" fmla="*/ 386 w 493"/>
                <a:gd name="T109" fmla="*/ 180 h 524"/>
                <a:gd name="T110" fmla="*/ 393 w 493"/>
                <a:gd name="T111" fmla="*/ 138 h 524"/>
                <a:gd name="T112" fmla="*/ 413 w 493"/>
                <a:gd name="T113" fmla="*/ 123 h 524"/>
                <a:gd name="T114" fmla="*/ 429 w 493"/>
                <a:gd name="T115" fmla="*/ 171 h 524"/>
                <a:gd name="T116" fmla="*/ 414 w 493"/>
                <a:gd name="T117" fmla="*/ 216 h 524"/>
                <a:gd name="T118" fmla="*/ 407 w 493"/>
                <a:gd name="T119" fmla="*/ 262 h 524"/>
                <a:gd name="T120" fmla="*/ 439 w 493"/>
                <a:gd name="T121" fmla="*/ 224 h 524"/>
                <a:gd name="T122" fmla="*/ 456 w 493"/>
                <a:gd name="T123" fmla="*/ 259 h 524"/>
                <a:gd name="T124" fmla="*/ 397 w 493"/>
                <a:gd name="T125" fmla="*/ 319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93" h="524">
                  <a:moveTo>
                    <a:pt x="462" y="193"/>
                  </a:moveTo>
                  <a:cubicBezTo>
                    <a:pt x="480" y="145"/>
                    <a:pt x="440" y="100"/>
                    <a:pt x="424" y="83"/>
                  </a:cubicBezTo>
                  <a:cubicBezTo>
                    <a:pt x="423" y="67"/>
                    <a:pt x="400" y="33"/>
                    <a:pt x="358" y="15"/>
                  </a:cubicBezTo>
                  <a:cubicBezTo>
                    <a:pt x="325" y="0"/>
                    <a:pt x="269" y="11"/>
                    <a:pt x="246" y="16"/>
                  </a:cubicBezTo>
                  <a:cubicBezTo>
                    <a:pt x="224" y="11"/>
                    <a:pt x="168" y="0"/>
                    <a:pt x="135" y="15"/>
                  </a:cubicBezTo>
                  <a:cubicBezTo>
                    <a:pt x="93" y="33"/>
                    <a:pt x="69" y="67"/>
                    <a:pt x="69" y="83"/>
                  </a:cubicBezTo>
                  <a:cubicBezTo>
                    <a:pt x="53" y="100"/>
                    <a:pt x="13" y="145"/>
                    <a:pt x="31" y="193"/>
                  </a:cubicBezTo>
                  <a:cubicBezTo>
                    <a:pt x="0" y="239"/>
                    <a:pt x="0" y="247"/>
                    <a:pt x="0" y="265"/>
                  </a:cubicBezTo>
                  <a:cubicBezTo>
                    <a:pt x="0" y="282"/>
                    <a:pt x="17" y="309"/>
                    <a:pt x="41" y="333"/>
                  </a:cubicBezTo>
                  <a:cubicBezTo>
                    <a:pt x="46" y="367"/>
                    <a:pt x="49" y="401"/>
                    <a:pt x="99" y="424"/>
                  </a:cubicBezTo>
                  <a:cubicBezTo>
                    <a:pt x="111" y="464"/>
                    <a:pt x="151" y="524"/>
                    <a:pt x="246" y="504"/>
                  </a:cubicBezTo>
                  <a:cubicBezTo>
                    <a:pt x="341" y="524"/>
                    <a:pt x="381" y="464"/>
                    <a:pt x="394" y="424"/>
                  </a:cubicBezTo>
                  <a:cubicBezTo>
                    <a:pt x="443" y="401"/>
                    <a:pt x="447" y="367"/>
                    <a:pt x="451" y="333"/>
                  </a:cubicBezTo>
                  <a:cubicBezTo>
                    <a:pt x="476" y="309"/>
                    <a:pt x="493" y="282"/>
                    <a:pt x="493" y="265"/>
                  </a:cubicBezTo>
                  <a:cubicBezTo>
                    <a:pt x="493" y="247"/>
                    <a:pt x="493" y="239"/>
                    <a:pt x="462" y="193"/>
                  </a:cubicBezTo>
                  <a:close/>
                  <a:moveTo>
                    <a:pt x="228" y="288"/>
                  </a:moveTo>
                  <a:cubicBezTo>
                    <a:pt x="228" y="313"/>
                    <a:pt x="175" y="310"/>
                    <a:pt x="175" y="310"/>
                  </a:cubicBezTo>
                  <a:cubicBezTo>
                    <a:pt x="192" y="327"/>
                    <a:pt x="228" y="325"/>
                    <a:pt x="228" y="325"/>
                  </a:cubicBezTo>
                  <a:cubicBezTo>
                    <a:pt x="228" y="471"/>
                    <a:pt x="228" y="471"/>
                    <a:pt x="228" y="471"/>
                  </a:cubicBezTo>
                  <a:cubicBezTo>
                    <a:pt x="216" y="483"/>
                    <a:pt x="131" y="473"/>
                    <a:pt x="131" y="415"/>
                  </a:cubicBezTo>
                  <a:cubicBezTo>
                    <a:pt x="131" y="357"/>
                    <a:pt x="190" y="342"/>
                    <a:pt x="190" y="342"/>
                  </a:cubicBezTo>
                  <a:cubicBezTo>
                    <a:pt x="149" y="333"/>
                    <a:pt x="125" y="364"/>
                    <a:pt x="106" y="389"/>
                  </a:cubicBezTo>
                  <a:cubicBezTo>
                    <a:pt x="77" y="378"/>
                    <a:pt x="76" y="341"/>
                    <a:pt x="75" y="310"/>
                  </a:cubicBezTo>
                  <a:cubicBezTo>
                    <a:pt x="20" y="288"/>
                    <a:pt x="38" y="240"/>
                    <a:pt x="51" y="223"/>
                  </a:cubicBezTo>
                  <a:cubicBezTo>
                    <a:pt x="67" y="238"/>
                    <a:pt x="80" y="242"/>
                    <a:pt x="110" y="243"/>
                  </a:cubicBezTo>
                  <a:cubicBezTo>
                    <a:pt x="111" y="275"/>
                    <a:pt x="148" y="288"/>
                    <a:pt x="148" y="288"/>
                  </a:cubicBezTo>
                  <a:cubicBezTo>
                    <a:pt x="148" y="288"/>
                    <a:pt x="126" y="267"/>
                    <a:pt x="126" y="243"/>
                  </a:cubicBezTo>
                  <a:cubicBezTo>
                    <a:pt x="126" y="218"/>
                    <a:pt x="140" y="200"/>
                    <a:pt x="140" y="200"/>
                  </a:cubicBezTo>
                  <a:cubicBezTo>
                    <a:pt x="140" y="200"/>
                    <a:pt x="111" y="207"/>
                    <a:pt x="110" y="240"/>
                  </a:cubicBezTo>
                  <a:cubicBezTo>
                    <a:pt x="30" y="205"/>
                    <a:pt x="77" y="115"/>
                    <a:pt x="83" y="122"/>
                  </a:cubicBezTo>
                  <a:cubicBezTo>
                    <a:pt x="89" y="130"/>
                    <a:pt x="116" y="142"/>
                    <a:pt x="142" y="138"/>
                  </a:cubicBezTo>
                  <a:cubicBezTo>
                    <a:pt x="86" y="125"/>
                    <a:pt x="101" y="73"/>
                    <a:pt x="135" y="52"/>
                  </a:cubicBezTo>
                  <a:cubicBezTo>
                    <a:pt x="169" y="31"/>
                    <a:pt x="228" y="46"/>
                    <a:pt x="228" y="46"/>
                  </a:cubicBezTo>
                  <a:cubicBezTo>
                    <a:pt x="228" y="46"/>
                    <a:pt x="228" y="262"/>
                    <a:pt x="228" y="288"/>
                  </a:cubicBezTo>
                  <a:close/>
                  <a:moveTo>
                    <a:pt x="397" y="319"/>
                  </a:moveTo>
                  <a:cubicBezTo>
                    <a:pt x="366" y="322"/>
                    <a:pt x="351" y="314"/>
                    <a:pt x="345" y="307"/>
                  </a:cubicBezTo>
                  <a:cubicBezTo>
                    <a:pt x="362" y="291"/>
                    <a:pt x="351" y="257"/>
                    <a:pt x="351" y="257"/>
                  </a:cubicBezTo>
                  <a:cubicBezTo>
                    <a:pt x="351" y="257"/>
                    <a:pt x="349" y="284"/>
                    <a:pt x="334" y="295"/>
                  </a:cubicBezTo>
                  <a:cubicBezTo>
                    <a:pt x="318" y="306"/>
                    <a:pt x="299" y="303"/>
                    <a:pt x="299" y="303"/>
                  </a:cubicBezTo>
                  <a:cubicBezTo>
                    <a:pt x="299" y="303"/>
                    <a:pt x="321" y="324"/>
                    <a:pt x="342" y="309"/>
                  </a:cubicBezTo>
                  <a:cubicBezTo>
                    <a:pt x="343" y="309"/>
                    <a:pt x="343" y="308"/>
                    <a:pt x="343" y="308"/>
                  </a:cubicBezTo>
                  <a:cubicBezTo>
                    <a:pt x="352" y="322"/>
                    <a:pt x="372" y="344"/>
                    <a:pt x="415" y="341"/>
                  </a:cubicBezTo>
                  <a:cubicBezTo>
                    <a:pt x="414" y="381"/>
                    <a:pt x="366" y="415"/>
                    <a:pt x="295" y="407"/>
                  </a:cubicBezTo>
                  <a:cubicBezTo>
                    <a:pt x="295" y="407"/>
                    <a:pt x="330" y="425"/>
                    <a:pt x="361" y="420"/>
                  </a:cubicBezTo>
                  <a:cubicBezTo>
                    <a:pt x="351" y="451"/>
                    <a:pt x="321" y="494"/>
                    <a:pt x="265" y="472"/>
                  </a:cubicBezTo>
                  <a:cubicBezTo>
                    <a:pt x="265" y="166"/>
                    <a:pt x="265" y="166"/>
                    <a:pt x="265" y="166"/>
                  </a:cubicBezTo>
                  <a:cubicBezTo>
                    <a:pt x="265" y="166"/>
                    <a:pt x="265" y="166"/>
                    <a:pt x="265" y="166"/>
                  </a:cubicBezTo>
                  <a:cubicBezTo>
                    <a:pt x="276" y="166"/>
                    <a:pt x="299" y="164"/>
                    <a:pt x="312" y="151"/>
                  </a:cubicBezTo>
                  <a:cubicBezTo>
                    <a:pt x="312" y="151"/>
                    <a:pt x="279" y="153"/>
                    <a:pt x="265" y="141"/>
                  </a:cubicBezTo>
                  <a:cubicBezTo>
                    <a:pt x="266" y="46"/>
                    <a:pt x="266" y="46"/>
                    <a:pt x="266" y="46"/>
                  </a:cubicBezTo>
                  <a:cubicBezTo>
                    <a:pt x="266" y="46"/>
                    <a:pt x="311" y="32"/>
                    <a:pt x="343" y="43"/>
                  </a:cubicBezTo>
                  <a:cubicBezTo>
                    <a:pt x="360" y="49"/>
                    <a:pt x="406" y="72"/>
                    <a:pt x="387" y="132"/>
                  </a:cubicBezTo>
                  <a:cubicBezTo>
                    <a:pt x="370" y="118"/>
                    <a:pt x="339" y="129"/>
                    <a:pt x="339" y="129"/>
                  </a:cubicBezTo>
                  <a:cubicBezTo>
                    <a:pt x="339" y="129"/>
                    <a:pt x="366" y="130"/>
                    <a:pt x="377" y="145"/>
                  </a:cubicBezTo>
                  <a:cubicBezTo>
                    <a:pt x="389" y="161"/>
                    <a:pt x="386" y="180"/>
                    <a:pt x="386" y="180"/>
                  </a:cubicBezTo>
                  <a:cubicBezTo>
                    <a:pt x="386" y="180"/>
                    <a:pt x="406" y="159"/>
                    <a:pt x="393" y="138"/>
                  </a:cubicBezTo>
                  <a:cubicBezTo>
                    <a:pt x="398" y="139"/>
                    <a:pt x="407" y="138"/>
                    <a:pt x="413" y="123"/>
                  </a:cubicBezTo>
                  <a:cubicBezTo>
                    <a:pt x="424" y="134"/>
                    <a:pt x="431" y="156"/>
                    <a:pt x="429" y="171"/>
                  </a:cubicBezTo>
                  <a:cubicBezTo>
                    <a:pt x="429" y="171"/>
                    <a:pt x="424" y="208"/>
                    <a:pt x="414" y="216"/>
                  </a:cubicBezTo>
                  <a:cubicBezTo>
                    <a:pt x="404" y="225"/>
                    <a:pt x="398" y="254"/>
                    <a:pt x="407" y="262"/>
                  </a:cubicBezTo>
                  <a:cubicBezTo>
                    <a:pt x="412" y="239"/>
                    <a:pt x="429" y="222"/>
                    <a:pt x="439" y="224"/>
                  </a:cubicBezTo>
                  <a:cubicBezTo>
                    <a:pt x="450" y="225"/>
                    <a:pt x="456" y="231"/>
                    <a:pt x="456" y="259"/>
                  </a:cubicBezTo>
                  <a:cubicBezTo>
                    <a:pt x="456" y="259"/>
                    <a:pt x="445" y="316"/>
                    <a:pt x="397" y="319"/>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grpSp>
        <p:nvGrpSpPr>
          <p:cNvPr id="13" name="Gruppieren 12"/>
          <p:cNvGrpSpPr/>
          <p:nvPr/>
        </p:nvGrpSpPr>
        <p:grpSpPr>
          <a:xfrm>
            <a:off x="4533672" y="4398638"/>
            <a:ext cx="353736" cy="345961"/>
            <a:chOff x="4452902" y="5275136"/>
            <a:chExt cx="415307" cy="392334"/>
          </a:xfrm>
        </p:grpSpPr>
        <p:sp>
          <p:nvSpPr>
            <p:cNvPr id="14" name="Ellipse 13"/>
            <p:cNvSpPr/>
            <p:nvPr/>
          </p:nvSpPr>
          <p:spPr bwMode="auto">
            <a:xfrm>
              <a:off x="4452902" y="5275136"/>
              <a:ext cx="415307" cy="392334"/>
            </a:xfrm>
            <a:prstGeom prst="ellipse">
              <a:avLst/>
            </a:prstGeom>
            <a:solidFill>
              <a:srgbClr val="BBBBB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grpSp>
          <p:nvGrpSpPr>
            <p:cNvPr id="15" name="Gruppieren 14"/>
            <p:cNvGrpSpPr/>
            <p:nvPr/>
          </p:nvGrpSpPr>
          <p:grpSpPr>
            <a:xfrm>
              <a:off x="4538326" y="5314676"/>
              <a:ext cx="276860" cy="313253"/>
              <a:chOff x="6814870" y="3004749"/>
              <a:chExt cx="848237" cy="889019"/>
            </a:xfrm>
          </p:grpSpPr>
          <p:pic>
            <p:nvPicPr>
              <p:cNvPr id="16" name="Picture 2" descr="Bildergebnis für pinsel icon free">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860280">
                <a:off x="7254432" y="3073250"/>
                <a:ext cx="408675" cy="408675"/>
              </a:xfrm>
              <a:prstGeom prst="rect">
                <a:avLst/>
              </a:prstGeom>
              <a:noFill/>
              <a:extLst>
                <a:ext uri="{909E8E84-426E-40DD-AFC4-6F175D3DCCD1}">
                  <a14:hiddenFill xmlns:a14="http://schemas.microsoft.com/office/drawing/2010/main">
                    <a:solidFill>
                      <a:srgbClr val="FFFFFF"/>
                    </a:solidFill>
                  </a14:hiddenFill>
                </a:ext>
              </a:extLst>
            </p:spPr>
          </p:pic>
          <p:sp>
            <p:nvSpPr>
              <p:cNvPr id="17" name="Freeform 15"/>
              <p:cNvSpPr>
                <a:spLocks noEditPoints="1"/>
              </p:cNvSpPr>
              <p:nvPr/>
            </p:nvSpPr>
            <p:spPr bwMode="auto">
              <a:xfrm>
                <a:off x="6814870" y="3004749"/>
                <a:ext cx="583108" cy="889019"/>
              </a:xfrm>
              <a:custGeom>
                <a:avLst/>
                <a:gdLst>
                  <a:gd name="T0" fmla="*/ 442 w 868"/>
                  <a:gd name="T1" fmla="*/ 303 h 1324"/>
                  <a:gd name="T2" fmla="*/ 593 w 868"/>
                  <a:gd name="T3" fmla="*/ 151 h 1324"/>
                  <a:gd name="T4" fmla="*/ 442 w 868"/>
                  <a:gd name="T5" fmla="*/ 0 h 1324"/>
                  <a:gd name="T6" fmla="*/ 290 w 868"/>
                  <a:gd name="T7" fmla="*/ 151 h 1324"/>
                  <a:gd name="T8" fmla="*/ 442 w 868"/>
                  <a:gd name="T9" fmla="*/ 303 h 1324"/>
                  <a:gd name="T10" fmla="*/ 360 w 868"/>
                  <a:gd name="T11" fmla="*/ 620 h 1324"/>
                  <a:gd name="T12" fmla="*/ 360 w 868"/>
                  <a:gd name="T13" fmla="*/ 777 h 1324"/>
                  <a:gd name="T14" fmla="*/ 28 w 868"/>
                  <a:gd name="T15" fmla="*/ 1190 h 1324"/>
                  <a:gd name="T16" fmla="*/ 41 w 868"/>
                  <a:gd name="T17" fmla="*/ 1305 h 1324"/>
                  <a:gd name="T18" fmla="*/ 92 w 868"/>
                  <a:gd name="T19" fmla="*/ 1323 h 1324"/>
                  <a:gd name="T20" fmla="*/ 156 w 868"/>
                  <a:gd name="T21" fmla="*/ 1292 h 1324"/>
                  <a:gd name="T22" fmla="*/ 156 w 868"/>
                  <a:gd name="T23" fmla="*/ 1292 h 1324"/>
                  <a:gd name="T24" fmla="*/ 427 w 868"/>
                  <a:gd name="T25" fmla="*/ 953 h 1324"/>
                  <a:gd name="T26" fmla="*/ 714 w 868"/>
                  <a:gd name="T27" fmla="*/ 1295 h 1324"/>
                  <a:gd name="T28" fmla="*/ 777 w 868"/>
                  <a:gd name="T29" fmla="*/ 1324 h 1324"/>
                  <a:gd name="T30" fmla="*/ 829 w 868"/>
                  <a:gd name="T31" fmla="*/ 1305 h 1324"/>
                  <a:gd name="T32" fmla="*/ 839 w 868"/>
                  <a:gd name="T33" fmla="*/ 1190 h 1324"/>
                  <a:gd name="T34" fmla="*/ 360 w 868"/>
                  <a:gd name="T35" fmla="*/ 620 h 1324"/>
                  <a:gd name="T36" fmla="*/ 482 w 868"/>
                  <a:gd name="T37" fmla="*/ 403 h 1324"/>
                  <a:gd name="T38" fmla="*/ 478 w 868"/>
                  <a:gd name="T39" fmla="*/ 401 h 1324"/>
                  <a:gd name="T40" fmla="*/ 467 w 868"/>
                  <a:gd name="T41" fmla="*/ 396 h 1324"/>
                  <a:gd name="T42" fmla="*/ 464 w 868"/>
                  <a:gd name="T43" fmla="*/ 395 h 1324"/>
                  <a:gd name="T44" fmla="*/ 451 w 868"/>
                  <a:gd name="T45" fmla="*/ 393 h 1324"/>
                  <a:gd name="T46" fmla="*/ 449 w 868"/>
                  <a:gd name="T47" fmla="*/ 393 h 1324"/>
                  <a:gd name="T48" fmla="*/ 443 w 868"/>
                  <a:gd name="T49" fmla="*/ 392 h 1324"/>
                  <a:gd name="T50" fmla="*/ 434 w 868"/>
                  <a:gd name="T51" fmla="*/ 393 h 1324"/>
                  <a:gd name="T52" fmla="*/ 434 w 868"/>
                  <a:gd name="T53" fmla="*/ 393 h 1324"/>
                  <a:gd name="T54" fmla="*/ 361 w 868"/>
                  <a:gd name="T55" fmla="*/ 473 h 1324"/>
                  <a:gd name="T56" fmla="*/ 361 w 868"/>
                  <a:gd name="T57" fmla="*/ 503 h 1324"/>
                  <a:gd name="T58" fmla="*/ 565 w 868"/>
                  <a:gd name="T59" fmla="*/ 746 h 1324"/>
                  <a:gd name="T60" fmla="*/ 627 w 868"/>
                  <a:gd name="T61" fmla="*/ 775 h 1324"/>
                  <a:gd name="T62" fmla="*/ 783 w 868"/>
                  <a:gd name="T63" fmla="*/ 775 h 1324"/>
                  <a:gd name="T64" fmla="*/ 865 w 868"/>
                  <a:gd name="T65" fmla="*/ 694 h 1324"/>
                  <a:gd name="T66" fmla="*/ 783 w 868"/>
                  <a:gd name="T67" fmla="*/ 612 h 1324"/>
                  <a:gd name="T68" fmla="*/ 665 w 868"/>
                  <a:gd name="T69" fmla="*/ 612 h 1324"/>
                  <a:gd name="T70" fmla="*/ 491 w 868"/>
                  <a:gd name="T71" fmla="*/ 409 h 1324"/>
                  <a:gd name="T72" fmla="*/ 482 w 868"/>
                  <a:gd name="T73" fmla="*/ 403 h 1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68" h="1324">
                    <a:moveTo>
                      <a:pt x="442" y="303"/>
                    </a:moveTo>
                    <a:cubicBezTo>
                      <a:pt x="526" y="303"/>
                      <a:pt x="593" y="235"/>
                      <a:pt x="593" y="151"/>
                    </a:cubicBezTo>
                    <a:cubicBezTo>
                      <a:pt x="593" y="68"/>
                      <a:pt x="526" y="0"/>
                      <a:pt x="442" y="0"/>
                    </a:cubicBezTo>
                    <a:cubicBezTo>
                      <a:pt x="358" y="0"/>
                      <a:pt x="290" y="68"/>
                      <a:pt x="290" y="151"/>
                    </a:cubicBezTo>
                    <a:cubicBezTo>
                      <a:pt x="290" y="235"/>
                      <a:pt x="358" y="303"/>
                      <a:pt x="442" y="303"/>
                    </a:cubicBezTo>
                    <a:close/>
                    <a:moveTo>
                      <a:pt x="360" y="620"/>
                    </a:moveTo>
                    <a:cubicBezTo>
                      <a:pt x="360" y="777"/>
                      <a:pt x="360" y="777"/>
                      <a:pt x="360" y="777"/>
                    </a:cubicBezTo>
                    <a:cubicBezTo>
                      <a:pt x="28" y="1190"/>
                      <a:pt x="28" y="1190"/>
                      <a:pt x="28" y="1190"/>
                    </a:cubicBezTo>
                    <a:cubicBezTo>
                      <a:pt x="0" y="1225"/>
                      <a:pt x="6" y="1277"/>
                      <a:pt x="41" y="1305"/>
                    </a:cubicBezTo>
                    <a:cubicBezTo>
                      <a:pt x="56" y="1317"/>
                      <a:pt x="74" y="1323"/>
                      <a:pt x="92" y="1323"/>
                    </a:cubicBezTo>
                    <a:cubicBezTo>
                      <a:pt x="116" y="1323"/>
                      <a:pt x="139" y="1312"/>
                      <a:pt x="156" y="1292"/>
                    </a:cubicBezTo>
                    <a:cubicBezTo>
                      <a:pt x="156" y="1292"/>
                      <a:pt x="156" y="1292"/>
                      <a:pt x="156" y="1292"/>
                    </a:cubicBezTo>
                    <a:cubicBezTo>
                      <a:pt x="427" y="953"/>
                      <a:pt x="427" y="953"/>
                      <a:pt x="427" y="953"/>
                    </a:cubicBezTo>
                    <a:cubicBezTo>
                      <a:pt x="714" y="1295"/>
                      <a:pt x="714" y="1295"/>
                      <a:pt x="714" y="1295"/>
                    </a:cubicBezTo>
                    <a:cubicBezTo>
                      <a:pt x="731" y="1314"/>
                      <a:pt x="754" y="1324"/>
                      <a:pt x="777" y="1324"/>
                    </a:cubicBezTo>
                    <a:cubicBezTo>
                      <a:pt x="795" y="1324"/>
                      <a:pt x="814" y="1318"/>
                      <a:pt x="829" y="1305"/>
                    </a:cubicBezTo>
                    <a:cubicBezTo>
                      <a:pt x="864" y="1276"/>
                      <a:pt x="868" y="1225"/>
                      <a:pt x="839" y="1190"/>
                    </a:cubicBezTo>
                    <a:lnTo>
                      <a:pt x="360" y="620"/>
                    </a:lnTo>
                    <a:close/>
                    <a:moveTo>
                      <a:pt x="482" y="403"/>
                    </a:moveTo>
                    <a:cubicBezTo>
                      <a:pt x="481" y="402"/>
                      <a:pt x="480" y="401"/>
                      <a:pt x="478" y="401"/>
                    </a:cubicBezTo>
                    <a:cubicBezTo>
                      <a:pt x="474" y="399"/>
                      <a:pt x="471" y="397"/>
                      <a:pt x="467" y="396"/>
                    </a:cubicBezTo>
                    <a:cubicBezTo>
                      <a:pt x="466" y="396"/>
                      <a:pt x="465" y="396"/>
                      <a:pt x="464" y="395"/>
                    </a:cubicBezTo>
                    <a:cubicBezTo>
                      <a:pt x="460" y="394"/>
                      <a:pt x="455" y="393"/>
                      <a:pt x="451" y="393"/>
                    </a:cubicBezTo>
                    <a:cubicBezTo>
                      <a:pt x="450" y="393"/>
                      <a:pt x="450" y="393"/>
                      <a:pt x="449" y="393"/>
                    </a:cubicBezTo>
                    <a:cubicBezTo>
                      <a:pt x="447" y="393"/>
                      <a:pt x="445" y="392"/>
                      <a:pt x="443" y="392"/>
                    </a:cubicBezTo>
                    <a:cubicBezTo>
                      <a:pt x="440" y="392"/>
                      <a:pt x="437" y="393"/>
                      <a:pt x="434" y="393"/>
                    </a:cubicBezTo>
                    <a:cubicBezTo>
                      <a:pt x="434" y="393"/>
                      <a:pt x="434" y="393"/>
                      <a:pt x="434" y="393"/>
                    </a:cubicBezTo>
                    <a:cubicBezTo>
                      <a:pt x="393" y="397"/>
                      <a:pt x="361" y="431"/>
                      <a:pt x="361" y="473"/>
                    </a:cubicBezTo>
                    <a:cubicBezTo>
                      <a:pt x="361" y="503"/>
                      <a:pt x="361" y="503"/>
                      <a:pt x="361" y="503"/>
                    </a:cubicBezTo>
                    <a:cubicBezTo>
                      <a:pt x="565" y="746"/>
                      <a:pt x="565" y="746"/>
                      <a:pt x="565" y="746"/>
                    </a:cubicBezTo>
                    <a:cubicBezTo>
                      <a:pt x="580" y="764"/>
                      <a:pt x="603" y="775"/>
                      <a:pt x="627" y="775"/>
                    </a:cubicBezTo>
                    <a:cubicBezTo>
                      <a:pt x="783" y="775"/>
                      <a:pt x="783" y="775"/>
                      <a:pt x="783" y="775"/>
                    </a:cubicBezTo>
                    <a:cubicBezTo>
                      <a:pt x="828" y="775"/>
                      <a:pt x="865" y="739"/>
                      <a:pt x="865" y="694"/>
                    </a:cubicBezTo>
                    <a:cubicBezTo>
                      <a:pt x="865" y="649"/>
                      <a:pt x="828" y="612"/>
                      <a:pt x="783" y="612"/>
                    </a:cubicBezTo>
                    <a:cubicBezTo>
                      <a:pt x="665" y="612"/>
                      <a:pt x="665" y="612"/>
                      <a:pt x="665" y="612"/>
                    </a:cubicBezTo>
                    <a:cubicBezTo>
                      <a:pt x="665" y="612"/>
                      <a:pt x="493" y="410"/>
                      <a:pt x="491" y="409"/>
                    </a:cubicBezTo>
                    <a:cubicBezTo>
                      <a:pt x="488" y="406"/>
                      <a:pt x="485" y="405"/>
                      <a:pt x="482" y="403"/>
                    </a:cubicBezTo>
                    <a:close/>
                  </a:path>
                </a:pathLst>
              </a:custGeom>
              <a:solidFill>
                <a:schemeClr val="tx1"/>
              </a:solidFill>
              <a:ln>
                <a:noFill/>
              </a:ln>
              <a:extLst/>
            </p:spPr>
            <p:txBody>
              <a:bodyPr vert="horz" wrap="square" lIns="91440" tIns="45720" rIns="91440" bIns="45720" numCol="1" anchor="t" anchorCtr="0" compatLnSpc="1">
                <a:prstTxWarp prst="textNoShape">
                  <a:avLst/>
                </a:prstTxWarp>
              </a:bodyPr>
              <a:lstStyle/>
              <a:p>
                <a:endParaRPr lang="en-US"/>
              </a:p>
            </p:txBody>
          </p:sp>
        </p:grpSp>
      </p:grpSp>
      <p:sp>
        <p:nvSpPr>
          <p:cNvPr id="18" name="Textfeld 17"/>
          <p:cNvSpPr txBox="1"/>
          <p:nvPr/>
        </p:nvSpPr>
        <p:spPr>
          <a:xfrm>
            <a:off x="7337267" y="3541040"/>
            <a:ext cx="1390867" cy="812530"/>
          </a:xfrm>
          <a:prstGeom prst="rect">
            <a:avLst/>
          </a:prstGeom>
          <a:noFill/>
        </p:spPr>
        <p:txBody>
          <a:bodyPr wrap="square" lIns="0" tIns="0" rIns="0" bIns="0" rtlCol="0">
            <a:spAutoFit/>
          </a:bodyPr>
          <a:lstStyle/>
          <a:p>
            <a:pPr>
              <a:lnSpc>
                <a:spcPct val="110000"/>
              </a:lnSpc>
              <a:spcAft>
                <a:spcPts val="500"/>
              </a:spcAft>
            </a:pPr>
            <a:r>
              <a:rPr lang="en-GB" sz="800" dirty="0" smtClean="0"/>
              <a:t>*) Question: Thinking of your </a:t>
            </a:r>
            <a:r>
              <a:rPr lang="en-GB" sz="800" dirty="0"/>
              <a:t>experiences with Deutsche Post DHL Group‘s Corporate Citizenship programs: To which extent do you agree with the following statements? </a:t>
            </a:r>
          </a:p>
        </p:txBody>
      </p:sp>
    </p:spTree>
    <p:extLst>
      <p:ext uri="{BB962C8B-B14F-4D97-AF65-F5344CB8AC3E}">
        <p14:creationId xmlns:p14="http://schemas.microsoft.com/office/powerpoint/2010/main" val="311730742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4294967295"/>
          </p:nvPr>
        </p:nvSpPr>
        <p:spPr>
          <a:xfrm>
            <a:off x="2749500" y="4722300"/>
            <a:ext cx="4671000" cy="189000"/>
          </a:xfrm>
          <a:prstGeom prst="rect">
            <a:avLst/>
          </a:prstGeom>
        </p:spPr>
        <p:txBody>
          <a:bodyPr/>
          <a:lstStyle/>
          <a:p>
            <a:r>
              <a:rPr lang="en-US" smtClean="0"/>
              <a:t>GoTeach | October 2019</a:t>
            </a:r>
            <a:endParaRPr lang="en-US" dirty="0" smtClean="0"/>
          </a:p>
        </p:txBody>
      </p:sp>
      <p:sp>
        <p:nvSpPr>
          <p:cNvPr id="3" name="Titel 2"/>
          <p:cNvSpPr>
            <a:spLocks noGrp="1"/>
          </p:cNvSpPr>
          <p:nvPr>
            <p:ph type="title"/>
          </p:nvPr>
        </p:nvSpPr>
        <p:spPr/>
        <p:txBody>
          <a:bodyPr/>
          <a:lstStyle/>
          <a:p>
            <a:r>
              <a:rPr lang="de-DE" dirty="0" smtClean="0"/>
              <a:t>Menu </a:t>
            </a:r>
            <a:r>
              <a:rPr lang="de-DE" dirty="0" err="1" smtClean="0"/>
              <a:t>of</a:t>
            </a:r>
            <a:r>
              <a:rPr lang="de-DE" dirty="0" smtClean="0"/>
              <a:t> </a:t>
            </a:r>
            <a:r>
              <a:rPr lang="de-DE" dirty="0" err="1" smtClean="0"/>
              <a:t>Activities</a:t>
            </a:r>
            <a:r>
              <a:rPr lang="de-DE" dirty="0" smtClean="0"/>
              <a:t> (1/2)</a:t>
            </a:r>
            <a:endParaRPr lang="de-DE" dirty="0"/>
          </a:p>
        </p:txBody>
      </p:sp>
      <p:grpSp>
        <p:nvGrpSpPr>
          <p:cNvPr id="25" name="Gruppieren 24"/>
          <p:cNvGrpSpPr/>
          <p:nvPr/>
        </p:nvGrpSpPr>
        <p:grpSpPr>
          <a:xfrm>
            <a:off x="324000" y="1056979"/>
            <a:ext cx="8340102" cy="3593983"/>
            <a:chOff x="1453499" y="1128317"/>
            <a:chExt cx="6246274" cy="3103092"/>
          </a:xfrm>
        </p:grpSpPr>
        <p:sp>
          <p:nvSpPr>
            <p:cNvPr id="5" name="AutoShape 4"/>
            <p:cNvSpPr>
              <a:spLocks noChangeArrowheads="1"/>
            </p:cNvSpPr>
            <p:nvPr/>
          </p:nvSpPr>
          <p:spPr bwMode="gray">
            <a:xfrm>
              <a:off x="1453499" y="1464331"/>
              <a:ext cx="2306514" cy="408313"/>
            </a:xfrm>
            <a:prstGeom prst="rect">
              <a:avLst/>
            </a:prstGeom>
            <a:solidFill>
              <a:schemeClr val="accent3">
                <a:lumMod val="40000"/>
                <a:lumOff val="60000"/>
              </a:schemeClr>
            </a:solidFill>
            <a:ln w="9525" algn="ctr">
              <a:noFill/>
              <a:miter lim="800000"/>
              <a:headEnd/>
              <a:tailEnd/>
            </a:ln>
          </p:spPr>
          <p:txBody>
            <a:bodyPr lIns="54000" tIns="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050" dirty="0">
                  <a:solidFill>
                    <a:schemeClr val="accent2"/>
                  </a:solidFill>
                  <a:latin typeface="+mn-lt"/>
                </a:rPr>
                <a:t>1. Mentoring</a:t>
              </a:r>
              <a:endParaRPr lang="en-US" altLang="en-US" sz="1050" dirty="0">
                <a:solidFill>
                  <a:schemeClr val="accent2"/>
                </a:solidFill>
                <a:latin typeface="+mn-lt"/>
              </a:endParaRPr>
            </a:p>
          </p:txBody>
        </p:sp>
        <p:sp>
          <p:nvSpPr>
            <p:cNvPr id="6" name="Rectangle 5"/>
            <p:cNvSpPr>
              <a:spLocks noChangeArrowheads="1"/>
            </p:cNvSpPr>
            <p:nvPr/>
          </p:nvSpPr>
          <p:spPr bwMode="gray">
            <a:xfrm>
              <a:off x="4089197" y="1464331"/>
              <a:ext cx="3610575" cy="408313"/>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Mentor a student, supporting them to develop the skills and attitudes needed to progress into employment, training or further education</a:t>
              </a:r>
              <a:endParaRPr lang="en-US" altLang="en-US" sz="900" dirty="0">
                <a:solidFill>
                  <a:schemeClr val="accent2"/>
                </a:solidFill>
                <a:latin typeface="+mn-lt"/>
              </a:endParaRPr>
            </a:p>
          </p:txBody>
        </p:sp>
        <p:sp>
          <p:nvSpPr>
            <p:cNvPr id="7" name="AutoShape 7"/>
            <p:cNvSpPr>
              <a:spLocks noChangeArrowheads="1"/>
            </p:cNvSpPr>
            <p:nvPr/>
          </p:nvSpPr>
          <p:spPr bwMode="gray">
            <a:xfrm>
              <a:off x="1453499" y="2054304"/>
              <a:ext cx="2306514" cy="408313"/>
            </a:xfrm>
            <a:prstGeom prst="rect">
              <a:avLst/>
            </a:prstGeom>
            <a:solidFill>
              <a:schemeClr val="accent3">
                <a:lumMod val="40000"/>
                <a:lumOff val="60000"/>
              </a:schemeClr>
            </a:solidFill>
            <a:ln w="9525" algn="ctr">
              <a:noFill/>
              <a:miter lim="800000"/>
              <a:headEnd/>
              <a:tailEnd/>
            </a:ln>
          </p:spPr>
          <p:txBody>
            <a:bodyPr lIns="54000" tIns="0" rIns="0" bIns="0" anchor="ctr"/>
            <a:lstStyle/>
            <a:p>
              <a:pPr>
                <a:spcAft>
                  <a:spcPct val="20000"/>
                </a:spcAft>
                <a:buClr>
                  <a:srgbClr val="000000"/>
                </a:buClr>
                <a:buSzPct val="100000"/>
              </a:pPr>
              <a:r>
                <a:rPr lang="en-US" altLang="en-US" sz="1050" dirty="0">
                  <a:solidFill>
                    <a:schemeClr val="accent2"/>
                  </a:solidFill>
                </a:rPr>
                <a:t>2. CV &amp; Interview </a:t>
              </a:r>
            </a:p>
            <a:p>
              <a:pPr>
                <a:spcAft>
                  <a:spcPct val="20000"/>
                </a:spcAft>
                <a:buClr>
                  <a:srgbClr val="000000"/>
                </a:buClr>
                <a:buSzPct val="100000"/>
              </a:pPr>
              <a:r>
                <a:rPr lang="en-US" altLang="en-US" sz="1050" dirty="0">
                  <a:solidFill>
                    <a:schemeClr val="accent2"/>
                  </a:solidFill>
                </a:rPr>
                <a:t>Session</a:t>
              </a:r>
              <a:endParaRPr lang="en-US" altLang="en-US" sz="1050" dirty="0">
                <a:solidFill>
                  <a:schemeClr val="accent2"/>
                </a:solidFill>
              </a:endParaRPr>
            </a:p>
          </p:txBody>
        </p:sp>
        <p:sp>
          <p:nvSpPr>
            <p:cNvPr id="8" name="Rectangle 8"/>
            <p:cNvSpPr>
              <a:spLocks noChangeArrowheads="1"/>
            </p:cNvSpPr>
            <p:nvPr/>
          </p:nvSpPr>
          <p:spPr bwMode="gray">
            <a:xfrm>
              <a:off x="4089197" y="2054304"/>
              <a:ext cx="3610575" cy="408313"/>
            </a:xfrm>
            <a:prstGeom prst="rect">
              <a:avLst/>
            </a:prstGeom>
            <a:solidFill>
              <a:schemeClr val="accent5"/>
            </a:solidFill>
            <a:ln w="9525" algn="ctr">
              <a:noFill/>
              <a:miter lim="800000"/>
              <a:headEnd/>
              <a:tailEnd/>
            </a:ln>
          </p:spPr>
          <p:txBody>
            <a:bodyPr lIns="54000" tIns="0" rIns="34290" bIns="0" anchor="ctr"/>
            <a:lstStyle/>
            <a:p>
              <a:pPr>
                <a:spcAft>
                  <a:spcPct val="20000"/>
                </a:spcAft>
                <a:buClr>
                  <a:srgbClr val="000000"/>
                </a:buClr>
                <a:buSzPct val="100000"/>
              </a:pPr>
              <a:r>
                <a:rPr lang="en-US" altLang="en-US" sz="900" dirty="0">
                  <a:solidFill>
                    <a:schemeClr val="accent2"/>
                  </a:solidFill>
                </a:rPr>
                <a:t>Run a CV &amp; Interview Skills workshop for young people – helping them to create an impactful CV and learn how to prepare for an interview</a:t>
              </a:r>
              <a:endParaRPr lang="en-US" altLang="en-US" sz="900" dirty="0">
                <a:solidFill>
                  <a:schemeClr val="accent2"/>
                </a:solidFill>
              </a:endParaRPr>
            </a:p>
          </p:txBody>
        </p:sp>
        <p:sp>
          <p:nvSpPr>
            <p:cNvPr id="9" name="AutoShape 10"/>
            <p:cNvSpPr>
              <a:spLocks noChangeArrowheads="1"/>
            </p:cNvSpPr>
            <p:nvPr/>
          </p:nvSpPr>
          <p:spPr bwMode="gray">
            <a:xfrm>
              <a:off x="1453499" y="2642876"/>
              <a:ext cx="2306514" cy="408313"/>
            </a:xfrm>
            <a:prstGeom prst="rect">
              <a:avLst/>
            </a:prstGeom>
            <a:solidFill>
              <a:schemeClr val="accent3">
                <a:lumMod val="40000"/>
                <a:lumOff val="60000"/>
              </a:schemeClr>
            </a:solidFill>
            <a:ln w="9525" algn="ctr">
              <a:noFill/>
              <a:miter lim="800000"/>
              <a:headEnd/>
              <a:tailEnd/>
            </a:ln>
          </p:spPr>
          <p:txBody>
            <a:bodyPr lIns="54000" tIns="0" rIns="0" bIns="0" anchor="ctr"/>
            <a:lstStyle/>
            <a:p>
              <a:pPr>
                <a:spcAft>
                  <a:spcPct val="20000"/>
                </a:spcAft>
                <a:buClr>
                  <a:srgbClr val="000000"/>
                </a:buClr>
                <a:buSzPct val="100000"/>
              </a:pPr>
              <a:r>
                <a:rPr lang="en-US" altLang="en-US" sz="1050" dirty="0">
                  <a:solidFill>
                    <a:schemeClr val="accent2"/>
                  </a:solidFill>
                </a:rPr>
                <a:t>3. Site Visit</a:t>
              </a:r>
              <a:endParaRPr lang="en-US" altLang="en-US" sz="1050" dirty="0">
                <a:solidFill>
                  <a:schemeClr val="accent2"/>
                </a:solidFill>
              </a:endParaRPr>
            </a:p>
          </p:txBody>
        </p:sp>
        <p:sp>
          <p:nvSpPr>
            <p:cNvPr id="10" name="Rectangle 11"/>
            <p:cNvSpPr>
              <a:spLocks noChangeArrowheads="1"/>
            </p:cNvSpPr>
            <p:nvPr/>
          </p:nvSpPr>
          <p:spPr bwMode="gray">
            <a:xfrm>
              <a:off x="4089197" y="2642876"/>
              <a:ext cx="3610575" cy="408313"/>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Provide an immersive and interactive site visit at a local site or office. This includes a site tour, career Q&amp;A with DPDHL colleagues, and logistics-themed problem solving and teamwork activities. </a:t>
              </a:r>
              <a:endParaRPr lang="en-US" altLang="en-US" sz="1050" dirty="0">
                <a:solidFill>
                  <a:schemeClr val="accent2"/>
                </a:solidFill>
                <a:latin typeface="+mn-lt"/>
              </a:endParaRPr>
            </a:p>
          </p:txBody>
        </p:sp>
        <p:sp>
          <p:nvSpPr>
            <p:cNvPr id="11" name="AutoShape 13"/>
            <p:cNvSpPr>
              <a:spLocks noChangeArrowheads="1"/>
            </p:cNvSpPr>
            <p:nvPr/>
          </p:nvSpPr>
          <p:spPr bwMode="gray">
            <a:xfrm>
              <a:off x="1453499" y="3235374"/>
              <a:ext cx="2306514" cy="407188"/>
            </a:xfrm>
            <a:prstGeom prst="rect">
              <a:avLst/>
            </a:prstGeom>
            <a:solidFill>
              <a:schemeClr val="accent3">
                <a:lumMod val="40000"/>
                <a:lumOff val="60000"/>
              </a:schemeClr>
            </a:solidFill>
            <a:ln w="9525" algn="ctr">
              <a:noFill/>
              <a:miter lim="800000"/>
              <a:headEnd/>
              <a:tailEnd/>
            </a:ln>
          </p:spPr>
          <p:txBody>
            <a:bodyPr lIns="54000" tIns="0" rIns="0" bIns="0" anchor="ctr"/>
            <a:lstStyle/>
            <a:p>
              <a:pPr>
                <a:spcAft>
                  <a:spcPct val="20000"/>
                </a:spcAft>
                <a:buClr>
                  <a:srgbClr val="000000"/>
                </a:buClr>
                <a:buSzPct val="100000"/>
              </a:pPr>
              <a:r>
                <a:rPr lang="en-US" altLang="en-US" sz="1050" dirty="0">
                  <a:solidFill>
                    <a:schemeClr val="accent2"/>
                  </a:solidFill>
                </a:rPr>
                <a:t>4. Classroom </a:t>
              </a:r>
            </a:p>
            <a:p>
              <a:pPr>
                <a:spcAft>
                  <a:spcPct val="20000"/>
                </a:spcAft>
                <a:buClr>
                  <a:srgbClr val="000000"/>
                </a:buClr>
                <a:buSzPct val="100000"/>
              </a:pPr>
              <a:r>
                <a:rPr lang="en-US" altLang="en-US" sz="1050" dirty="0">
                  <a:solidFill>
                    <a:schemeClr val="accent2"/>
                  </a:solidFill>
                </a:rPr>
                <a:t>Session</a:t>
              </a:r>
              <a:endParaRPr lang="en-US" altLang="en-US" sz="1050" dirty="0">
                <a:solidFill>
                  <a:schemeClr val="accent2"/>
                </a:solidFill>
              </a:endParaRPr>
            </a:p>
          </p:txBody>
        </p:sp>
        <p:sp>
          <p:nvSpPr>
            <p:cNvPr id="12" name="Rectangle 14"/>
            <p:cNvSpPr>
              <a:spLocks noChangeArrowheads="1"/>
            </p:cNvSpPr>
            <p:nvPr/>
          </p:nvSpPr>
          <p:spPr bwMode="gray">
            <a:xfrm>
              <a:off x="4089197" y="3235374"/>
              <a:ext cx="3610575" cy="407188"/>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Inspire students in the classroom by delivering a guest teacher lesson. As a role model, you will help the students think differently about the world of work and careers in the logistics industry.</a:t>
              </a:r>
              <a:endParaRPr lang="en-US" altLang="en-US" sz="1050" dirty="0">
                <a:solidFill>
                  <a:schemeClr val="accent2"/>
                </a:solidFill>
                <a:latin typeface="+mn-lt"/>
              </a:endParaRPr>
            </a:p>
          </p:txBody>
        </p:sp>
        <p:sp>
          <p:nvSpPr>
            <p:cNvPr id="15" name="Rectangle 18"/>
            <p:cNvSpPr>
              <a:spLocks noChangeArrowheads="1"/>
            </p:cNvSpPr>
            <p:nvPr>
              <p:custDataLst>
                <p:tags r:id="rId1"/>
              </p:custDataLst>
            </p:nvPr>
          </p:nvSpPr>
          <p:spPr bwMode="gray">
            <a:xfrm>
              <a:off x="1457325" y="1128317"/>
              <a:ext cx="2916000" cy="223838"/>
            </a:xfrm>
            <a:prstGeom prst="rect">
              <a:avLst/>
            </a:prstGeom>
            <a:noFill/>
            <a:ln w="9525">
              <a:noFill/>
              <a:miter lim="800000"/>
              <a:headEnd/>
              <a:tailEnd/>
            </a:ln>
          </p:spPr>
          <p:txBody>
            <a:bodyPr lIns="0" tIns="27000" rIns="81000" bIns="27000"/>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30000"/>
                </a:spcAft>
                <a:buClr>
                  <a:srgbClr val="000000"/>
                </a:buClr>
                <a:buSzPct val="100000"/>
              </a:pPr>
              <a:r>
                <a:rPr lang="en-US" altLang="en-US" sz="1050" dirty="0">
                  <a:solidFill>
                    <a:schemeClr val="accent2"/>
                  </a:solidFill>
                  <a:latin typeface="+mn-lt"/>
                </a:rPr>
                <a:t>Activity</a:t>
              </a:r>
              <a:endParaRPr lang="en-US" altLang="en-US" sz="1050" dirty="0">
                <a:solidFill>
                  <a:schemeClr val="accent2"/>
                </a:solidFill>
                <a:latin typeface="+mn-lt"/>
              </a:endParaRPr>
            </a:p>
          </p:txBody>
        </p:sp>
        <p:sp>
          <p:nvSpPr>
            <p:cNvPr id="16" name="Rectangle 19"/>
            <p:cNvSpPr>
              <a:spLocks noChangeArrowheads="1"/>
            </p:cNvSpPr>
            <p:nvPr>
              <p:custDataLst>
                <p:tags r:id="rId2"/>
              </p:custDataLst>
            </p:nvPr>
          </p:nvSpPr>
          <p:spPr bwMode="gray">
            <a:xfrm>
              <a:off x="4097991" y="1128317"/>
              <a:ext cx="2916000" cy="223838"/>
            </a:xfrm>
            <a:prstGeom prst="rect">
              <a:avLst/>
            </a:prstGeom>
            <a:noFill/>
            <a:ln w="9525">
              <a:noFill/>
              <a:miter lim="800000"/>
              <a:headEnd/>
              <a:tailEnd/>
            </a:ln>
          </p:spPr>
          <p:txBody>
            <a:bodyPr lIns="0" tIns="27000" rIns="81000" bIns="27000"/>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30000"/>
                </a:spcAft>
                <a:buClr>
                  <a:srgbClr val="000000"/>
                </a:buClr>
                <a:buSzPct val="100000"/>
              </a:pPr>
              <a:r>
                <a:rPr lang="en-US" altLang="en-US" sz="1050" dirty="0">
                  <a:solidFill>
                    <a:schemeClr val="accent2"/>
                  </a:solidFill>
                  <a:latin typeface="+mn-lt"/>
                </a:rPr>
                <a:t>Objective</a:t>
              </a:r>
              <a:endParaRPr lang="en-US" altLang="en-US" sz="1050" dirty="0">
                <a:solidFill>
                  <a:schemeClr val="accent2"/>
                </a:solidFill>
                <a:latin typeface="+mn-lt"/>
              </a:endParaRPr>
            </a:p>
          </p:txBody>
        </p:sp>
        <p:cxnSp>
          <p:nvCxnSpPr>
            <p:cNvPr id="17" name="Gerade Verbindung 8"/>
            <p:cNvCxnSpPr/>
            <p:nvPr/>
          </p:nvCxnSpPr>
          <p:spPr bwMode="gray">
            <a:xfrm>
              <a:off x="1453499" y="1351984"/>
              <a:ext cx="230651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8"/>
            <p:cNvCxnSpPr/>
            <p:nvPr/>
          </p:nvCxnSpPr>
          <p:spPr bwMode="gray">
            <a:xfrm>
              <a:off x="4089197" y="1351984"/>
              <a:ext cx="36105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AutoShape 28"/>
            <p:cNvSpPr>
              <a:spLocks noChangeArrowheads="1"/>
            </p:cNvSpPr>
            <p:nvPr/>
          </p:nvSpPr>
          <p:spPr bwMode="gray">
            <a:xfrm>
              <a:off x="3836728" y="1492381"/>
              <a:ext cx="165357" cy="352214"/>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sp>
          <p:nvSpPr>
            <p:cNvPr id="20" name="AutoShape 28"/>
            <p:cNvSpPr>
              <a:spLocks noChangeArrowheads="1"/>
            </p:cNvSpPr>
            <p:nvPr/>
          </p:nvSpPr>
          <p:spPr bwMode="gray">
            <a:xfrm>
              <a:off x="3836728" y="2082353"/>
              <a:ext cx="165357" cy="352214"/>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sp>
          <p:nvSpPr>
            <p:cNvPr id="21" name="AutoShape 28"/>
            <p:cNvSpPr>
              <a:spLocks noChangeArrowheads="1"/>
            </p:cNvSpPr>
            <p:nvPr/>
          </p:nvSpPr>
          <p:spPr bwMode="gray">
            <a:xfrm>
              <a:off x="3836728" y="2670925"/>
              <a:ext cx="165357" cy="352214"/>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sp>
          <p:nvSpPr>
            <p:cNvPr id="22" name="AutoShape 28"/>
            <p:cNvSpPr>
              <a:spLocks noChangeArrowheads="1"/>
            </p:cNvSpPr>
            <p:nvPr/>
          </p:nvSpPr>
          <p:spPr bwMode="gray">
            <a:xfrm>
              <a:off x="3836728" y="3262861"/>
              <a:ext cx="165357" cy="352214"/>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grpSp>
          <p:nvGrpSpPr>
            <p:cNvPr id="26" name="Gruppieren 25"/>
            <p:cNvGrpSpPr/>
            <p:nvPr/>
          </p:nvGrpSpPr>
          <p:grpSpPr>
            <a:xfrm>
              <a:off x="1453499" y="3824221"/>
              <a:ext cx="6246273" cy="407188"/>
              <a:chOff x="413998" y="4835621"/>
              <a:chExt cx="8328364" cy="542917"/>
            </a:xfrm>
          </p:grpSpPr>
          <p:sp>
            <p:nvSpPr>
              <p:cNvPr id="13" name="AutoShape 16"/>
              <p:cNvSpPr>
                <a:spLocks noChangeArrowheads="1"/>
              </p:cNvSpPr>
              <p:nvPr/>
            </p:nvSpPr>
            <p:spPr bwMode="gray">
              <a:xfrm>
                <a:off x="413998" y="4835621"/>
                <a:ext cx="3075352" cy="542917"/>
              </a:xfrm>
              <a:prstGeom prst="rect">
                <a:avLst/>
              </a:prstGeom>
              <a:solidFill>
                <a:schemeClr val="accent3">
                  <a:lumMod val="40000"/>
                  <a:lumOff val="60000"/>
                </a:schemeClr>
              </a:solidFill>
              <a:ln w="9525" algn="ctr">
                <a:noFill/>
                <a:miter lim="800000"/>
                <a:headEnd/>
                <a:tailEnd/>
              </a:ln>
            </p:spPr>
            <p:txBody>
              <a:bodyPr lIns="54000" tIns="0" rIns="0" bIns="0" anchor="ctr"/>
              <a:lstStyle/>
              <a:p>
                <a:pPr>
                  <a:spcAft>
                    <a:spcPct val="20000"/>
                  </a:spcAft>
                  <a:buClr>
                    <a:srgbClr val="000000"/>
                  </a:buClr>
                  <a:buSzPct val="100000"/>
                </a:pPr>
                <a:r>
                  <a:rPr lang="en-US" altLang="en-US" sz="1050" dirty="0">
                    <a:solidFill>
                      <a:schemeClr val="accent2"/>
                    </a:solidFill>
                  </a:rPr>
                  <a:t>5. Employability </a:t>
                </a:r>
              </a:p>
              <a:p>
                <a:pPr>
                  <a:spcAft>
                    <a:spcPct val="20000"/>
                  </a:spcAft>
                  <a:buClr>
                    <a:srgbClr val="000000"/>
                  </a:buClr>
                  <a:buSzPct val="100000"/>
                </a:pPr>
                <a:r>
                  <a:rPr lang="en-US" altLang="en-US" sz="1050" dirty="0">
                    <a:solidFill>
                      <a:schemeClr val="accent2"/>
                    </a:solidFill>
                  </a:rPr>
                  <a:t>Workshop</a:t>
                </a:r>
                <a:endParaRPr lang="en-US" altLang="en-US" sz="1050" dirty="0">
                  <a:solidFill>
                    <a:schemeClr val="accent2"/>
                  </a:solidFill>
                </a:endParaRPr>
              </a:p>
            </p:txBody>
          </p:sp>
          <p:sp>
            <p:nvSpPr>
              <p:cNvPr id="14" name="Rectangle 17"/>
              <p:cNvSpPr>
                <a:spLocks noChangeArrowheads="1"/>
              </p:cNvSpPr>
              <p:nvPr/>
            </p:nvSpPr>
            <p:spPr bwMode="gray">
              <a:xfrm>
                <a:off x="3928262" y="4835621"/>
                <a:ext cx="4814100" cy="542917"/>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Run a workshop that supports young people to develop employability skills and helps attract more young people into Logistics.</a:t>
                </a:r>
                <a:endParaRPr lang="en-US" altLang="en-US" sz="1050" dirty="0">
                  <a:solidFill>
                    <a:schemeClr val="accent2"/>
                  </a:solidFill>
                  <a:latin typeface="+mn-lt"/>
                </a:endParaRPr>
              </a:p>
            </p:txBody>
          </p:sp>
          <p:sp>
            <p:nvSpPr>
              <p:cNvPr id="23" name="AutoShape 28"/>
              <p:cNvSpPr>
                <a:spLocks noChangeArrowheads="1"/>
              </p:cNvSpPr>
              <p:nvPr/>
            </p:nvSpPr>
            <p:spPr bwMode="gray">
              <a:xfrm>
                <a:off x="3591637" y="487227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grpSp>
        <p:pic>
          <p:nvPicPr>
            <p:cNvPr id="31" name="Picture 3" descr="Y:\GoTeach 3.0\05_Teach For All\9 - Communication TFAll Partnership\4_Images\01_Images_Teach For All\Teach For All 2013\Chile.jp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669678" y="2642876"/>
              <a:ext cx="1096608" cy="41279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34"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675952" y="1464952"/>
              <a:ext cx="1084061" cy="407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84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9679" y="3824221"/>
              <a:ext cx="1090334" cy="398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69679" y="3235374"/>
              <a:ext cx="1090334" cy="410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9678" y="2054303"/>
              <a:ext cx="1090334" cy="4401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691357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p:cNvSpPr>
            <a:spLocks noGrp="1"/>
          </p:cNvSpPr>
          <p:nvPr>
            <p:ph type="ftr" sz="quarter" idx="4294967295"/>
          </p:nvPr>
        </p:nvSpPr>
        <p:spPr>
          <a:xfrm>
            <a:off x="2749500" y="4722300"/>
            <a:ext cx="4671000" cy="189000"/>
          </a:xfrm>
          <a:prstGeom prst="rect">
            <a:avLst/>
          </a:prstGeom>
        </p:spPr>
        <p:txBody>
          <a:bodyPr/>
          <a:lstStyle/>
          <a:p>
            <a:r>
              <a:rPr lang="en-US" smtClean="0"/>
              <a:t>GoTeach | October 2019</a:t>
            </a:r>
            <a:endParaRPr lang="en-US" dirty="0" smtClean="0"/>
          </a:p>
        </p:txBody>
      </p:sp>
      <p:sp>
        <p:nvSpPr>
          <p:cNvPr id="3" name="Titel 2"/>
          <p:cNvSpPr>
            <a:spLocks noGrp="1"/>
          </p:cNvSpPr>
          <p:nvPr>
            <p:ph type="title"/>
          </p:nvPr>
        </p:nvSpPr>
        <p:spPr/>
        <p:txBody>
          <a:bodyPr/>
          <a:lstStyle/>
          <a:p>
            <a:r>
              <a:rPr lang="de-DE" dirty="0" smtClean="0"/>
              <a:t>Menu </a:t>
            </a:r>
            <a:r>
              <a:rPr lang="de-DE" dirty="0" err="1" smtClean="0"/>
              <a:t>of</a:t>
            </a:r>
            <a:r>
              <a:rPr lang="de-DE" dirty="0" smtClean="0"/>
              <a:t> </a:t>
            </a:r>
            <a:r>
              <a:rPr lang="de-DE" dirty="0" err="1" smtClean="0"/>
              <a:t>Activities</a:t>
            </a:r>
            <a:r>
              <a:rPr lang="de-DE" dirty="0" smtClean="0"/>
              <a:t> (2/2)</a:t>
            </a:r>
            <a:endParaRPr lang="de-DE" dirty="0"/>
          </a:p>
        </p:txBody>
      </p:sp>
      <p:grpSp>
        <p:nvGrpSpPr>
          <p:cNvPr id="31" name="Gruppieren 30"/>
          <p:cNvGrpSpPr/>
          <p:nvPr/>
        </p:nvGrpSpPr>
        <p:grpSpPr>
          <a:xfrm>
            <a:off x="324000" y="879113"/>
            <a:ext cx="8547626" cy="3796649"/>
            <a:chOff x="1453499" y="1128317"/>
            <a:chExt cx="6246274" cy="3157955"/>
          </a:xfrm>
        </p:grpSpPr>
        <p:sp>
          <p:nvSpPr>
            <p:cNvPr id="5" name="AutoShape 4"/>
            <p:cNvSpPr>
              <a:spLocks noChangeArrowheads="1"/>
            </p:cNvSpPr>
            <p:nvPr/>
          </p:nvSpPr>
          <p:spPr bwMode="gray">
            <a:xfrm>
              <a:off x="1453499" y="1464331"/>
              <a:ext cx="2306514" cy="408313"/>
            </a:xfrm>
            <a:prstGeom prst="rect">
              <a:avLst/>
            </a:prstGeom>
            <a:solidFill>
              <a:schemeClr val="accent3">
                <a:lumMod val="40000"/>
                <a:lumOff val="60000"/>
              </a:schemeClr>
            </a:solidFill>
            <a:ln w="9525" algn="ctr">
              <a:noFill/>
              <a:miter lim="800000"/>
              <a:headEnd/>
              <a:tailEnd/>
            </a:ln>
          </p:spPr>
          <p:txBody>
            <a:bodyPr lIns="54000" tIns="0" rIns="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1050" dirty="0">
                  <a:solidFill>
                    <a:schemeClr val="accent2"/>
                  </a:solidFill>
                  <a:latin typeface="+mn-lt"/>
                </a:rPr>
                <a:t>6. Career Session</a:t>
              </a:r>
              <a:endParaRPr lang="en-US" altLang="en-US" sz="1050" dirty="0">
                <a:solidFill>
                  <a:schemeClr val="accent2"/>
                </a:solidFill>
                <a:latin typeface="+mn-lt"/>
              </a:endParaRPr>
            </a:p>
          </p:txBody>
        </p:sp>
        <p:sp>
          <p:nvSpPr>
            <p:cNvPr id="6" name="Rectangle 5"/>
            <p:cNvSpPr>
              <a:spLocks noChangeArrowheads="1"/>
            </p:cNvSpPr>
            <p:nvPr/>
          </p:nvSpPr>
          <p:spPr bwMode="gray">
            <a:xfrm>
              <a:off x="4089197" y="1464331"/>
              <a:ext cx="3610575" cy="408313"/>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Help students develop their career plan and provide an insight into career opportunities and apprenticeships. </a:t>
              </a:r>
              <a:endParaRPr lang="en-US" altLang="en-US" sz="1050" dirty="0">
                <a:solidFill>
                  <a:schemeClr val="accent2"/>
                </a:solidFill>
                <a:latin typeface="+mn-lt"/>
              </a:endParaRPr>
            </a:p>
          </p:txBody>
        </p:sp>
        <p:sp>
          <p:nvSpPr>
            <p:cNvPr id="15" name="Rectangle 18"/>
            <p:cNvSpPr>
              <a:spLocks noChangeArrowheads="1"/>
            </p:cNvSpPr>
            <p:nvPr>
              <p:custDataLst>
                <p:tags r:id="rId1"/>
              </p:custDataLst>
            </p:nvPr>
          </p:nvSpPr>
          <p:spPr bwMode="gray">
            <a:xfrm>
              <a:off x="1457325" y="1128317"/>
              <a:ext cx="2916000" cy="223838"/>
            </a:xfrm>
            <a:prstGeom prst="rect">
              <a:avLst/>
            </a:prstGeom>
            <a:noFill/>
            <a:ln w="9525">
              <a:noFill/>
              <a:miter lim="800000"/>
              <a:headEnd/>
              <a:tailEnd/>
            </a:ln>
          </p:spPr>
          <p:txBody>
            <a:bodyPr lIns="0" tIns="27000" rIns="81000" bIns="27000"/>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30000"/>
                </a:spcAft>
                <a:buClr>
                  <a:srgbClr val="000000"/>
                </a:buClr>
                <a:buSzPct val="100000"/>
              </a:pPr>
              <a:r>
                <a:rPr lang="en-US" altLang="en-US" sz="1050" dirty="0">
                  <a:solidFill>
                    <a:schemeClr val="accent2"/>
                  </a:solidFill>
                  <a:latin typeface="+mn-lt"/>
                </a:rPr>
                <a:t>Activity</a:t>
              </a:r>
              <a:endParaRPr lang="en-US" altLang="en-US" sz="1050" dirty="0">
                <a:solidFill>
                  <a:schemeClr val="accent2"/>
                </a:solidFill>
                <a:latin typeface="+mn-lt"/>
              </a:endParaRPr>
            </a:p>
          </p:txBody>
        </p:sp>
        <p:sp>
          <p:nvSpPr>
            <p:cNvPr id="16" name="Rectangle 19"/>
            <p:cNvSpPr>
              <a:spLocks noChangeArrowheads="1"/>
            </p:cNvSpPr>
            <p:nvPr>
              <p:custDataLst>
                <p:tags r:id="rId2"/>
              </p:custDataLst>
            </p:nvPr>
          </p:nvSpPr>
          <p:spPr bwMode="gray">
            <a:xfrm>
              <a:off x="4097991" y="1128317"/>
              <a:ext cx="2916000" cy="223838"/>
            </a:xfrm>
            <a:prstGeom prst="rect">
              <a:avLst/>
            </a:prstGeom>
            <a:noFill/>
            <a:ln w="9525">
              <a:noFill/>
              <a:miter lim="800000"/>
              <a:headEnd/>
              <a:tailEnd/>
            </a:ln>
          </p:spPr>
          <p:txBody>
            <a:bodyPr lIns="0" tIns="27000" rIns="81000" bIns="27000"/>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30000"/>
                </a:spcAft>
                <a:buClr>
                  <a:srgbClr val="000000"/>
                </a:buClr>
                <a:buSzPct val="100000"/>
              </a:pPr>
              <a:r>
                <a:rPr lang="en-US" altLang="en-US" sz="1050" dirty="0">
                  <a:solidFill>
                    <a:schemeClr val="accent2"/>
                  </a:solidFill>
                  <a:latin typeface="+mn-lt"/>
                </a:rPr>
                <a:t>Objective</a:t>
              </a:r>
              <a:endParaRPr lang="en-US" altLang="en-US" sz="1050" dirty="0">
                <a:solidFill>
                  <a:schemeClr val="accent2"/>
                </a:solidFill>
                <a:latin typeface="+mn-lt"/>
              </a:endParaRPr>
            </a:p>
          </p:txBody>
        </p:sp>
        <p:cxnSp>
          <p:nvCxnSpPr>
            <p:cNvPr id="17" name="Gerade Verbindung 8"/>
            <p:cNvCxnSpPr/>
            <p:nvPr/>
          </p:nvCxnSpPr>
          <p:spPr bwMode="gray">
            <a:xfrm>
              <a:off x="1453499" y="1351984"/>
              <a:ext cx="230651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Gerade Verbindung 8"/>
            <p:cNvCxnSpPr/>
            <p:nvPr/>
          </p:nvCxnSpPr>
          <p:spPr bwMode="gray">
            <a:xfrm>
              <a:off x="4089197" y="1351984"/>
              <a:ext cx="361057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AutoShape 28"/>
            <p:cNvSpPr>
              <a:spLocks noChangeArrowheads="1"/>
            </p:cNvSpPr>
            <p:nvPr/>
          </p:nvSpPr>
          <p:spPr bwMode="gray">
            <a:xfrm>
              <a:off x="3836728" y="1492381"/>
              <a:ext cx="165357" cy="352214"/>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grpSp>
          <p:nvGrpSpPr>
            <p:cNvPr id="26" name="Gruppieren 25"/>
            <p:cNvGrpSpPr/>
            <p:nvPr/>
          </p:nvGrpSpPr>
          <p:grpSpPr>
            <a:xfrm>
              <a:off x="1453499" y="3879084"/>
              <a:ext cx="6246273" cy="407188"/>
              <a:chOff x="413998" y="4835621"/>
              <a:chExt cx="8328364" cy="542917"/>
            </a:xfrm>
          </p:grpSpPr>
          <p:sp>
            <p:nvSpPr>
              <p:cNvPr id="13" name="AutoShape 16"/>
              <p:cNvSpPr>
                <a:spLocks noChangeArrowheads="1"/>
              </p:cNvSpPr>
              <p:nvPr/>
            </p:nvSpPr>
            <p:spPr bwMode="gray">
              <a:xfrm>
                <a:off x="413998" y="4835621"/>
                <a:ext cx="3075352" cy="542917"/>
              </a:xfrm>
              <a:prstGeom prst="rect">
                <a:avLst/>
              </a:prstGeom>
              <a:solidFill>
                <a:schemeClr val="accent3">
                  <a:lumMod val="40000"/>
                  <a:lumOff val="60000"/>
                </a:schemeClr>
              </a:solidFill>
              <a:ln w="9525" algn="ctr">
                <a:noFill/>
                <a:miter lim="800000"/>
                <a:headEnd/>
                <a:tailEnd/>
              </a:ln>
            </p:spPr>
            <p:txBody>
              <a:bodyPr lIns="54000" tIns="0" rIns="0" bIns="0" anchor="ctr"/>
              <a:lstStyle/>
              <a:p>
                <a:pPr>
                  <a:spcAft>
                    <a:spcPct val="20000"/>
                  </a:spcAft>
                  <a:buClr>
                    <a:srgbClr val="000000"/>
                  </a:buClr>
                  <a:buSzPct val="100000"/>
                </a:pPr>
                <a:r>
                  <a:rPr lang="en-US" altLang="en-US" sz="1050" dirty="0">
                    <a:solidFill>
                      <a:schemeClr val="accent2"/>
                    </a:solidFill>
                  </a:rPr>
                  <a:t>10. Entrepreneur-</a:t>
                </a:r>
              </a:p>
              <a:p>
                <a:pPr>
                  <a:spcAft>
                    <a:spcPct val="20000"/>
                  </a:spcAft>
                  <a:buClr>
                    <a:srgbClr val="000000"/>
                  </a:buClr>
                  <a:buSzPct val="100000"/>
                </a:pPr>
                <a:r>
                  <a:rPr lang="en-US" altLang="en-US" sz="1050" dirty="0">
                    <a:solidFill>
                      <a:schemeClr val="accent2"/>
                    </a:solidFill>
                  </a:rPr>
                  <a:t>ship Training</a:t>
                </a:r>
                <a:endParaRPr lang="en-US" altLang="en-US" sz="1050" dirty="0">
                  <a:solidFill>
                    <a:schemeClr val="accent2"/>
                  </a:solidFill>
                </a:endParaRPr>
              </a:p>
            </p:txBody>
          </p:sp>
          <p:sp>
            <p:nvSpPr>
              <p:cNvPr id="14" name="Rectangle 17"/>
              <p:cNvSpPr>
                <a:spLocks noChangeArrowheads="1"/>
              </p:cNvSpPr>
              <p:nvPr/>
            </p:nvSpPr>
            <p:spPr bwMode="gray">
              <a:xfrm>
                <a:off x="3928262" y="4835621"/>
                <a:ext cx="4814100" cy="542917"/>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Train young people to start their own business covering areas like business plan writing, promoting their business, looking for funds etc.</a:t>
                </a:r>
                <a:endParaRPr lang="en-US" altLang="en-US" sz="900" dirty="0">
                  <a:solidFill>
                    <a:schemeClr val="accent2"/>
                  </a:solidFill>
                  <a:latin typeface="+mn-lt"/>
                </a:endParaRPr>
              </a:p>
            </p:txBody>
          </p:sp>
          <p:sp>
            <p:nvSpPr>
              <p:cNvPr id="23" name="AutoShape 28"/>
              <p:cNvSpPr>
                <a:spLocks noChangeArrowheads="1"/>
              </p:cNvSpPr>
              <p:nvPr/>
            </p:nvSpPr>
            <p:spPr bwMode="gray">
              <a:xfrm>
                <a:off x="3591637" y="487227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grpSp>
        <p:grpSp>
          <p:nvGrpSpPr>
            <p:cNvPr id="4" name="Gruppieren 3"/>
            <p:cNvGrpSpPr/>
            <p:nvPr/>
          </p:nvGrpSpPr>
          <p:grpSpPr>
            <a:xfrm>
              <a:off x="1453499" y="1977082"/>
              <a:ext cx="6246273" cy="522605"/>
              <a:chOff x="413998" y="2739070"/>
              <a:chExt cx="8328364" cy="544418"/>
            </a:xfrm>
          </p:grpSpPr>
          <p:sp>
            <p:nvSpPr>
              <p:cNvPr id="7" name="AutoShape 7"/>
              <p:cNvSpPr>
                <a:spLocks noChangeArrowheads="1"/>
              </p:cNvSpPr>
              <p:nvPr/>
            </p:nvSpPr>
            <p:spPr bwMode="gray">
              <a:xfrm>
                <a:off x="413998" y="2739071"/>
                <a:ext cx="3075352" cy="544417"/>
              </a:xfrm>
              <a:prstGeom prst="rect">
                <a:avLst/>
              </a:prstGeom>
              <a:solidFill>
                <a:schemeClr val="accent3">
                  <a:lumMod val="40000"/>
                  <a:lumOff val="60000"/>
                </a:schemeClr>
              </a:solidFill>
              <a:ln w="9525" algn="ctr">
                <a:noFill/>
                <a:miter lim="800000"/>
                <a:headEnd/>
                <a:tailEnd/>
              </a:ln>
            </p:spPr>
            <p:txBody>
              <a:bodyPr lIns="54000" tIns="0" rIns="0" bIns="0" anchor="ctr"/>
              <a:lstStyle/>
              <a:p>
                <a:pPr>
                  <a:spcAft>
                    <a:spcPct val="20000"/>
                  </a:spcAft>
                  <a:buClr>
                    <a:srgbClr val="000000"/>
                  </a:buClr>
                  <a:buSzPct val="100000"/>
                </a:pPr>
                <a:r>
                  <a:rPr lang="en-US" altLang="en-US" sz="1050" dirty="0">
                    <a:solidFill>
                      <a:schemeClr val="accent2"/>
                    </a:solidFill>
                  </a:rPr>
                  <a:t>7. Internship</a:t>
                </a:r>
                <a:endParaRPr lang="en-US" altLang="en-US" sz="1050" dirty="0">
                  <a:solidFill>
                    <a:schemeClr val="accent2"/>
                  </a:solidFill>
                </a:endParaRPr>
              </a:p>
            </p:txBody>
          </p:sp>
          <p:sp>
            <p:nvSpPr>
              <p:cNvPr id="8" name="Rectangle 8"/>
              <p:cNvSpPr>
                <a:spLocks noChangeArrowheads="1"/>
              </p:cNvSpPr>
              <p:nvPr/>
            </p:nvSpPr>
            <p:spPr bwMode="gray">
              <a:xfrm>
                <a:off x="3928262" y="2739071"/>
                <a:ext cx="4814100" cy="544417"/>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Provide a students with an opportunity to experience the working week in a real business environment, doing a job that benefits the employer and put into practice what employability skills they have already developed.</a:t>
                </a:r>
                <a:endParaRPr lang="en-US" altLang="en-US" sz="900" dirty="0">
                  <a:solidFill>
                    <a:schemeClr val="accent2"/>
                  </a:solidFill>
                  <a:latin typeface="+mn-lt"/>
                </a:endParaRPr>
              </a:p>
            </p:txBody>
          </p:sp>
          <p:sp>
            <p:nvSpPr>
              <p:cNvPr id="20" name="AutoShape 28"/>
              <p:cNvSpPr>
                <a:spLocks noChangeArrowheads="1"/>
              </p:cNvSpPr>
              <p:nvPr/>
            </p:nvSpPr>
            <p:spPr bwMode="gray">
              <a:xfrm>
                <a:off x="3591637" y="277647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pic>
            <p:nvPicPr>
              <p:cNvPr id="24"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89"/>
              <a:stretch/>
            </p:blipFill>
            <p:spPr bwMode="auto">
              <a:xfrm flipH="1">
                <a:off x="2033537" y="2739070"/>
                <a:ext cx="1455811" cy="544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27" name="Picture 15" descr="130909 GVD Lebenslaufcheck 1"/>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2669679" y="1469904"/>
              <a:ext cx="1096608" cy="402740"/>
            </a:xfrm>
            <a:prstGeom prst="rect">
              <a:avLst/>
            </a:prstGeom>
            <a:noFill/>
            <a:ln>
              <a:noFill/>
            </a:ln>
          </p:spPr>
        </p:pic>
        <p:pic>
          <p:nvPicPr>
            <p:cNvPr id="29" name="Picture 15"/>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2669679" y="3879083"/>
              <a:ext cx="1090332" cy="407188"/>
            </a:xfrm>
            <a:prstGeom prst="rect">
              <a:avLst/>
            </a:prstGeom>
            <a:noFill/>
            <a:ln>
              <a:noFill/>
            </a:ln>
          </p:spPr>
        </p:pic>
        <p:grpSp>
          <p:nvGrpSpPr>
            <p:cNvPr id="28" name="Gruppieren 27"/>
            <p:cNvGrpSpPr/>
            <p:nvPr/>
          </p:nvGrpSpPr>
          <p:grpSpPr>
            <a:xfrm>
              <a:off x="1453499" y="2624340"/>
              <a:ext cx="6246273" cy="419484"/>
              <a:chOff x="413998" y="3523834"/>
              <a:chExt cx="8328364" cy="559312"/>
            </a:xfrm>
          </p:grpSpPr>
          <p:sp>
            <p:nvSpPr>
              <p:cNvPr id="9" name="AutoShape 10"/>
              <p:cNvSpPr>
                <a:spLocks noChangeArrowheads="1"/>
              </p:cNvSpPr>
              <p:nvPr/>
            </p:nvSpPr>
            <p:spPr bwMode="gray">
              <a:xfrm>
                <a:off x="413998" y="3523834"/>
                <a:ext cx="3075352" cy="544417"/>
              </a:xfrm>
              <a:prstGeom prst="rect">
                <a:avLst/>
              </a:prstGeom>
              <a:solidFill>
                <a:schemeClr val="accent3">
                  <a:lumMod val="40000"/>
                  <a:lumOff val="60000"/>
                </a:schemeClr>
              </a:solidFill>
              <a:ln w="9525" algn="ctr">
                <a:noFill/>
                <a:miter lim="800000"/>
                <a:headEnd/>
                <a:tailEnd/>
              </a:ln>
            </p:spPr>
            <p:txBody>
              <a:bodyPr lIns="54000" tIns="0" rIns="0" bIns="0" anchor="ctr"/>
              <a:lstStyle/>
              <a:p>
                <a:pPr>
                  <a:spcAft>
                    <a:spcPct val="20000"/>
                  </a:spcAft>
                  <a:buClr>
                    <a:srgbClr val="000000"/>
                  </a:buClr>
                  <a:buSzPct val="100000"/>
                </a:pPr>
                <a:r>
                  <a:rPr lang="en-US" altLang="en-US" sz="1050" dirty="0">
                    <a:solidFill>
                      <a:schemeClr val="accent2"/>
                    </a:solidFill>
                  </a:rPr>
                  <a:t>8. Job Shadowing</a:t>
                </a:r>
                <a:endParaRPr lang="en-US" altLang="en-US" sz="1050" dirty="0">
                  <a:solidFill>
                    <a:schemeClr val="accent2"/>
                  </a:solidFill>
                </a:endParaRPr>
              </a:p>
            </p:txBody>
          </p:sp>
          <p:sp>
            <p:nvSpPr>
              <p:cNvPr id="10" name="Rectangle 11"/>
              <p:cNvSpPr>
                <a:spLocks noChangeArrowheads="1"/>
              </p:cNvSpPr>
              <p:nvPr/>
            </p:nvSpPr>
            <p:spPr bwMode="gray">
              <a:xfrm>
                <a:off x="3928262" y="3523834"/>
                <a:ext cx="4814100" cy="544417"/>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Young people accompany employees over a week or less to learn what it means to work in a certain area </a:t>
                </a:r>
                <a:endParaRPr lang="en-US" altLang="en-US" sz="900" dirty="0">
                  <a:solidFill>
                    <a:schemeClr val="accent2"/>
                  </a:solidFill>
                  <a:latin typeface="+mn-lt"/>
                </a:endParaRPr>
              </a:p>
            </p:txBody>
          </p:sp>
          <p:sp>
            <p:nvSpPr>
              <p:cNvPr id="21" name="AutoShape 28"/>
              <p:cNvSpPr>
                <a:spLocks noChangeArrowheads="1"/>
              </p:cNvSpPr>
              <p:nvPr/>
            </p:nvSpPr>
            <p:spPr bwMode="gray">
              <a:xfrm>
                <a:off x="3591637" y="3561233"/>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pic>
            <p:nvPicPr>
              <p:cNvPr id="30" name="Picture 3"/>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2033536" y="3523834"/>
                <a:ext cx="1455813" cy="559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5" name="Gruppieren 24"/>
            <p:cNvGrpSpPr/>
            <p:nvPr/>
          </p:nvGrpSpPr>
          <p:grpSpPr>
            <a:xfrm>
              <a:off x="1453499" y="3157153"/>
              <a:ext cx="6246273" cy="611363"/>
              <a:chOff x="413998" y="4313831"/>
              <a:chExt cx="8328364" cy="653190"/>
            </a:xfrm>
          </p:grpSpPr>
          <p:sp>
            <p:nvSpPr>
              <p:cNvPr id="11" name="AutoShape 13"/>
              <p:cNvSpPr>
                <a:spLocks noChangeArrowheads="1"/>
              </p:cNvSpPr>
              <p:nvPr/>
            </p:nvSpPr>
            <p:spPr bwMode="gray">
              <a:xfrm>
                <a:off x="413998" y="4313831"/>
                <a:ext cx="3075352" cy="653190"/>
              </a:xfrm>
              <a:prstGeom prst="rect">
                <a:avLst/>
              </a:prstGeom>
              <a:solidFill>
                <a:schemeClr val="accent3">
                  <a:lumMod val="40000"/>
                  <a:lumOff val="60000"/>
                </a:schemeClr>
              </a:solidFill>
              <a:ln w="9525" algn="ctr">
                <a:noFill/>
                <a:miter lim="800000"/>
                <a:headEnd/>
                <a:tailEnd/>
              </a:ln>
            </p:spPr>
            <p:txBody>
              <a:bodyPr lIns="54000" tIns="0" rIns="0" bIns="0" anchor="ctr"/>
              <a:lstStyle/>
              <a:p>
                <a:pPr>
                  <a:spcAft>
                    <a:spcPct val="20000"/>
                  </a:spcAft>
                  <a:buClr>
                    <a:srgbClr val="000000"/>
                  </a:buClr>
                  <a:buSzPct val="100000"/>
                </a:pPr>
                <a:r>
                  <a:rPr lang="en-US" altLang="en-US" sz="1050" dirty="0">
                    <a:solidFill>
                      <a:schemeClr val="accent2"/>
                    </a:solidFill>
                  </a:rPr>
                  <a:t>9. Career Fair</a:t>
                </a:r>
                <a:endParaRPr lang="en-US" altLang="en-US" sz="1050" dirty="0">
                  <a:solidFill>
                    <a:schemeClr val="accent2"/>
                  </a:solidFill>
                </a:endParaRPr>
              </a:p>
            </p:txBody>
          </p:sp>
          <p:sp>
            <p:nvSpPr>
              <p:cNvPr id="12" name="Rectangle 14"/>
              <p:cNvSpPr>
                <a:spLocks noChangeArrowheads="1"/>
              </p:cNvSpPr>
              <p:nvPr/>
            </p:nvSpPr>
            <p:spPr bwMode="gray">
              <a:xfrm>
                <a:off x="3928262" y="4313831"/>
                <a:ext cx="4814100" cy="653190"/>
              </a:xfrm>
              <a:prstGeom prst="rect">
                <a:avLst/>
              </a:prstGeom>
              <a:solidFill>
                <a:schemeClr val="accent5"/>
              </a:solidFill>
              <a:ln w="9525" algn="ctr">
                <a:noFill/>
                <a:miter lim="800000"/>
                <a:headEnd/>
                <a:tailEnd/>
              </a:ln>
            </p:spPr>
            <p:txBody>
              <a:bodyPr lIns="54000" tIns="0" rIns="34290" bIns="0" anchor="ctr"/>
              <a:lstStyle>
                <a:lvl1pPr>
                  <a:defRPr sz="1400">
                    <a:solidFill>
                      <a:schemeClr val="tx1"/>
                    </a:solidFill>
                    <a:latin typeface="Arial" charset="0"/>
                  </a:defRPr>
                </a:lvl1pPr>
                <a:lvl2pPr marL="742950" indent="-285750">
                  <a:defRPr sz="1400">
                    <a:solidFill>
                      <a:schemeClr val="tx1"/>
                    </a:solidFill>
                    <a:latin typeface="Arial" charset="0"/>
                  </a:defRPr>
                </a:lvl2pPr>
                <a:lvl3pPr marL="1143000" indent="-228600">
                  <a:defRPr sz="1400">
                    <a:solidFill>
                      <a:schemeClr val="tx1"/>
                    </a:solidFill>
                    <a:latin typeface="Arial" charset="0"/>
                  </a:defRPr>
                </a:lvl3pPr>
                <a:lvl4pPr marL="1600200" indent="-228600">
                  <a:defRPr sz="1400">
                    <a:solidFill>
                      <a:schemeClr val="tx1"/>
                    </a:solidFill>
                    <a:latin typeface="Arial" charset="0"/>
                  </a:defRPr>
                </a:lvl4pPr>
                <a:lvl5pPr marL="2057400" indent="-22860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spcAft>
                    <a:spcPct val="20000"/>
                  </a:spcAft>
                  <a:buClr>
                    <a:srgbClr val="000000"/>
                  </a:buClr>
                  <a:buSzPct val="100000"/>
                </a:pPr>
                <a:r>
                  <a:rPr lang="en-US" altLang="en-US" sz="900" dirty="0">
                    <a:solidFill>
                      <a:schemeClr val="accent2"/>
                    </a:solidFill>
                    <a:latin typeface="+mn-lt"/>
                  </a:rPr>
                  <a:t>Allow young people to obtain information about the professional work environment and  provide an insight into career opportunities and apprenticeships. Stands are set up and each department the variety of professional opportunities, as well as their own work experience</a:t>
                </a:r>
                <a:r>
                  <a:rPr lang="en-US" altLang="en-US" sz="900" dirty="0">
                    <a:solidFill>
                      <a:schemeClr val="accent2"/>
                    </a:solidFill>
                    <a:latin typeface="+mn-lt"/>
                  </a:rPr>
                  <a:t>.</a:t>
                </a:r>
                <a:endParaRPr lang="en-US" altLang="en-US" sz="900" dirty="0">
                  <a:solidFill>
                    <a:schemeClr val="accent2"/>
                  </a:solidFill>
                  <a:latin typeface="+mn-lt"/>
                </a:endParaRPr>
              </a:p>
            </p:txBody>
          </p:sp>
          <p:sp>
            <p:nvSpPr>
              <p:cNvPr id="22" name="AutoShape 28"/>
              <p:cNvSpPr>
                <a:spLocks noChangeArrowheads="1"/>
              </p:cNvSpPr>
              <p:nvPr/>
            </p:nvSpPr>
            <p:spPr bwMode="gray">
              <a:xfrm>
                <a:off x="3591637" y="4350480"/>
                <a:ext cx="220476" cy="469619"/>
              </a:xfrm>
              <a:prstGeom prst="chevron">
                <a:avLst>
                  <a:gd name="adj" fmla="val 52972"/>
                </a:avLst>
              </a:prstGeom>
              <a:solidFill>
                <a:srgbClr val="FFCC00"/>
              </a:solidFill>
              <a:ln w="9525" algn="ctr">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08000" tIns="108000" rIns="108000" bIns="108000" anchor="ctr"/>
              <a:lstStyle/>
              <a:p>
                <a:endParaRPr lang="en-US" sz="1013">
                  <a:solidFill>
                    <a:schemeClr val="accent2"/>
                  </a:solidFill>
                </a:endParaRPr>
              </a:p>
            </p:txBody>
          </p:sp>
          <p:pic>
            <p:nvPicPr>
              <p:cNvPr id="48947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33537" y="4313831"/>
                <a:ext cx="1455810" cy="653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382331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39A4F075-B0C2-4B53-8263-668DE8F20314}"/>
              </a:ext>
            </a:extLst>
          </p:cNvPr>
          <p:cNvSpPr>
            <a:spLocks noGrp="1"/>
          </p:cNvSpPr>
          <p:nvPr>
            <p:ph type="ftr" sz="quarter" idx="10"/>
          </p:nvPr>
        </p:nvSpPr>
        <p:spPr/>
        <p:txBody>
          <a:bodyPr/>
          <a:lstStyle/>
          <a:p>
            <a:r>
              <a:rPr lang="en-US" smtClean="0"/>
              <a:t>DPDHL Group | Corporate Citizenship | Bonn | July 2020</a:t>
            </a:r>
            <a:endParaRPr lang="en-US" dirty="0"/>
          </a:p>
        </p:txBody>
      </p:sp>
    </p:spTree>
    <p:extLst>
      <p:ext uri="{BB962C8B-B14F-4D97-AF65-F5344CB8AC3E}">
        <p14:creationId xmlns:p14="http://schemas.microsoft.com/office/powerpoint/2010/main" val="272483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ußzeilenplatzhalter 3"/>
          <p:cNvSpPr>
            <a:spLocks noGrp="1"/>
          </p:cNvSpPr>
          <p:nvPr>
            <p:ph type="ftr" sz="quarter" idx="10"/>
          </p:nvPr>
        </p:nvSpPr>
        <p:spPr/>
        <p:txBody>
          <a:bodyPr/>
          <a:lstStyle/>
          <a:p>
            <a:r>
              <a:rPr lang="en-US" dirty="0" smtClean="0"/>
              <a:t>DPDHL Group | Corporate Citizenship | Bonn | July 2020</a:t>
            </a:r>
            <a:endParaRPr lang="en-US" dirty="0"/>
          </a:p>
        </p:txBody>
      </p:sp>
      <p:sp>
        <p:nvSpPr>
          <p:cNvPr id="5" name="Titel 4"/>
          <p:cNvSpPr>
            <a:spLocks noGrp="1"/>
          </p:cNvSpPr>
          <p:nvPr>
            <p:ph type="title"/>
          </p:nvPr>
        </p:nvSpPr>
        <p:spPr>
          <a:xfrm>
            <a:off x="317415" y="607445"/>
            <a:ext cx="4913948" cy="493950"/>
          </a:xfrm>
        </p:spPr>
        <p:txBody>
          <a:bodyPr/>
          <a:lstStyle/>
          <a:p>
            <a:r>
              <a:rPr lang="de-DE" dirty="0" err="1" smtClean="0"/>
              <a:t>Empowering</a:t>
            </a:r>
            <a:r>
              <a:rPr lang="de-DE" dirty="0" smtClean="0"/>
              <a:t> </a:t>
            </a:r>
            <a:r>
              <a:rPr lang="en-US" dirty="0" smtClean="0"/>
              <a:t>young </a:t>
            </a:r>
            <a:r>
              <a:rPr lang="en-US" dirty="0"/>
              <a:t>people </a:t>
            </a:r>
            <a:r>
              <a:rPr lang="en-US" dirty="0" smtClean="0"/>
              <a:t>to </a:t>
            </a:r>
            <a:r>
              <a:rPr lang="en-US" dirty="0"/>
              <a:t>attain employability skills to live an independent </a:t>
            </a:r>
            <a:r>
              <a:rPr lang="en-US" dirty="0" smtClean="0"/>
              <a:t>life</a:t>
            </a:r>
            <a:endParaRPr lang="de-DE" dirty="0"/>
          </a:p>
        </p:txBody>
      </p:sp>
      <p:sp>
        <p:nvSpPr>
          <p:cNvPr id="2" name="Bildplatzhalter 1"/>
          <p:cNvSpPr>
            <a:spLocks noGrp="1"/>
          </p:cNvSpPr>
          <p:nvPr>
            <p:ph type="pic" sz="quarter" idx="18"/>
          </p:nvPr>
        </p:nvSpPr>
        <p:spPr/>
      </p:sp>
      <p:pic>
        <p:nvPicPr>
          <p:cNvPr id="18" name="Bildplatzhalter 5"/>
          <p:cNvPicPr>
            <a:picLocks noChangeAspect="1"/>
          </p:cNvPicPr>
          <p:nvPr/>
        </p:nvPicPr>
        <p:blipFill>
          <a:blip r:embed="rId2" cstate="print">
            <a:extLst>
              <a:ext uri="{28A0092B-C50C-407E-A947-70E740481C1C}">
                <a14:useLocalDpi xmlns:a14="http://schemas.microsoft.com/office/drawing/2010/main" val="0"/>
              </a:ext>
            </a:extLst>
          </a:blip>
          <a:srcRect l="28895" r="28895"/>
          <a:stretch>
            <a:fillRect/>
          </a:stretch>
        </p:blipFill>
        <p:spPr>
          <a:xfrm>
            <a:off x="5292726" y="0"/>
            <a:ext cx="3851274" cy="5143500"/>
          </a:xfrm>
          <a:prstGeom prst="rect">
            <a:avLst/>
          </a:prstGeom>
          <a:solidFill>
            <a:srgbClr val="CCCCCC"/>
          </a:solidFill>
        </p:spPr>
      </p:pic>
      <p:sp>
        <p:nvSpPr>
          <p:cNvPr id="20" name="Rectangle 9">
            <a:extLst>
              <a:ext uri="{FF2B5EF4-FFF2-40B4-BE49-F238E27FC236}">
                <a16:creationId xmlns:a16="http://schemas.microsoft.com/office/drawing/2014/main" xmlns="" id="{2F92514E-F000-7E42-A876-4934DFB69726}"/>
              </a:ext>
            </a:extLst>
          </p:cNvPr>
          <p:cNvSpPr/>
          <p:nvPr/>
        </p:nvSpPr>
        <p:spPr>
          <a:xfrm>
            <a:off x="323998" y="1169205"/>
            <a:ext cx="1529684" cy="693150"/>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Mission</a:t>
            </a:r>
          </a:p>
        </p:txBody>
      </p:sp>
      <p:sp>
        <p:nvSpPr>
          <p:cNvPr id="21" name="Rectangle 9">
            <a:extLst>
              <a:ext uri="{FF2B5EF4-FFF2-40B4-BE49-F238E27FC236}">
                <a16:creationId xmlns:a16="http://schemas.microsoft.com/office/drawing/2014/main" xmlns="" id="{6B52F746-1E2E-BA48-B15F-F3C3F7C5E502}"/>
              </a:ext>
            </a:extLst>
          </p:cNvPr>
          <p:cNvSpPr/>
          <p:nvPr/>
        </p:nvSpPr>
        <p:spPr>
          <a:xfrm>
            <a:off x="1930835" y="1170789"/>
            <a:ext cx="3037890" cy="69172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r>
              <a:rPr lang="en-US" sz="1050" b="1" dirty="0">
                <a:solidFill>
                  <a:schemeClr val="tx1"/>
                </a:solidFill>
              </a:rPr>
              <a:t>Improving employability </a:t>
            </a:r>
            <a:r>
              <a:rPr lang="aa-ET" sz="1050" b="1" dirty="0">
                <a:solidFill>
                  <a:schemeClr val="tx1"/>
                </a:solidFill>
              </a:rPr>
              <a:t>by equipping </a:t>
            </a:r>
            <a:r>
              <a:rPr lang="en-US" sz="1050" b="1" dirty="0">
                <a:solidFill>
                  <a:schemeClr val="tx1"/>
                </a:solidFill>
              </a:rPr>
              <a:t>young people</a:t>
            </a:r>
            <a:r>
              <a:rPr lang="aa-ET" sz="1050" b="1" dirty="0">
                <a:solidFill>
                  <a:schemeClr val="tx1"/>
                </a:solidFill>
              </a:rPr>
              <a:t> with the skills </a:t>
            </a:r>
            <a:r>
              <a:rPr lang="en-US" sz="1050" b="1" dirty="0">
                <a:solidFill>
                  <a:schemeClr val="tx1"/>
                </a:solidFill>
              </a:rPr>
              <a:t>and encounters </a:t>
            </a:r>
            <a:r>
              <a:rPr lang="aa-ET" sz="1050" b="1" dirty="0">
                <a:solidFill>
                  <a:schemeClr val="tx1"/>
                </a:solidFill>
              </a:rPr>
              <a:t>needed to be prepared for the world of work</a:t>
            </a:r>
            <a:r>
              <a:rPr lang="aa-ET" sz="1050" dirty="0">
                <a:solidFill>
                  <a:schemeClr val="tx1"/>
                </a:solidFill>
              </a:rPr>
              <a:t> </a:t>
            </a:r>
            <a:endParaRPr lang="de-DE" sz="1050" dirty="0">
              <a:solidFill>
                <a:schemeClr val="tx1"/>
              </a:solidFill>
            </a:endParaRPr>
          </a:p>
        </p:txBody>
      </p:sp>
      <p:sp>
        <p:nvSpPr>
          <p:cNvPr id="22" name="Rectangle 9">
            <a:extLst>
              <a:ext uri="{FF2B5EF4-FFF2-40B4-BE49-F238E27FC236}">
                <a16:creationId xmlns:a16="http://schemas.microsoft.com/office/drawing/2014/main" xmlns="" id="{2F92514E-F000-7E42-A876-4934DFB69726}"/>
              </a:ext>
            </a:extLst>
          </p:cNvPr>
          <p:cNvSpPr/>
          <p:nvPr/>
        </p:nvSpPr>
        <p:spPr>
          <a:xfrm>
            <a:off x="323998" y="1925740"/>
            <a:ext cx="1529684" cy="620949"/>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Target Group</a:t>
            </a:r>
          </a:p>
        </p:txBody>
      </p:sp>
      <p:sp>
        <p:nvSpPr>
          <p:cNvPr id="23" name="Rectangle 9">
            <a:extLst>
              <a:ext uri="{FF2B5EF4-FFF2-40B4-BE49-F238E27FC236}">
                <a16:creationId xmlns:a16="http://schemas.microsoft.com/office/drawing/2014/main" xmlns="" id="{6B52F746-1E2E-BA48-B15F-F3C3F7C5E502}"/>
              </a:ext>
            </a:extLst>
          </p:cNvPr>
          <p:cNvSpPr/>
          <p:nvPr/>
        </p:nvSpPr>
        <p:spPr>
          <a:xfrm>
            <a:off x="1930835" y="1927325"/>
            <a:ext cx="3037890" cy="6196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a:lnSpc>
                <a:spcPct val="110000"/>
              </a:lnSpc>
              <a:spcAft>
                <a:spcPts val="500"/>
              </a:spcAft>
            </a:pPr>
            <a:r>
              <a:rPr lang="en-US" sz="1000" dirty="0" smtClean="0">
                <a:solidFill>
                  <a:schemeClr val="tx1"/>
                </a:solidFill>
              </a:rPr>
              <a:t>Children (7+) and young people (15+) in need</a:t>
            </a:r>
            <a:r>
              <a:rPr lang="aa-ET" sz="1000" dirty="0" smtClean="0">
                <a:solidFill>
                  <a:schemeClr val="tx1"/>
                </a:solidFill>
              </a:rPr>
              <a:t> </a:t>
            </a:r>
            <a:r>
              <a:rPr lang="aa-ET" sz="1000" dirty="0">
                <a:solidFill>
                  <a:schemeClr val="tx1"/>
                </a:solidFill>
              </a:rPr>
              <a:t>as a result of poverty, loss of family or being forced to flee their </a:t>
            </a:r>
            <a:r>
              <a:rPr lang="aa-ET" sz="1000" dirty="0" smtClean="0">
                <a:solidFill>
                  <a:schemeClr val="tx1"/>
                </a:solidFill>
              </a:rPr>
              <a:t>country</a:t>
            </a:r>
            <a:endParaRPr lang="en-US" altLang="en-US" sz="1000" dirty="0">
              <a:solidFill>
                <a:schemeClr val="tx1"/>
              </a:solidFill>
            </a:endParaRPr>
          </a:p>
        </p:txBody>
      </p:sp>
      <p:sp>
        <p:nvSpPr>
          <p:cNvPr id="24" name="Rectangle 9">
            <a:extLst>
              <a:ext uri="{FF2B5EF4-FFF2-40B4-BE49-F238E27FC236}">
                <a16:creationId xmlns:a16="http://schemas.microsoft.com/office/drawing/2014/main" xmlns="" id="{2F92514E-F000-7E42-A876-4934DFB69726}"/>
              </a:ext>
            </a:extLst>
          </p:cNvPr>
          <p:cNvSpPr/>
          <p:nvPr/>
        </p:nvSpPr>
        <p:spPr>
          <a:xfrm>
            <a:off x="317415" y="2608675"/>
            <a:ext cx="1529684" cy="431909"/>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Lead </a:t>
            </a:r>
            <a:r>
              <a:rPr lang="de-DE" sz="1200" b="1" dirty="0" err="1" smtClean="0">
                <a:solidFill>
                  <a:schemeClr val="tx1"/>
                </a:solidFill>
              </a:rPr>
              <a:t>partners</a:t>
            </a:r>
            <a:endParaRPr lang="de-DE" sz="1200" b="1" dirty="0" smtClean="0">
              <a:solidFill>
                <a:schemeClr val="tx1"/>
              </a:solidFill>
            </a:endParaRPr>
          </a:p>
        </p:txBody>
      </p:sp>
      <p:sp>
        <p:nvSpPr>
          <p:cNvPr id="25" name="Rectangle 9">
            <a:extLst>
              <a:ext uri="{FF2B5EF4-FFF2-40B4-BE49-F238E27FC236}">
                <a16:creationId xmlns:a16="http://schemas.microsoft.com/office/drawing/2014/main" xmlns="" id="{6B52F746-1E2E-BA48-B15F-F3C3F7C5E502}"/>
              </a:ext>
            </a:extLst>
          </p:cNvPr>
          <p:cNvSpPr/>
          <p:nvPr/>
        </p:nvSpPr>
        <p:spPr>
          <a:xfrm>
            <a:off x="1924252" y="2610260"/>
            <a:ext cx="3037890" cy="43102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a:lnSpc>
                <a:spcPct val="110000"/>
              </a:lnSpc>
              <a:spcAft>
                <a:spcPts val="500"/>
              </a:spcAft>
              <a:buClr>
                <a:schemeClr val="accent4"/>
              </a:buClr>
            </a:pPr>
            <a:r>
              <a:rPr lang="de-DE" sz="1000" dirty="0" smtClean="0">
                <a:solidFill>
                  <a:schemeClr val="tx1"/>
                </a:solidFill>
              </a:rPr>
              <a:t>SOS </a:t>
            </a:r>
            <a:r>
              <a:rPr lang="de-DE" sz="1000" dirty="0" err="1" smtClean="0">
                <a:solidFill>
                  <a:schemeClr val="tx1"/>
                </a:solidFill>
              </a:rPr>
              <a:t>Children‘s</a:t>
            </a:r>
            <a:r>
              <a:rPr lang="de-DE" sz="1000" dirty="0" smtClean="0">
                <a:solidFill>
                  <a:schemeClr val="tx1"/>
                </a:solidFill>
              </a:rPr>
              <a:t> </a:t>
            </a:r>
            <a:r>
              <a:rPr lang="de-DE" sz="1000" dirty="0" err="1" smtClean="0">
                <a:solidFill>
                  <a:schemeClr val="tx1"/>
                </a:solidFill>
              </a:rPr>
              <a:t>Villages</a:t>
            </a:r>
            <a:r>
              <a:rPr lang="de-DE" sz="1000" dirty="0" smtClean="0">
                <a:solidFill>
                  <a:schemeClr val="tx1"/>
                </a:solidFill>
              </a:rPr>
              <a:t> &amp; </a:t>
            </a:r>
            <a:r>
              <a:rPr lang="de-DE" sz="1000" dirty="0" err="1" smtClean="0">
                <a:solidFill>
                  <a:schemeClr val="tx1"/>
                </a:solidFill>
              </a:rPr>
              <a:t>Teach</a:t>
            </a:r>
            <a:r>
              <a:rPr lang="de-DE" sz="1000" dirty="0" smtClean="0">
                <a:solidFill>
                  <a:schemeClr val="tx1"/>
                </a:solidFill>
              </a:rPr>
              <a:t> For All </a:t>
            </a:r>
            <a:r>
              <a:rPr lang="de-DE" sz="1000" dirty="0" err="1" smtClean="0">
                <a:solidFill>
                  <a:schemeClr val="tx1"/>
                </a:solidFill>
              </a:rPr>
              <a:t>network</a:t>
            </a:r>
            <a:endParaRPr lang="de-DE" sz="1000" dirty="0" smtClean="0">
              <a:solidFill>
                <a:schemeClr val="tx1"/>
              </a:solidFill>
            </a:endParaRPr>
          </a:p>
        </p:txBody>
      </p:sp>
      <p:sp>
        <p:nvSpPr>
          <p:cNvPr id="26" name="Rectangle 9">
            <a:extLst>
              <a:ext uri="{FF2B5EF4-FFF2-40B4-BE49-F238E27FC236}">
                <a16:creationId xmlns:a16="http://schemas.microsoft.com/office/drawing/2014/main" xmlns="" id="{2F92514E-F000-7E42-A876-4934DFB69726}"/>
              </a:ext>
            </a:extLst>
          </p:cNvPr>
          <p:cNvSpPr/>
          <p:nvPr/>
        </p:nvSpPr>
        <p:spPr>
          <a:xfrm>
            <a:off x="310832" y="3102570"/>
            <a:ext cx="1529684" cy="647614"/>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Main </a:t>
            </a:r>
            <a:r>
              <a:rPr lang="de-DE" sz="1200" b="1" dirty="0" err="1" smtClean="0">
                <a:solidFill>
                  <a:schemeClr val="tx1"/>
                </a:solidFill>
              </a:rPr>
              <a:t>lever</a:t>
            </a:r>
            <a:endParaRPr lang="de-DE" sz="1200" b="1" dirty="0" smtClean="0">
              <a:solidFill>
                <a:schemeClr val="tx1"/>
              </a:solidFill>
            </a:endParaRPr>
          </a:p>
        </p:txBody>
      </p:sp>
      <p:sp>
        <p:nvSpPr>
          <p:cNvPr id="27" name="Rectangle 9">
            <a:extLst>
              <a:ext uri="{FF2B5EF4-FFF2-40B4-BE49-F238E27FC236}">
                <a16:creationId xmlns:a16="http://schemas.microsoft.com/office/drawing/2014/main" xmlns="" id="{6B52F746-1E2E-BA48-B15F-F3C3F7C5E502}"/>
              </a:ext>
            </a:extLst>
          </p:cNvPr>
          <p:cNvSpPr/>
          <p:nvPr/>
        </p:nvSpPr>
        <p:spPr>
          <a:xfrm>
            <a:off x="1924252" y="3107425"/>
            <a:ext cx="3037890" cy="645507"/>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a:lnSpc>
                <a:spcPct val="110000"/>
              </a:lnSpc>
              <a:spcAft>
                <a:spcPts val="500"/>
              </a:spcAft>
              <a:buClr>
                <a:schemeClr val="accent4"/>
              </a:buClr>
              <a:buSzPct val="80000"/>
            </a:pPr>
            <a:r>
              <a:rPr lang="en-US" sz="1000" dirty="0">
                <a:solidFill>
                  <a:schemeClr val="tx1"/>
                </a:solidFill>
              </a:rPr>
              <a:t>Local employees i</a:t>
            </a:r>
            <a:r>
              <a:rPr lang="en-GB" sz="1000" dirty="0" err="1">
                <a:solidFill>
                  <a:schemeClr val="tx1"/>
                </a:solidFill>
              </a:rPr>
              <a:t>nteract</a:t>
            </a:r>
            <a:r>
              <a:rPr lang="en-GB" sz="1000" dirty="0">
                <a:solidFill>
                  <a:schemeClr val="tx1"/>
                </a:solidFill>
              </a:rPr>
              <a:t> with children and young people to bring the world of work to life by sharing their </a:t>
            </a:r>
            <a:r>
              <a:rPr lang="en-GB" sz="1000" dirty="0" smtClean="0">
                <a:solidFill>
                  <a:schemeClr val="tx1"/>
                </a:solidFill>
              </a:rPr>
              <a:t>know-how and experience</a:t>
            </a:r>
            <a:endParaRPr lang="en-GB" sz="1000" dirty="0">
              <a:solidFill>
                <a:schemeClr val="tx1"/>
              </a:solidFill>
            </a:endParaRPr>
          </a:p>
          <a:p>
            <a:pPr>
              <a:lnSpc>
                <a:spcPct val="110000"/>
              </a:lnSpc>
              <a:spcAft>
                <a:spcPts val="500"/>
              </a:spcAft>
              <a:buClr>
                <a:schemeClr val="accent4"/>
              </a:buClr>
            </a:pPr>
            <a:endParaRPr lang="en-US" sz="1050" dirty="0">
              <a:solidFill>
                <a:schemeClr val="tx1"/>
              </a:solidFill>
            </a:endParaRPr>
          </a:p>
        </p:txBody>
      </p:sp>
      <p:sp>
        <p:nvSpPr>
          <p:cNvPr id="28" name="Rectangle 9">
            <a:extLst>
              <a:ext uri="{FF2B5EF4-FFF2-40B4-BE49-F238E27FC236}">
                <a16:creationId xmlns:a16="http://schemas.microsoft.com/office/drawing/2014/main" xmlns="" id="{2F92514E-F000-7E42-A876-4934DFB69726}"/>
              </a:ext>
            </a:extLst>
          </p:cNvPr>
          <p:cNvSpPr/>
          <p:nvPr/>
        </p:nvSpPr>
        <p:spPr>
          <a:xfrm>
            <a:off x="311189" y="3814219"/>
            <a:ext cx="1529684" cy="917641"/>
          </a:xfrm>
          <a:prstGeom prst="rect">
            <a:avLst/>
          </a:prstGeom>
          <a:gradFill>
            <a:gsLst>
              <a:gs pos="30000">
                <a:schemeClr val="accent3"/>
              </a:gs>
              <a:gs pos="79000">
                <a:srgbClr val="FFDE59"/>
              </a:gs>
              <a:gs pos="100000">
                <a:srgbClr val="FFF0B2"/>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08000" rIns="144000" bIns="108000" numCol="1" spcCol="0" rtlCol="0" fromWordArt="0" anchor="t" anchorCtr="0" forceAA="0" compatLnSpc="1">
            <a:prstTxWarp prst="textNoShape">
              <a:avLst/>
            </a:prstTxWarp>
            <a:noAutofit/>
          </a:bodyPr>
          <a:lstStyle/>
          <a:p>
            <a:r>
              <a:rPr lang="de-DE" sz="1200" b="1" dirty="0" smtClean="0">
                <a:solidFill>
                  <a:schemeClr val="tx1"/>
                </a:solidFill>
              </a:rPr>
              <a:t>Goals </a:t>
            </a:r>
          </a:p>
        </p:txBody>
      </p:sp>
      <p:sp>
        <p:nvSpPr>
          <p:cNvPr id="29" name="Rectangle 9">
            <a:extLst>
              <a:ext uri="{FF2B5EF4-FFF2-40B4-BE49-F238E27FC236}">
                <a16:creationId xmlns:a16="http://schemas.microsoft.com/office/drawing/2014/main" xmlns="" id="{6B52F746-1E2E-BA48-B15F-F3C3F7C5E502}"/>
              </a:ext>
            </a:extLst>
          </p:cNvPr>
          <p:cNvSpPr/>
          <p:nvPr/>
        </p:nvSpPr>
        <p:spPr>
          <a:xfrm>
            <a:off x="1924609" y="3819075"/>
            <a:ext cx="3037890" cy="91465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162000" tIns="108000" rIns="162000" bIns="108000" rtlCol="0" anchor="t"/>
          <a:lstStyle/>
          <a:p>
            <a:pPr>
              <a:lnSpc>
                <a:spcPct val="110000"/>
              </a:lnSpc>
              <a:spcAft>
                <a:spcPts val="500"/>
              </a:spcAft>
              <a:buClr>
                <a:schemeClr val="accent4"/>
              </a:buClr>
            </a:pPr>
            <a:endParaRPr lang="en-US" sz="1050" dirty="0">
              <a:solidFill>
                <a:schemeClr val="tx1"/>
              </a:solidFill>
            </a:endParaRPr>
          </a:p>
        </p:txBody>
      </p:sp>
      <p:sp>
        <p:nvSpPr>
          <p:cNvPr id="30" name="Textfeld 29"/>
          <p:cNvSpPr txBox="1"/>
          <p:nvPr/>
        </p:nvSpPr>
        <p:spPr>
          <a:xfrm>
            <a:off x="2022445" y="3808530"/>
            <a:ext cx="2939697" cy="923330"/>
          </a:xfrm>
          <a:prstGeom prst="rect">
            <a:avLst/>
          </a:prstGeom>
          <a:noFill/>
        </p:spPr>
        <p:txBody>
          <a:bodyPr wrap="square" lIns="0" tIns="0" rIns="0" bIns="0" rtlCol="0">
            <a:spAutoFit/>
          </a:bodyPr>
          <a:lstStyle/>
          <a:p>
            <a:r>
              <a:rPr lang="en-US" sz="1000" b="1" dirty="0"/>
              <a:t>SDG 4 &amp; 8</a:t>
            </a:r>
            <a:r>
              <a:rPr lang="en-US" sz="1000" dirty="0"/>
              <a:t>: Empower children and young people to fulfill their potential by developing their mindsets, life skills, and capacity to reach their aspirations and connecting them to the world of </a:t>
            </a:r>
            <a:r>
              <a:rPr lang="en-US" sz="1000" dirty="0" smtClean="0"/>
              <a:t>work</a:t>
            </a:r>
            <a:endParaRPr lang="de-DE" sz="1000" dirty="0"/>
          </a:p>
          <a:p>
            <a:r>
              <a:rPr lang="en-GB" sz="1000" b="1" dirty="0"/>
              <a:t>SDG 17</a:t>
            </a:r>
            <a:r>
              <a:rPr lang="en-GB" sz="1000" dirty="0"/>
              <a:t>: Demonstrate best practices and drive multi-stakeholder partnerships to scale solutions </a:t>
            </a:r>
            <a:endParaRPr lang="en-GB" sz="1100" dirty="0"/>
          </a:p>
        </p:txBody>
      </p:sp>
    </p:spTree>
    <p:extLst>
      <p:ext uri="{BB962C8B-B14F-4D97-AF65-F5344CB8AC3E}">
        <p14:creationId xmlns:p14="http://schemas.microsoft.com/office/powerpoint/2010/main" val="20165501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9144001" cy="5188612"/>
          </a:xfrm>
          <a:prstGeom prst="rect">
            <a:avLst/>
          </a:prstGeom>
          <a:solidFill>
            <a:schemeClr val="bg1"/>
          </a:solidFill>
          <a:ln>
            <a:noFill/>
          </a:ln>
        </p:spPr>
      </p:pic>
      <p:sp>
        <p:nvSpPr>
          <p:cNvPr id="4" name="Title 3">
            <a:extLst>
              <a:ext uri="{FF2B5EF4-FFF2-40B4-BE49-F238E27FC236}">
                <a16:creationId xmlns:a16="http://schemas.microsoft.com/office/drawing/2014/main" xmlns="" id="{BE5BA203-1CF6-44D9-816B-A58A006B6F99}"/>
              </a:ext>
            </a:extLst>
          </p:cNvPr>
          <p:cNvSpPr>
            <a:spLocks noGrp="1"/>
          </p:cNvSpPr>
          <p:nvPr>
            <p:ph type="title"/>
          </p:nvPr>
        </p:nvSpPr>
        <p:spPr>
          <a:xfrm>
            <a:off x="324001" y="385163"/>
            <a:ext cx="6468686" cy="493950"/>
          </a:xfrm>
        </p:spPr>
        <p:txBody>
          <a:bodyPr/>
          <a:lstStyle/>
          <a:p>
            <a:r>
              <a:rPr lang="en-US" dirty="0" smtClean="0"/>
              <a:t>With </a:t>
            </a:r>
            <a:r>
              <a:rPr lang="en-US" dirty="0"/>
              <a:t>Teach For All and SOS Children’s Villages we are delivering on </a:t>
            </a:r>
            <a:r>
              <a:rPr lang="en-US" dirty="0" smtClean="0"/>
              <a:t>shared missions</a:t>
            </a:r>
            <a:endParaRPr lang="en-GB" dirty="0"/>
          </a:p>
        </p:txBody>
      </p:sp>
      <p:sp>
        <p:nvSpPr>
          <p:cNvPr id="7" name="Text Placeholder 6">
            <a:extLst>
              <a:ext uri="{FF2B5EF4-FFF2-40B4-BE49-F238E27FC236}">
                <a16:creationId xmlns:a16="http://schemas.microsoft.com/office/drawing/2014/main" xmlns="" id="{DE33F8FA-5721-412E-8E86-436BE4500732}"/>
              </a:ext>
            </a:extLst>
          </p:cNvPr>
          <p:cNvSpPr>
            <a:spLocks noGrp="1"/>
          </p:cNvSpPr>
          <p:nvPr>
            <p:ph type="body" sz="quarter" idx="18"/>
          </p:nvPr>
        </p:nvSpPr>
        <p:spPr/>
        <p:txBody>
          <a:bodyPr/>
          <a:lstStyle/>
          <a:p>
            <a:r>
              <a:rPr lang="en-GB" dirty="0"/>
              <a:t>For internal use</a:t>
            </a:r>
          </a:p>
        </p:txBody>
      </p:sp>
      <p:sp>
        <p:nvSpPr>
          <p:cNvPr id="21" name="Footer Placeholder 14">
            <a:extLst>
              <a:ext uri="{FF2B5EF4-FFF2-40B4-BE49-F238E27FC236}">
                <a16:creationId xmlns:a16="http://schemas.microsoft.com/office/drawing/2014/main" xmlns="" id="{25E2F11B-1551-3449-AAD0-64CF53AE127D}"/>
              </a:ext>
            </a:extLst>
          </p:cNvPr>
          <p:cNvSpPr>
            <a:spLocks noGrp="1"/>
          </p:cNvSpPr>
          <p:nvPr>
            <p:ph type="ftr" sz="quarter" idx="10"/>
          </p:nvPr>
        </p:nvSpPr>
        <p:spPr>
          <a:xfrm>
            <a:off x="323999" y="4803982"/>
            <a:ext cx="8117532" cy="138499"/>
          </a:xfrm>
        </p:spPr>
        <p:txBody>
          <a:bodyPr/>
          <a:lstStyle/>
          <a:p>
            <a:r>
              <a:rPr lang="en-US" smtClean="0">
                <a:solidFill>
                  <a:schemeClr val="bg1"/>
                </a:solidFill>
              </a:rPr>
              <a:t>DPDHL Group | Corporate Citizenship | Bonn | July 2020</a:t>
            </a:r>
            <a:endParaRPr lang="en-US" dirty="0">
              <a:solidFill>
                <a:schemeClr val="bg1"/>
              </a:solidFill>
            </a:endParaRPr>
          </a:p>
        </p:txBody>
      </p:sp>
      <p:sp>
        <p:nvSpPr>
          <p:cNvPr id="13" name="Google Shape;937;p64"/>
          <p:cNvSpPr/>
          <p:nvPr/>
        </p:nvSpPr>
        <p:spPr>
          <a:xfrm>
            <a:off x="572388" y="1909664"/>
            <a:ext cx="1764000" cy="857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p:txBody>
      </p:sp>
      <p:sp>
        <p:nvSpPr>
          <p:cNvPr id="23" name="Textfeld 22"/>
          <p:cNvSpPr txBox="1"/>
          <p:nvPr/>
        </p:nvSpPr>
        <p:spPr>
          <a:xfrm>
            <a:off x="2485997" y="1922852"/>
            <a:ext cx="3793535" cy="830997"/>
          </a:xfrm>
          <a:prstGeom prst="rect">
            <a:avLst/>
          </a:prstGeom>
          <a:noFill/>
        </p:spPr>
        <p:txBody>
          <a:bodyPr wrap="square" rtlCol="0">
            <a:spAutoFit/>
          </a:bodyPr>
          <a:lstStyle/>
          <a:p>
            <a:r>
              <a:rPr lang="en-US" sz="1200" b="1" dirty="0" smtClean="0"/>
              <a:t>In 2040, communities in every part of the world are enabling all their children to have the education, support and opportunity to shape a better future for themselves and all of us.</a:t>
            </a:r>
          </a:p>
        </p:txBody>
      </p:sp>
      <p:sp>
        <p:nvSpPr>
          <p:cNvPr id="24" name="Textfeld 23"/>
          <p:cNvSpPr txBox="1"/>
          <p:nvPr/>
        </p:nvSpPr>
        <p:spPr>
          <a:xfrm>
            <a:off x="2485997" y="3089248"/>
            <a:ext cx="3131623" cy="646331"/>
          </a:xfrm>
          <a:prstGeom prst="rect">
            <a:avLst/>
          </a:prstGeom>
          <a:noFill/>
        </p:spPr>
        <p:txBody>
          <a:bodyPr wrap="square" rtlCol="0">
            <a:spAutoFit/>
          </a:bodyPr>
          <a:lstStyle/>
          <a:p>
            <a:r>
              <a:rPr lang="en-US" sz="1200" b="1" dirty="0" smtClean="0"/>
              <a:t>Every </a:t>
            </a:r>
            <a:r>
              <a:rPr lang="en-US" sz="1200" b="1" dirty="0"/>
              <a:t>child belongs to a family and grows with love, respect and security.</a:t>
            </a:r>
            <a:endParaRPr lang="de-DE" sz="1200" b="1" dirty="0"/>
          </a:p>
          <a:p>
            <a:endParaRPr lang="en-US" sz="1200" dirty="0" smtClean="0"/>
          </a:p>
        </p:txBody>
      </p:sp>
      <p:pic>
        <p:nvPicPr>
          <p:cNvPr id="26" name="Grafik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4492" y="2183884"/>
            <a:ext cx="1379374" cy="340391"/>
          </a:xfrm>
          <a:prstGeom prst="rect">
            <a:avLst/>
          </a:prstGeom>
        </p:spPr>
      </p:pic>
      <p:sp>
        <p:nvSpPr>
          <p:cNvPr id="27" name="Google Shape;937;p64"/>
          <p:cNvSpPr/>
          <p:nvPr/>
        </p:nvSpPr>
        <p:spPr>
          <a:xfrm>
            <a:off x="572388" y="2878204"/>
            <a:ext cx="1764000" cy="8573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08000" rIns="144000" bIns="144000" rtlCol="0" anchor="t"/>
          <a:lstStyle/>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a:p>
            <a:endParaRPr lang="de-DE" sz="1200" b="1" dirty="0">
              <a:solidFill>
                <a:schemeClr val="tx1"/>
              </a:solidFill>
            </a:endParaRPr>
          </a:p>
        </p:txBody>
      </p:sp>
      <p:pic>
        <p:nvPicPr>
          <p:cNvPr id="25" name="Picture 2" descr="Y:\GoTeach 3.0\07_SOS\07_08 Communication\05 Material Texte\Logos\SOS_Logo_Claim_BLUE_neg_English.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480" y="3089248"/>
            <a:ext cx="1595816" cy="403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68163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6B6FB23-BFF1-4F14-9E78-7D16429C0629}"/>
              </a:ext>
            </a:extLst>
          </p:cNvPr>
          <p:cNvSpPr>
            <a:spLocks noGrp="1"/>
          </p:cNvSpPr>
          <p:nvPr>
            <p:ph type="title"/>
          </p:nvPr>
        </p:nvSpPr>
        <p:spPr>
          <a:xfrm>
            <a:off x="324000" y="385163"/>
            <a:ext cx="8495999" cy="493950"/>
          </a:xfrm>
        </p:spPr>
        <p:txBody>
          <a:bodyPr/>
          <a:lstStyle/>
          <a:p>
            <a:pPr>
              <a:spcAft>
                <a:spcPts val="1400"/>
              </a:spcAft>
            </a:pPr>
            <a:r>
              <a:rPr lang="en-GB" dirty="0" err="1" smtClean="0"/>
              <a:t>GoTeach</a:t>
            </a:r>
            <a:r>
              <a:rPr lang="en-GB" dirty="0" smtClean="0"/>
              <a:t> goes </a:t>
            </a:r>
            <a:r>
              <a:rPr lang="en-GB" dirty="0"/>
              <a:t>beyond giving money</a:t>
            </a:r>
            <a:endParaRPr lang="en-US" dirty="0"/>
          </a:p>
        </p:txBody>
      </p:sp>
      <p:cxnSp>
        <p:nvCxnSpPr>
          <p:cNvPr id="145" name="Gerade Verbindung 144"/>
          <p:cNvCxnSpPr>
            <a:cxnSpLocks/>
          </p:cNvCxnSpPr>
          <p:nvPr/>
        </p:nvCxnSpPr>
        <p:spPr>
          <a:xfrm>
            <a:off x="4572000" y="2571750"/>
            <a:ext cx="1624298" cy="1324218"/>
          </a:xfrm>
          <a:prstGeom prst="line">
            <a:avLst/>
          </a:prstGeom>
          <a:ln w="12700" cmpd="sng">
            <a:solidFill>
              <a:schemeClr val="tx2"/>
            </a:solidFill>
            <a:headEnd type="none"/>
            <a:tailEnd type="oval" w="lg" len="lg"/>
          </a:ln>
        </p:spPr>
        <p:style>
          <a:lnRef idx="1">
            <a:schemeClr val="accent1"/>
          </a:lnRef>
          <a:fillRef idx="0">
            <a:schemeClr val="accent1"/>
          </a:fillRef>
          <a:effectRef idx="0">
            <a:schemeClr val="accent1"/>
          </a:effectRef>
          <a:fontRef idx="minor">
            <a:schemeClr val="tx1"/>
          </a:fontRef>
        </p:style>
      </p:cxnSp>
      <p:cxnSp>
        <p:nvCxnSpPr>
          <p:cNvPr id="155" name="Gerade Verbindung 154"/>
          <p:cNvCxnSpPr>
            <a:cxnSpLocks/>
          </p:cNvCxnSpPr>
          <p:nvPr/>
        </p:nvCxnSpPr>
        <p:spPr>
          <a:xfrm flipV="1">
            <a:off x="2785533" y="2571750"/>
            <a:ext cx="1786467" cy="1441451"/>
          </a:xfrm>
          <a:prstGeom prst="line">
            <a:avLst/>
          </a:prstGeom>
          <a:ln w="12700" cmpd="sng">
            <a:solidFill>
              <a:schemeClr val="tx2"/>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63" name="Gerade Verbindung 162"/>
          <p:cNvCxnSpPr>
            <a:cxnSpLocks/>
          </p:cNvCxnSpPr>
          <p:nvPr/>
        </p:nvCxnSpPr>
        <p:spPr>
          <a:xfrm>
            <a:off x="2947706" y="1613881"/>
            <a:ext cx="1624294" cy="957869"/>
          </a:xfrm>
          <a:prstGeom prst="line">
            <a:avLst/>
          </a:prstGeom>
          <a:ln w="12700" cmpd="sng">
            <a:solidFill>
              <a:schemeClr val="tx2"/>
            </a:solidFill>
            <a:headEnd type="oval" w="lg" len="lg"/>
            <a:tailEnd type="none"/>
          </a:ln>
        </p:spPr>
        <p:style>
          <a:lnRef idx="1">
            <a:schemeClr val="accent1"/>
          </a:lnRef>
          <a:fillRef idx="0">
            <a:schemeClr val="accent1"/>
          </a:fillRef>
          <a:effectRef idx="0">
            <a:schemeClr val="accent1"/>
          </a:effectRef>
          <a:fontRef idx="minor">
            <a:schemeClr val="tx1"/>
          </a:fontRef>
        </p:style>
      </p:cxnSp>
      <p:cxnSp>
        <p:nvCxnSpPr>
          <p:cNvPr id="172" name="Gerade Verbindung 171"/>
          <p:cNvCxnSpPr>
            <a:cxnSpLocks/>
          </p:cNvCxnSpPr>
          <p:nvPr/>
        </p:nvCxnSpPr>
        <p:spPr>
          <a:xfrm flipH="1">
            <a:off x="4572000" y="1363133"/>
            <a:ext cx="1405469" cy="1208617"/>
          </a:xfrm>
          <a:prstGeom prst="line">
            <a:avLst/>
          </a:prstGeom>
          <a:ln w="12700" cmpd="sng">
            <a:solidFill>
              <a:schemeClr val="tx2"/>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 xmlns:a16="http://schemas.microsoft.com/office/drawing/2014/main" id="{DF8E77D0-F570-064B-9C8B-A48EC2D10400}"/>
              </a:ext>
            </a:extLst>
          </p:cNvPr>
          <p:cNvSpPr/>
          <p:nvPr/>
        </p:nvSpPr>
        <p:spPr>
          <a:xfrm>
            <a:off x="3362570" y="1543539"/>
            <a:ext cx="2418861" cy="2418861"/>
          </a:xfrm>
          <a:prstGeom prst="ellipse">
            <a:avLst/>
          </a:prstGeom>
          <a:gradFill>
            <a:gsLst>
              <a:gs pos="50000">
                <a:schemeClr val="accent3"/>
              </a:gs>
              <a:gs pos="100000">
                <a:srgbClr val="FFEFB5"/>
              </a:gs>
            </a:gsLst>
            <a:lin ang="16200000" scaled="1"/>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44000" tIns="144000" rIns="144000" bIns="144000" numCol="1" spcCol="0" rtlCol="0" fromWordArt="0" anchor="t" anchorCtr="0" forceAA="0" compatLnSpc="1">
            <a:prstTxWarp prst="textNoShape">
              <a:avLst/>
            </a:prstTxWarp>
            <a:noAutofit/>
          </a:bodyPr>
          <a:lstStyle/>
          <a:p>
            <a:endParaRPr lang="de-DE" sz="1200" dirty="0">
              <a:solidFill>
                <a:schemeClr val="tx1"/>
              </a:solidFill>
            </a:endParaRPr>
          </a:p>
        </p:txBody>
      </p:sp>
      <p:sp>
        <p:nvSpPr>
          <p:cNvPr id="47" name="Rechteck 46">
            <a:extLst>
              <a:ext uri="{FF2B5EF4-FFF2-40B4-BE49-F238E27FC236}">
                <a16:creationId xmlns="" xmlns:a16="http://schemas.microsoft.com/office/drawing/2014/main" id="{B0E44DF9-F3E2-134B-B8C1-2461001E4C9E}"/>
              </a:ext>
            </a:extLst>
          </p:cNvPr>
          <p:cNvSpPr/>
          <p:nvPr/>
        </p:nvSpPr>
        <p:spPr>
          <a:xfrm>
            <a:off x="3419664" y="2440779"/>
            <a:ext cx="2279216" cy="830997"/>
          </a:xfrm>
          <a:prstGeom prst="rect">
            <a:avLst/>
          </a:prstGeom>
        </p:spPr>
        <p:txBody>
          <a:bodyPr wrap="square" lIns="0" tIns="0" rIns="0" bIns="0">
            <a:spAutoFit/>
          </a:bodyPr>
          <a:lstStyle/>
          <a:p>
            <a:pPr algn="ctr"/>
            <a:r>
              <a:rPr lang="en-US" sz="1800" dirty="0" smtClean="0">
                <a:latin typeface="Delivery Condensed Black"/>
                <a:cs typeface="Delivery Condensed Black"/>
              </a:rPr>
              <a:t>CONTRIBUTIONS FOR PARTNER ORGANISATIONS</a:t>
            </a:r>
            <a:endParaRPr lang="en-US" sz="1800" dirty="0">
              <a:latin typeface="Delivery Condensed Black"/>
              <a:cs typeface="Delivery Condensed Black"/>
            </a:endParaRPr>
          </a:p>
        </p:txBody>
      </p:sp>
      <p:sp>
        <p:nvSpPr>
          <p:cNvPr id="29" name="Footer Placeholder 3">
            <a:extLst>
              <a:ext uri="{FF2B5EF4-FFF2-40B4-BE49-F238E27FC236}">
                <a16:creationId xmlns="" xmlns:a16="http://schemas.microsoft.com/office/drawing/2014/main" id="{CB8F204E-6860-A94E-8547-F67917CAE96C}"/>
              </a:ext>
            </a:extLst>
          </p:cNvPr>
          <p:cNvSpPr>
            <a:spLocks noGrp="1"/>
          </p:cNvSpPr>
          <p:nvPr>
            <p:ph type="ftr" sz="quarter" idx="10"/>
          </p:nvPr>
        </p:nvSpPr>
        <p:spPr>
          <a:xfrm>
            <a:off x="323999" y="4803982"/>
            <a:ext cx="8117532" cy="138499"/>
          </a:xfrm>
        </p:spPr>
        <p:txBody>
          <a:bodyPr/>
          <a:lstStyle/>
          <a:p>
            <a:r>
              <a:rPr lang="en-US" dirty="0"/>
              <a:t>DPDHL Group | Layout and Image Library | April 2020</a:t>
            </a:r>
          </a:p>
        </p:txBody>
      </p:sp>
      <p:sp>
        <p:nvSpPr>
          <p:cNvPr id="30" name="Foliennummernplatzhalter 3">
            <a:extLst>
              <a:ext uri="{FF2B5EF4-FFF2-40B4-BE49-F238E27FC236}">
                <a16:creationId xmlns="" xmlns:a16="http://schemas.microsoft.com/office/drawing/2014/main" id="{53592D1E-AF63-A54E-9398-E2FBA8DEAF13}"/>
              </a:ext>
            </a:extLst>
          </p:cNvPr>
          <p:cNvSpPr>
            <a:spLocks noGrp="1"/>
          </p:cNvSpPr>
          <p:nvPr>
            <p:ph type="sldNum" sz="quarter" idx="11"/>
          </p:nvPr>
        </p:nvSpPr>
        <p:spPr>
          <a:xfrm>
            <a:off x="8441531" y="4803982"/>
            <a:ext cx="378469" cy="138499"/>
          </a:xfrm>
        </p:spPr>
        <p:txBody>
          <a:bodyPr/>
          <a:lstStyle/>
          <a:p>
            <a:fld id="{C2245BC1-4D7B-4ED3-8F01-840FA35126C6}" type="slidenum">
              <a:rPr lang="en-US" smtClean="0"/>
              <a:pPr/>
              <a:t>6</a:t>
            </a:fld>
            <a:endParaRPr lang="en-US" dirty="0"/>
          </a:p>
        </p:txBody>
      </p:sp>
      <p:sp>
        <p:nvSpPr>
          <p:cNvPr id="31" name="Rectangle 147"/>
          <p:cNvSpPr/>
          <p:nvPr/>
        </p:nvSpPr>
        <p:spPr bwMode="auto">
          <a:xfrm>
            <a:off x="6294421" y="2762306"/>
            <a:ext cx="1784956" cy="823664"/>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pPr algn="ctr" defTabSz="995363" eaLnBrk="0" fontAlgn="base" hangingPunct="0">
              <a:spcBef>
                <a:spcPct val="0"/>
              </a:spcBef>
              <a:spcAft>
                <a:spcPct val="0"/>
              </a:spcAft>
            </a:pPr>
            <a:r>
              <a:rPr lang="de-DE" sz="1400" dirty="0"/>
              <a:t>Social </a:t>
            </a:r>
          </a:p>
          <a:p>
            <a:pPr algn="ctr" defTabSz="995363" eaLnBrk="0" fontAlgn="base" hangingPunct="0">
              <a:spcBef>
                <a:spcPct val="0"/>
              </a:spcBef>
              <a:spcAft>
                <a:spcPct val="0"/>
              </a:spcAft>
            </a:pPr>
            <a:r>
              <a:rPr lang="de-DE" sz="1400" dirty="0" err="1"/>
              <a:t>innovations</a:t>
            </a:r>
            <a:r>
              <a:rPr lang="de-DE" sz="1400" dirty="0"/>
              <a:t> </a:t>
            </a:r>
          </a:p>
          <a:p>
            <a:pPr algn="ctr" defTabSz="995363" eaLnBrk="0" fontAlgn="base" hangingPunct="0">
              <a:spcBef>
                <a:spcPct val="0"/>
              </a:spcBef>
              <a:spcAft>
                <a:spcPct val="0"/>
              </a:spcAft>
            </a:pPr>
            <a:r>
              <a:rPr lang="de-DE" sz="1400" dirty="0"/>
              <a:t>&amp; </a:t>
            </a:r>
            <a:r>
              <a:rPr lang="de-DE" sz="1400" dirty="0" err="1"/>
              <a:t>networks</a:t>
            </a:r>
            <a:endParaRPr lang="de-DE" sz="1400" dirty="0"/>
          </a:p>
        </p:txBody>
      </p:sp>
      <p:sp>
        <p:nvSpPr>
          <p:cNvPr id="33" name="Rectangle 147"/>
          <p:cNvSpPr/>
          <p:nvPr/>
        </p:nvSpPr>
        <p:spPr bwMode="auto">
          <a:xfrm>
            <a:off x="6294421" y="1743652"/>
            <a:ext cx="1784956" cy="768583"/>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pPr algn="ctr" defTabSz="995363" eaLnBrk="0" fontAlgn="base" hangingPunct="0">
              <a:spcBef>
                <a:spcPct val="0"/>
              </a:spcBef>
              <a:spcAft>
                <a:spcPct val="0"/>
              </a:spcAft>
            </a:pPr>
            <a:r>
              <a:rPr lang="de-DE" sz="1400" dirty="0"/>
              <a:t>Cash </a:t>
            </a:r>
          </a:p>
          <a:p>
            <a:pPr algn="ctr" defTabSz="995363" eaLnBrk="0" fontAlgn="base" hangingPunct="0">
              <a:spcBef>
                <a:spcPct val="0"/>
              </a:spcBef>
              <a:spcAft>
                <a:spcPct val="0"/>
              </a:spcAft>
            </a:pPr>
            <a:r>
              <a:rPr lang="de-DE" sz="1400" dirty="0" err="1"/>
              <a:t>contributions</a:t>
            </a:r>
            <a:endParaRPr lang="de-DE" sz="1400" dirty="0"/>
          </a:p>
        </p:txBody>
      </p:sp>
      <p:sp>
        <p:nvSpPr>
          <p:cNvPr id="34" name="Rectangle 147"/>
          <p:cNvSpPr/>
          <p:nvPr/>
        </p:nvSpPr>
        <p:spPr bwMode="auto">
          <a:xfrm>
            <a:off x="802791" y="1747744"/>
            <a:ext cx="1784956" cy="764491"/>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pPr marL="0" marR="0" indent="0" algn="ctr" defTabSz="995363" rtl="0" eaLnBrk="0" fontAlgn="base" latinLnBrk="0" hangingPunct="0">
              <a:lnSpc>
                <a:spcPct val="100000"/>
              </a:lnSpc>
              <a:spcBef>
                <a:spcPct val="0"/>
              </a:spcBef>
              <a:spcAft>
                <a:spcPct val="0"/>
              </a:spcAft>
              <a:buClrTx/>
              <a:buSzTx/>
              <a:buFontTx/>
              <a:buNone/>
              <a:tabLst/>
            </a:pPr>
            <a:r>
              <a:rPr lang="de-DE" sz="1400" dirty="0" smtClean="0"/>
              <a:t>Time</a:t>
            </a:r>
            <a:r>
              <a:rPr lang="de-DE" sz="1400" b="1" dirty="0" smtClean="0"/>
              <a:t> </a:t>
            </a:r>
          </a:p>
          <a:p>
            <a:pPr marL="0" marR="0" indent="0" algn="ctr" defTabSz="995363" rtl="0" eaLnBrk="0" fontAlgn="base" latinLnBrk="0" hangingPunct="0">
              <a:lnSpc>
                <a:spcPct val="100000"/>
              </a:lnSpc>
              <a:spcBef>
                <a:spcPct val="0"/>
              </a:spcBef>
              <a:spcAft>
                <a:spcPct val="0"/>
              </a:spcAft>
              <a:buClrTx/>
              <a:buSzTx/>
              <a:buFontTx/>
              <a:buNone/>
              <a:tabLst/>
            </a:pPr>
            <a:r>
              <a:rPr lang="de-DE" sz="1400" dirty="0" err="1"/>
              <a:t>c</a:t>
            </a:r>
            <a:r>
              <a:rPr lang="de-DE" sz="1400" dirty="0" err="1" smtClean="0"/>
              <a:t>ontributions</a:t>
            </a:r>
            <a:endParaRPr kumimoji="0" lang="de-DE" sz="1400" i="0" u="none" strike="noStrike" cap="none" normalizeH="0" baseline="0" dirty="0" smtClean="0">
              <a:ln>
                <a:noFill/>
              </a:ln>
              <a:effectLst/>
            </a:endParaRPr>
          </a:p>
        </p:txBody>
      </p:sp>
      <p:sp>
        <p:nvSpPr>
          <p:cNvPr id="35" name="Rectangle 147"/>
          <p:cNvSpPr/>
          <p:nvPr/>
        </p:nvSpPr>
        <p:spPr bwMode="auto">
          <a:xfrm>
            <a:off x="818906" y="2752969"/>
            <a:ext cx="1784956" cy="747432"/>
          </a:xfrm>
          <a:prstGeom prst="rect">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ctr" anchorCtr="0" compatLnSpc="1">
            <a:prstTxWarp prst="textNoShape">
              <a:avLst/>
            </a:prstTxWarp>
          </a:bodyPr>
          <a:lstStyle/>
          <a:p>
            <a:pPr marR="0" indent="0" algn="ctr" defTabSz="995363" eaLnBrk="0" fontAlgn="base" hangingPunct="0">
              <a:lnSpc>
                <a:spcPct val="100000"/>
              </a:lnSpc>
              <a:spcBef>
                <a:spcPct val="0"/>
              </a:spcBef>
              <a:spcAft>
                <a:spcPct val="0"/>
              </a:spcAft>
              <a:buClrTx/>
              <a:buSzTx/>
              <a:buFontTx/>
              <a:buNone/>
              <a:tabLst/>
            </a:pPr>
            <a:r>
              <a:rPr lang="de-DE" sz="1400" dirty="0"/>
              <a:t>Management </a:t>
            </a:r>
          </a:p>
          <a:p>
            <a:pPr marR="0" indent="0" algn="ctr" defTabSz="995363" eaLnBrk="0" fontAlgn="base" hangingPunct="0">
              <a:lnSpc>
                <a:spcPct val="100000"/>
              </a:lnSpc>
              <a:spcBef>
                <a:spcPct val="0"/>
              </a:spcBef>
              <a:spcAft>
                <a:spcPct val="0"/>
              </a:spcAft>
              <a:buClrTx/>
              <a:buSzTx/>
              <a:buFontTx/>
              <a:buNone/>
              <a:tabLst/>
            </a:pPr>
            <a:r>
              <a:rPr lang="de-DE" sz="1400" dirty="0" err="1"/>
              <a:t>costs</a:t>
            </a:r>
            <a:endParaRPr lang="de-DE" sz="1400" dirty="0"/>
          </a:p>
        </p:txBody>
      </p:sp>
      <p:pic>
        <p:nvPicPr>
          <p:cNvPr id="45" name="Grafik 4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3574" y="963080"/>
            <a:ext cx="692032" cy="729710"/>
          </a:xfrm>
          <a:prstGeom prst="rect">
            <a:avLst/>
          </a:prstGeom>
        </p:spPr>
      </p:pic>
      <p:pic>
        <p:nvPicPr>
          <p:cNvPr id="48" name="Grafik 4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96295" y="3835873"/>
            <a:ext cx="609311" cy="540304"/>
          </a:xfrm>
          <a:prstGeom prst="rect">
            <a:avLst/>
          </a:prstGeom>
        </p:spPr>
      </p:pic>
      <p:pic>
        <p:nvPicPr>
          <p:cNvPr id="50" name="Grafik 4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81719" y="872353"/>
            <a:ext cx="875391" cy="875391"/>
          </a:xfrm>
          <a:prstGeom prst="rect">
            <a:avLst/>
          </a:prstGeom>
        </p:spPr>
      </p:pic>
      <p:grpSp>
        <p:nvGrpSpPr>
          <p:cNvPr id="3" name="Gruppieren 2"/>
          <p:cNvGrpSpPr/>
          <p:nvPr/>
        </p:nvGrpSpPr>
        <p:grpSpPr>
          <a:xfrm>
            <a:off x="1861263" y="3730247"/>
            <a:ext cx="742599" cy="848535"/>
            <a:chOff x="1628067" y="3619973"/>
            <a:chExt cx="831367" cy="1064436"/>
          </a:xfrm>
        </p:grpSpPr>
        <p:pic>
          <p:nvPicPr>
            <p:cNvPr id="51" name="Grafik 50">
              <a:extLst>
                <a:ext uri="{FF2B5EF4-FFF2-40B4-BE49-F238E27FC236}">
                  <a16:creationId xmlns="" xmlns:a16="http://schemas.microsoft.com/office/drawing/2014/main" id="{CBE31878-29AD-404C-8C0B-6B27BD688E6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628067" y="3666130"/>
              <a:ext cx="303217" cy="1018279"/>
            </a:xfrm>
            <a:prstGeom prst="rect">
              <a:avLst/>
            </a:prstGeom>
          </p:spPr>
        </p:pic>
        <p:pic>
          <p:nvPicPr>
            <p:cNvPr id="52" name="Grafik 51">
              <a:extLst>
                <a:ext uri="{FF2B5EF4-FFF2-40B4-BE49-F238E27FC236}">
                  <a16:creationId xmlns="" xmlns:a16="http://schemas.microsoft.com/office/drawing/2014/main" id="{022C75EF-08E4-6246-A068-3102AAD2276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134739" y="3619973"/>
              <a:ext cx="324695" cy="1048940"/>
            </a:xfrm>
            <a:prstGeom prst="rect">
              <a:avLst/>
            </a:prstGeom>
          </p:spPr>
        </p:pic>
      </p:grpSp>
      <p:pic>
        <p:nvPicPr>
          <p:cNvPr id="53" name="Picture 18" descr="Bildergebnis für logo youthcan!">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53214" y="3730247"/>
            <a:ext cx="981127" cy="6585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9184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platzhalter 11">
            <a:extLst>
              <a:ext uri="{FF2B5EF4-FFF2-40B4-BE49-F238E27FC236}">
                <a16:creationId xmlns:a16="http://schemas.microsoft.com/office/drawing/2014/main" xmlns="" id="{4520E8EB-208D-7C46-82BC-619E3712F28E}"/>
              </a:ext>
            </a:extLst>
          </p:cNvPr>
          <p:cNvPicPr>
            <a:picLocks noGrp="1" noChangeAspect="1"/>
          </p:cNvPicPr>
          <p:nvPr>
            <p:ph type="pic" sz="quarter" idx="18"/>
          </p:nvPr>
        </p:nvPicPr>
        <p:blipFill rotWithShape="1">
          <a:blip r:embed="rId5" cstate="print">
            <a:extLst>
              <a:ext uri="{28A0092B-C50C-407E-A947-70E740481C1C}">
                <a14:useLocalDpi xmlns:a14="http://schemas.microsoft.com/office/drawing/2010/main" val="0"/>
              </a:ext>
            </a:extLst>
          </a:blip>
          <a:srcRect l="50082"/>
          <a:stretch/>
        </p:blipFill>
        <p:spPr>
          <a:xfrm>
            <a:off x="5292726" y="0"/>
            <a:ext cx="3851274" cy="5143500"/>
          </a:xfrm>
        </p:spPr>
      </p:pic>
      <p:sp>
        <p:nvSpPr>
          <p:cNvPr id="5" name="Fußzeilenplatzhalter 4">
            <a:extLst>
              <a:ext uri="{FF2B5EF4-FFF2-40B4-BE49-F238E27FC236}">
                <a16:creationId xmlns:a16="http://schemas.microsoft.com/office/drawing/2014/main" xmlns="" id="{0FE333C1-5A98-5641-A02F-85AD879937C7}"/>
              </a:ext>
            </a:extLst>
          </p:cNvPr>
          <p:cNvSpPr>
            <a:spLocks noGrp="1"/>
          </p:cNvSpPr>
          <p:nvPr>
            <p:ph type="ftr" sz="quarter" idx="10"/>
          </p:nvPr>
        </p:nvSpPr>
        <p:spPr/>
        <p:txBody>
          <a:bodyPr/>
          <a:lstStyle/>
          <a:p>
            <a:r>
              <a:rPr lang="en-US" smtClean="0"/>
              <a:t>DPDHL Group | Corporate Citizenship | Bonn | July 2020</a:t>
            </a:r>
            <a:endParaRPr lang="en-US" dirty="0"/>
          </a:p>
        </p:txBody>
      </p:sp>
      <p:sp>
        <p:nvSpPr>
          <p:cNvPr id="7" name="Titel 6">
            <a:extLst>
              <a:ext uri="{FF2B5EF4-FFF2-40B4-BE49-F238E27FC236}">
                <a16:creationId xmlns:a16="http://schemas.microsoft.com/office/drawing/2014/main" xmlns="" id="{BE05BC21-A456-324D-A7C5-5663212CDC8F}"/>
              </a:ext>
            </a:extLst>
          </p:cNvPr>
          <p:cNvSpPr>
            <a:spLocks noGrp="1"/>
          </p:cNvSpPr>
          <p:nvPr>
            <p:ph type="title"/>
          </p:nvPr>
        </p:nvSpPr>
        <p:spPr>
          <a:xfrm>
            <a:off x="323999" y="187992"/>
            <a:ext cx="4644725" cy="493950"/>
          </a:xfrm>
        </p:spPr>
        <p:txBody>
          <a:bodyPr/>
          <a:lstStyle/>
          <a:p>
            <a:r>
              <a:rPr lang="de-DE" dirty="0" err="1"/>
              <a:t>Leveraging</a:t>
            </a:r>
            <a:r>
              <a:rPr lang="de-DE" dirty="0"/>
              <a:t> </a:t>
            </a:r>
            <a:r>
              <a:rPr lang="de-DE" dirty="0" err="1"/>
              <a:t>our</a:t>
            </a:r>
            <a:r>
              <a:rPr lang="de-DE" dirty="0"/>
              <a:t> </a:t>
            </a:r>
            <a:r>
              <a:rPr lang="de-DE" dirty="0" err="1"/>
              <a:t>unique</a:t>
            </a:r>
            <a:r>
              <a:rPr lang="de-DE" dirty="0"/>
              <a:t> </a:t>
            </a:r>
            <a:r>
              <a:rPr lang="de-DE" dirty="0" err="1"/>
              <a:t>strenghts</a:t>
            </a:r>
            <a:r>
              <a:rPr lang="de-DE" dirty="0"/>
              <a:t> and </a:t>
            </a:r>
            <a:r>
              <a:rPr lang="de-DE" dirty="0" err="1"/>
              <a:t>assets</a:t>
            </a:r>
            <a:endParaRPr lang="de-DE" dirty="0"/>
          </a:p>
        </p:txBody>
      </p:sp>
      <p:sp>
        <p:nvSpPr>
          <p:cNvPr id="42" name="Textfeld 41"/>
          <p:cNvSpPr txBox="1"/>
          <p:nvPr/>
        </p:nvSpPr>
        <p:spPr>
          <a:xfrm>
            <a:off x="-1098625" y="5036528"/>
            <a:ext cx="8635276" cy="107722"/>
          </a:xfrm>
          <a:prstGeom prst="rect">
            <a:avLst/>
          </a:prstGeom>
          <a:noFill/>
        </p:spPr>
        <p:txBody>
          <a:bodyPr wrap="square" lIns="0" tIns="0" rIns="0" bIns="0" rtlCol="0">
            <a:spAutoFit/>
          </a:bodyPr>
          <a:lstStyle/>
          <a:p>
            <a:r>
              <a:rPr lang="de-DE" sz="700" dirty="0" smtClean="0"/>
              <a:t>*) in 2018</a:t>
            </a:r>
          </a:p>
        </p:txBody>
      </p:sp>
      <p:sp>
        <p:nvSpPr>
          <p:cNvPr id="44" name="Rechteck 43">
            <a:extLst>
              <a:ext uri="{FF2B5EF4-FFF2-40B4-BE49-F238E27FC236}">
                <a16:creationId xmlns:a16="http://schemas.microsoft.com/office/drawing/2014/main" xmlns="" id="{10B8AB3C-2348-3E42-8C98-F5DCB2180498}"/>
              </a:ext>
            </a:extLst>
          </p:cNvPr>
          <p:cNvSpPr/>
          <p:nvPr/>
        </p:nvSpPr>
        <p:spPr bwMode="auto">
          <a:xfrm>
            <a:off x="4515322" y="0"/>
            <a:ext cx="4628678" cy="5143500"/>
          </a:xfrm>
          <a:prstGeom prst="rect">
            <a:avLst/>
          </a:prstGeom>
          <a:gradFill>
            <a:gsLst>
              <a:gs pos="87000">
                <a:schemeClr val="bg1"/>
              </a:gs>
              <a:gs pos="14000">
                <a:schemeClr val="bg1">
                  <a:alpha val="0"/>
                </a:schemeClr>
              </a:gs>
            </a:gsLst>
            <a:lin ang="10800000" scaled="0"/>
          </a:gra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dirty="0" err="1">
              <a:ln>
                <a:noFill/>
              </a:ln>
              <a:solidFill>
                <a:schemeClr val="tx1"/>
              </a:solidFill>
              <a:effectLst/>
            </a:endParaRPr>
          </a:p>
        </p:txBody>
      </p:sp>
      <p:sp>
        <p:nvSpPr>
          <p:cNvPr id="6" name="Ellipse 5"/>
          <p:cNvSpPr/>
          <p:nvPr/>
        </p:nvSpPr>
        <p:spPr bwMode="auto">
          <a:xfrm>
            <a:off x="1301520" y="1407617"/>
            <a:ext cx="2519182" cy="2373805"/>
          </a:xfrm>
          <a:prstGeom prst="ellipse">
            <a:avLst/>
          </a:prstGeom>
          <a:noFill/>
          <a:ln w="50800" cap="flat" cmpd="sng" algn="ctr">
            <a:solidFill>
              <a:schemeClr val="accent1"/>
            </a:solidFill>
            <a:prstDash val="sysDot"/>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grpSp>
        <p:nvGrpSpPr>
          <p:cNvPr id="9" name="Gruppieren 8"/>
          <p:cNvGrpSpPr/>
          <p:nvPr/>
        </p:nvGrpSpPr>
        <p:grpSpPr>
          <a:xfrm>
            <a:off x="412774" y="1570356"/>
            <a:ext cx="1349169" cy="1300642"/>
            <a:chOff x="1295556" y="2349889"/>
            <a:chExt cx="1349169" cy="1300642"/>
          </a:xfrm>
        </p:grpSpPr>
        <p:sp>
          <p:nvSpPr>
            <p:cNvPr id="10" name="Ellipse 9"/>
            <p:cNvSpPr/>
            <p:nvPr/>
          </p:nvSpPr>
          <p:spPr bwMode="auto">
            <a:xfrm>
              <a:off x="1295556" y="2349889"/>
              <a:ext cx="1349169" cy="1300641"/>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11" name="Arc 15"/>
            <p:cNvSpPr>
              <a:spLocks/>
            </p:cNvSpPr>
            <p:nvPr>
              <p:custDataLst>
                <p:tags r:id="rId3"/>
              </p:custDataLst>
            </p:nvPr>
          </p:nvSpPr>
          <p:spPr bwMode="gray">
            <a:xfrm>
              <a:off x="1299273" y="2349890"/>
              <a:ext cx="1335357" cy="1300641"/>
            </a:xfrm>
            <a:custGeom>
              <a:avLst/>
              <a:gdLst>
                <a:gd name="G0" fmla="+- 21600 0 0"/>
                <a:gd name="G1" fmla="+- 21600 0 0"/>
                <a:gd name="G2" fmla="+- 21600 0 0"/>
                <a:gd name="T0" fmla="*/ 21600 w 43200"/>
                <a:gd name="T1" fmla="*/ 0 h 43200"/>
                <a:gd name="T2" fmla="*/ 14436 w 43200"/>
                <a:gd name="T3" fmla="*/ 1222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lnTo>
                    <a:pt x="21600" y="21600"/>
                  </a:lnTo>
                  <a:close/>
                </a:path>
              </a:pathLst>
            </a:custGeom>
            <a:solidFill>
              <a:schemeClr val="accent3"/>
            </a:solidFill>
            <a:ln w="28575">
              <a:solidFill>
                <a:srgbClr val="000000"/>
              </a:solidFill>
              <a:round/>
              <a:headEnd/>
              <a:tailEnd type="triangle" w="med" len="sm"/>
            </a:ln>
            <a:effectLst/>
            <a:extLst/>
          </p:spPr>
          <p:txBody>
            <a:bodyPr lIns="0" tIns="36000" rIns="0" bIns="36000" anchor="ctr"/>
            <a:lstStyle/>
            <a:p>
              <a:pPr algn="ctr" eaLnBrk="1" hangingPunct="1">
                <a:spcAft>
                  <a:spcPct val="20000"/>
                </a:spcAft>
                <a:buClr>
                  <a:schemeClr val="tx1"/>
                </a:buClr>
                <a:buSzPct val="80000"/>
                <a:buFont typeface="Wingdings" pitchFamily="2" charset="2"/>
                <a:buNone/>
              </a:pPr>
              <a:endParaRPr lang="de-DE" altLang="de-DE" sz="1400" b="1">
                <a:ea typeface="ＭＳ Ｐゴシック" pitchFamily="-108" charset="-128"/>
              </a:endParaRPr>
            </a:p>
          </p:txBody>
        </p:sp>
      </p:grpSp>
      <p:sp>
        <p:nvSpPr>
          <p:cNvPr id="13" name="Text Box 17"/>
          <p:cNvSpPr txBox="1">
            <a:spLocks noChangeArrowheads="1"/>
          </p:cNvSpPr>
          <p:nvPr/>
        </p:nvSpPr>
        <p:spPr bwMode="auto">
          <a:xfrm>
            <a:off x="215320" y="926666"/>
            <a:ext cx="1665955" cy="721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4000" tIns="144000" rIns="144000" bIns="144000">
            <a:spAutoFit/>
          </a:bodyPr>
          <a:lstStyle>
            <a:lvl1pPr defTabSz="995363">
              <a:defRPr sz="2400">
                <a:solidFill>
                  <a:schemeClr val="tx1"/>
                </a:solidFill>
                <a:latin typeface="Arial" charset="0"/>
              </a:defRPr>
            </a:lvl1pPr>
            <a:lvl2pPr defTabSz="995363">
              <a:defRPr sz="2400">
                <a:solidFill>
                  <a:schemeClr val="tx1"/>
                </a:solidFill>
                <a:latin typeface="Arial" charset="0"/>
              </a:defRPr>
            </a:lvl2pPr>
            <a:lvl3pPr defTabSz="995363">
              <a:defRPr sz="2400">
                <a:solidFill>
                  <a:schemeClr val="tx1"/>
                </a:solidFill>
                <a:latin typeface="Arial" charset="0"/>
              </a:defRPr>
            </a:lvl3pPr>
            <a:lvl4pPr defTabSz="995363">
              <a:defRPr sz="2400">
                <a:solidFill>
                  <a:schemeClr val="tx1"/>
                </a:solidFill>
                <a:latin typeface="Arial" charset="0"/>
              </a:defRPr>
            </a:lvl4pPr>
            <a:lvl5pPr defTabSz="995363">
              <a:defRPr sz="2400">
                <a:solidFill>
                  <a:schemeClr val="tx1"/>
                </a:solidFill>
                <a:latin typeface="Arial" charset="0"/>
              </a:defRPr>
            </a:lvl5pPr>
            <a:lvl6pPr defTabSz="995363" eaLnBrk="0" fontAlgn="base" hangingPunct="0">
              <a:spcBef>
                <a:spcPct val="0"/>
              </a:spcBef>
              <a:spcAft>
                <a:spcPct val="0"/>
              </a:spcAft>
              <a:defRPr sz="2400">
                <a:solidFill>
                  <a:schemeClr val="tx1"/>
                </a:solidFill>
                <a:latin typeface="Arial" charset="0"/>
              </a:defRPr>
            </a:lvl6pPr>
            <a:lvl7pPr defTabSz="995363" eaLnBrk="0" fontAlgn="base" hangingPunct="0">
              <a:spcBef>
                <a:spcPct val="0"/>
              </a:spcBef>
              <a:spcAft>
                <a:spcPct val="0"/>
              </a:spcAft>
              <a:defRPr sz="2400">
                <a:solidFill>
                  <a:schemeClr val="tx1"/>
                </a:solidFill>
                <a:latin typeface="Arial" charset="0"/>
              </a:defRPr>
            </a:lvl7pPr>
            <a:lvl8pPr defTabSz="995363" eaLnBrk="0" fontAlgn="base" hangingPunct="0">
              <a:spcBef>
                <a:spcPct val="0"/>
              </a:spcBef>
              <a:spcAft>
                <a:spcPct val="0"/>
              </a:spcAft>
              <a:defRPr sz="2400">
                <a:solidFill>
                  <a:schemeClr val="tx1"/>
                </a:solidFill>
                <a:latin typeface="Arial" charset="0"/>
              </a:defRPr>
            </a:lvl8pPr>
            <a:lvl9pPr defTabSz="995363" eaLnBrk="0" fontAlgn="base" hangingPunct="0">
              <a:spcBef>
                <a:spcPct val="0"/>
              </a:spcBef>
              <a:spcAft>
                <a:spcPct val="0"/>
              </a:spcAft>
              <a:defRPr sz="2400">
                <a:solidFill>
                  <a:schemeClr val="tx1"/>
                </a:solidFill>
                <a:latin typeface="Arial" charset="0"/>
              </a:defRPr>
            </a:lvl9pPr>
          </a:lstStyle>
          <a:p>
            <a:pPr algn="ctr"/>
            <a:r>
              <a:rPr lang="en-US" altLang="de-DE" sz="1400" b="1" dirty="0" smtClean="0">
                <a:latin typeface="+mj-lt"/>
                <a:ea typeface="ＭＳ Ｐゴシック" pitchFamily="-108" charset="-128"/>
              </a:rPr>
              <a:t>Logistics competencies</a:t>
            </a:r>
            <a:endParaRPr lang="en-US" altLang="de-DE" sz="1400" b="1" dirty="0">
              <a:latin typeface="+mj-lt"/>
              <a:ea typeface="ＭＳ Ｐゴシック" pitchFamily="-108" charset="-128"/>
            </a:endParaRPr>
          </a:p>
        </p:txBody>
      </p:sp>
      <p:sp>
        <p:nvSpPr>
          <p:cNvPr id="14" name="Text Box 25"/>
          <p:cNvSpPr txBox="1">
            <a:spLocks noChangeArrowheads="1"/>
          </p:cNvSpPr>
          <p:nvPr/>
        </p:nvSpPr>
        <p:spPr bwMode="auto">
          <a:xfrm>
            <a:off x="796812" y="4297034"/>
            <a:ext cx="3484580" cy="506256"/>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4000" tIns="144000" rIns="144000" bIns="144000">
            <a:spAutoFit/>
          </a:bodyPr>
          <a:lstStyle>
            <a:lvl1pPr defTabSz="995363">
              <a:defRPr sz="2400">
                <a:solidFill>
                  <a:schemeClr val="tx1"/>
                </a:solidFill>
                <a:latin typeface="Arial" charset="0"/>
              </a:defRPr>
            </a:lvl1pPr>
            <a:lvl2pPr defTabSz="995363">
              <a:defRPr sz="2400">
                <a:solidFill>
                  <a:schemeClr val="tx1"/>
                </a:solidFill>
                <a:latin typeface="Arial" charset="0"/>
              </a:defRPr>
            </a:lvl2pPr>
            <a:lvl3pPr defTabSz="995363">
              <a:defRPr sz="2400">
                <a:solidFill>
                  <a:schemeClr val="tx1"/>
                </a:solidFill>
                <a:latin typeface="Arial" charset="0"/>
              </a:defRPr>
            </a:lvl3pPr>
            <a:lvl4pPr defTabSz="995363">
              <a:defRPr sz="2400">
                <a:solidFill>
                  <a:schemeClr val="tx1"/>
                </a:solidFill>
                <a:latin typeface="Arial" charset="0"/>
              </a:defRPr>
            </a:lvl4pPr>
            <a:lvl5pPr defTabSz="995363">
              <a:defRPr sz="2400">
                <a:solidFill>
                  <a:schemeClr val="tx1"/>
                </a:solidFill>
                <a:latin typeface="Arial" charset="0"/>
              </a:defRPr>
            </a:lvl5pPr>
            <a:lvl6pPr defTabSz="995363" eaLnBrk="0" fontAlgn="base" hangingPunct="0">
              <a:spcBef>
                <a:spcPct val="0"/>
              </a:spcBef>
              <a:spcAft>
                <a:spcPct val="0"/>
              </a:spcAft>
              <a:defRPr sz="2400">
                <a:solidFill>
                  <a:schemeClr val="tx1"/>
                </a:solidFill>
                <a:latin typeface="Arial" charset="0"/>
              </a:defRPr>
            </a:lvl6pPr>
            <a:lvl7pPr defTabSz="995363" eaLnBrk="0" fontAlgn="base" hangingPunct="0">
              <a:spcBef>
                <a:spcPct val="0"/>
              </a:spcBef>
              <a:spcAft>
                <a:spcPct val="0"/>
              </a:spcAft>
              <a:defRPr sz="2400">
                <a:solidFill>
                  <a:schemeClr val="tx1"/>
                </a:solidFill>
                <a:latin typeface="Arial" charset="0"/>
              </a:defRPr>
            </a:lvl7pPr>
            <a:lvl8pPr defTabSz="995363" eaLnBrk="0" fontAlgn="base" hangingPunct="0">
              <a:spcBef>
                <a:spcPct val="0"/>
              </a:spcBef>
              <a:spcAft>
                <a:spcPct val="0"/>
              </a:spcAft>
              <a:defRPr sz="2400">
                <a:solidFill>
                  <a:schemeClr val="tx1"/>
                </a:solidFill>
                <a:latin typeface="Arial" charset="0"/>
              </a:defRPr>
            </a:lvl8pPr>
            <a:lvl9pPr defTabSz="995363" eaLnBrk="0" fontAlgn="base" hangingPunct="0">
              <a:spcBef>
                <a:spcPct val="0"/>
              </a:spcBef>
              <a:spcAft>
                <a:spcPct val="0"/>
              </a:spcAft>
              <a:defRPr sz="2400">
                <a:solidFill>
                  <a:schemeClr val="tx1"/>
                </a:solidFill>
                <a:latin typeface="Arial" charset="0"/>
              </a:defRPr>
            </a:lvl9pPr>
          </a:lstStyle>
          <a:p>
            <a:pPr algn="ctr"/>
            <a:r>
              <a:rPr lang="de-DE" altLang="de-DE" sz="1400" b="1" dirty="0">
                <a:latin typeface="+mj-lt"/>
                <a:ea typeface="ＭＳ Ｐゴシック" pitchFamily="-108" charset="-128"/>
              </a:rPr>
              <a:t>Global </a:t>
            </a:r>
            <a:r>
              <a:rPr lang="de-DE" altLang="de-DE" sz="1400" b="1" dirty="0" err="1">
                <a:latin typeface="+mj-lt"/>
                <a:ea typeface="ＭＳ Ｐゴシック" pitchFamily="-108" charset="-128"/>
              </a:rPr>
              <a:t>reach</a:t>
            </a:r>
            <a:r>
              <a:rPr lang="de-DE" altLang="de-DE" sz="1400" b="1" dirty="0">
                <a:latin typeface="+mj-lt"/>
                <a:ea typeface="ＭＳ Ｐゴシック" pitchFamily="-108" charset="-128"/>
              </a:rPr>
              <a:t> </a:t>
            </a:r>
            <a:r>
              <a:rPr lang="de-DE" altLang="de-DE" sz="1400" b="1" dirty="0" err="1">
                <a:latin typeface="+mj-lt"/>
                <a:ea typeface="ＭＳ Ｐゴシック" pitchFamily="-108" charset="-128"/>
              </a:rPr>
              <a:t>and</a:t>
            </a:r>
            <a:r>
              <a:rPr lang="de-DE" altLang="de-DE" sz="1400" b="1" dirty="0">
                <a:latin typeface="+mj-lt"/>
                <a:ea typeface="ＭＳ Ｐゴシック" pitchFamily="-108" charset="-128"/>
              </a:rPr>
              <a:t> </a:t>
            </a:r>
            <a:r>
              <a:rPr lang="de-DE" altLang="de-DE" sz="1400" b="1" dirty="0" err="1">
                <a:latin typeface="+mj-lt"/>
                <a:ea typeface="ＭＳ Ｐゴシック" pitchFamily="-108" charset="-128"/>
              </a:rPr>
              <a:t>local</a:t>
            </a:r>
            <a:r>
              <a:rPr lang="de-DE" altLang="de-DE" sz="1400" b="1" dirty="0">
                <a:latin typeface="+mj-lt"/>
                <a:ea typeface="ＭＳ Ｐゴシック" pitchFamily="-108" charset="-128"/>
              </a:rPr>
              <a:t> </a:t>
            </a:r>
            <a:r>
              <a:rPr lang="de-DE" altLang="de-DE" sz="1400" b="1" dirty="0" err="1">
                <a:latin typeface="+mj-lt"/>
                <a:ea typeface="ＭＳ Ｐゴシック" pitchFamily="-108" charset="-128"/>
              </a:rPr>
              <a:t>presence</a:t>
            </a:r>
            <a:endParaRPr lang="de-DE" altLang="de-DE" sz="1400" b="1" dirty="0">
              <a:latin typeface="+mj-lt"/>
              <a:ea typeface="ＭＳ Ｐゴシック" pitchFamily="-108" charset="-128"/>
            </a:endParaRPr>
          </a:p>
        </p:txBody>
      </p:sp>
      <p:sp>
        <p:nvSpPr>
          <p:cNvPr id="15" name="Text Box 25"/>
          <p:cNvSpPr txBox="1">
            <a:spLocks noChangeArrowheads="1"/>
          </p:cNvSpPr>
          <p:nvPr/>
        </p:nvSpPr>
        <p:spPr bwMode="auto">
          <a:xfrm>
            <a:off x="2750263" y="915181"/>
            <a:ext cx="2435708" cy="721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4000" tIns="144000" rIns="144000" bIns="144000">
            <a:spAutoFit/>
          </a:bodyPr>
          <a:lstStyle>
            <a:lvl1pPr defTabSz="995363">
              <a:defRPr sz="2400">
                <a:solidFill>
                  <a:schemeClr val="tx1"/>
                </a:solidFill>
                <a:latin typeface="Arial" charset="0"/>
              </a:defRPr>
            </a:lvl1pPr>
            <a:lvl2pPr defTabSz="995363">
              <a:defRPr sz="2400">
                <a:solidFill>
                  <a:schemeClr val="tx1"/>
                </a:solidFill>
                <a:latin typeface="Arial" charset="0"/>
              </a:defRPr>
            </a:lvl2pPr>
            <a:lvl3pPr defTabSz="995363">
              <a:defRPr sz="2400">
                <a:solidFill>
                  <a:schemeClr val="tx1"/>
                </a:solidFill>
                <a:latin typeface="Arial" charset="0"/>
              </a:defRPr>
            </a:lvl3pPr>
            <a:lvl4pPr defTabSz="995363">
              <a:defRPr sz="2400">
                <a:solidFill>
                  <a:schemeClr val="tx1"/>
                </a:solidFill>
                <a:latin typeface="Arial" charset="0"/>
              </a:defRPr>
            </a:lvl4pPr>
            <a:lvl5pPr defTabSz="995363">
              <a:defRPr sz="2400">
                <a:solidFill>
                  <a:schemeClr val="tx1"/>
                </a:solidFill>
                <a:latin typeface="Arial" charset="0"/>
              </a:defRPr>
            </a:lvl5pPr>
            <a:lvl6pPr defTabSz="995363" eaLnBrk="0" fontAlgn="base" hangingPunct="0">
              <a:spcBef>
                <a:spcPct val="0"/>
              </a:spcBef>
              <a:spcAft>
                <a:spcPct val="0"/>
              </a:spcAft>
              <a:defRPr sz="2400">
                <a:solidFill>
                  <a:schemeClr val="tx1"/>
                </a:solidFill>
                <a:latin typeface="Arial" charset="0"/>
              </a:defRPr>
            </a:lvl6pPr>
            <a:lvl7pPr defTabSz="995363" eaLnBrk="0" fontAlgn="base" hangingPunct="0">
              <a:spcBef>
                <a:spcPct val="0"/>
              </a:spcBef>
              <a:spcAft>
                <a:spcPct val="0"/>
              </a:spcAft>
              <a:defRPr sz="2400">
                <a:solidFill>
                  <a:schemeClr val="tx1"/>
                </a:solidFill>
                <a:latin typeface="Arial" charset="0"/>
              </a:defRPr>
            </a:lvl7pPr>
            <a:lvl8pPr defTabSz="995363" eaLnBrk="0" fontAlgn="base" hangingPunct="0">
              <a:spcBef>
                <a:spcPct val="0"/>
              </a:spcBef>
              <a:spcAft>
                <a:spcPct val="0"/>
              </a:spcAft>
              <a:defRPr sz="2400">
                <a:solidFill>
                  <a:schemeClr val="tx1"/>
                </a:solidFill>
                <a:latin typeface="Arial" charset="0"/>
              </a:defRPr>
            </a:lvl8pPr>
            <a:lvl9pPr defTabSz="995363" eaLnBrk="0" fontAlgn="base" hangingPunct="0">
              <a:spcBef>
                <a:spcPct val="0"/>
              </a:spcBef>
              <a:spcAft>
                <a:spcPct val="0"/>
              </a:spcAft>
              <a:defRPr sz="2400">
                <a:solidFill>
                  <a:schemeClr val="tx1"/>
                </a:solidFill>
                <a:latin typeface="Arial" charset="0"/>
              </a:defRPr>
            </a:lvl9pPr>
          </a:lstStyle>
          <a:p>
            <a:pPr algn="ctr"/>
            <a:r>
              <a:rPr lang="de-DE" altLang="de-DE" sz="1400" b="1" dirty="0">
                <a:latin typeface="+mj-lt"/>
                <a:ea typeface="ＭＳ Ｐゴシック" pitchFamily="-108" charset="-128"/>
              </a:rPr>
              <a:t>Experience, </a:t>
            </a:r>
            <a:r>
              <a:rPr lang="de-DE" altLang="de-DE" sz="1400" b="1" dirty="0" err="1">
                <a:latin typeface="+mj-lt"/>
                <a:ea typeface="ＭＳ Ｐゴシック" pitchFamily="-108" charset="-128"/>
              </a:rPr>
              <a:t>knowledge</a:t>
            </a:r>
            <a:r>
              <a:rPr lang="de-DE" altLang="de-DE" sz="1400" b="1" dirty="0">
                <a:latin typeface="+mj-lt"/>
                <a:ea typeface="ＭＳ Ｐゴシック" pitchFamily="-108" charset="-128"/>
              </a:rPr>
              <a:t> &amp; time </a:t>
            </a:r>
            <a:r>
              <a:rPr lang="de-DE" altLang="de-DE" sz="1400" b="1" dirty="0" err="1">
                <a:latin typeface="+mj-lt"/>
                <a:ea typeface="ＭＳ Ｐゴシック" pitchFamily="-108" charset="-128"/>
              </a:rPr>
              <a:t>of</a:t>
            </a:r>
            <a:r>
              <a:rPr lang="de-DE" altLang="de-DE" sz="1400" b="1" dirty="0">
                <a:latin typeface="+mj-lt"/>
                <a:ea typeface="ＭＳ Ｐゴシック" pitchFamily="-108" charset="-128"/>
              </a:rPr>
              <a:t> </a:t>
            </a:r>
            <a:r>
              <a:rPr lang="de-DE" altLang="de-DE" sz="1400" b="1" dirty="0" err="1">
                <a:latin typeface="+mj-lt"/>
                <a:ea typeface="ＭＳ Ｐゴシック" pitchFamily="-108" charset="-128"/>
              </a:rPr>
              <a:t>employees</a:t>
            </a:r>
            <a:endParaRPr lang="de-DE" altLang="de-DE" sz="1400" b="1" dirty="0">
              <a:latin typeface="+mj-lt"/>
              <a:ea typeface="ＭＳ Ｐゴシック" pitchFamily="-108" charset="-128"/>
            </a:endParaRPr>
          </a:p>
        </p:txBody>
      </p:sp>
      <p:grpSp>
        <p:nvGrpSpPr>
          <p:cNvPr id="20" name="Gruppieren 19"/>
          <p:cNvGrpSpPr/>
          <p:nvPr/>
        </p:nvGrpSpPr>
        <p:grpSpPr>
          <a:xfrm>
            <a:off x="3428692" y="1570355"/>
            <a:ext cx="1349169" cy="1300642"/>
            <a:chOff x="1295556" y="2349889"/>
            <a:chExt cx="1349169" cy="1300642"/>
          </a:xfrm>
        </p:grpSpPr>
        <p:sp>
          <p:nvSpPr>
            <p:cNvPr id="21" name="Ellipse 20"/>
            <p:cNvSpPr/>
            <p:nvPr/>
          </p:nvSpPr>
          <p:spPr bwMode="auto">
            <a:xfrm>
              <a:off x="1295556" y="2349889"/>
              <a:ext cx="1349169" cy="1300641"/>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22" name="Arc 15"/>
            <p:cNvSpPr>
              <a:spLocks/>
            </p:cNvSpPr>
            <p:nvPr>
              <p:custDataLst>
                <p:tags r:id="rId2"/>
              </p:custDataLst>
            </p:nvPr>
          </p:nvSpPr>
          <p:spPr bwMode="gray">
            <a:xfrm>
              <a:off x="1299273" y="2349890"/>
              <a:ext cx="1335357" cy="1300641"/>
            </a:xfrm>
            <a:custGeom>
              <a:avLst/>
              <a:gdLst>
                <a:gd name="G0" fmla="+- 21600 0 0"/>
                <a:gd name="G1" fmla="+- 21600 0 0"/>
                <a:gd name="G2" fmla="+- 21600 0 0"/>
                <a:gd name="T0" fmla="*/ 21600 w 43200"/>
                <a:gd name="T1" fmla="*/ 0 h 43200"/>
                <a:gd name="T2" fmla="*/ 14436 w 43200"/>
                <a:gd name="T3" fmla="*/ 1222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lnTo>
                    <a:pt x="21600" y="21600"/>
                  </a:lnTo>
                  <a:close/>
                </a:path>
              </a:pathLst>
            </a:custGeom>
            <a:solidFill>
              <a:schemeClr val="accent3"/>
            </a:solidFill>
            <a:ln w="28575">
              <a:solidFill>
                <a:srgbClr val="000000"/>
              </a:solidFill>
              <a:round/>
              <a:headEnd/>
              <a:tailEnd type="triangle" w="med" len="sm"/>
            </a:ln>
            <a:effectLst/>
            <a:extLst/>
          </p:spPr>
          <p:txBody>
            <a:bodyPr lIns="0" tIns="36000" rIns="0" bIns="36000" anchor="ctr"/>
            <a:lstStyle/>
            <a:p>
              <a:pPr algn="ctr" eaLnBrk="1" hangingPunct="1">
                <a:spcAft>
                  <a:spcPct val="20000"/>
                </a:spcAft>
                <a:buClr>
                  <a:schemeClr val="tx1"/>
                </a:buClr>
                <a:buSzPct val="80000"/>
                <a:buFont typeface="Wingdings" pitchFamily="2" charset="2"/>
                <a:buNone/>
              </a:pPr>
              <a:endParaRPr lang="de-DE" altLang="de-DE" sz="1400" b="1">
                <a:ea typeface="ＭＳ Ｐゴシック" pitchFamily="-108" charset="-128"/>
              </a:endParaRPr>
            </a:p>
          </p:txBody>
        </p:sp>
      </p:grpSp>
      <p:grpSp>
        <p:nvGrpSpPr>
          <p:cNvPr id="23" name="Gruppieren 22"/>
          <p:cNvGrpSpPr/>
          <p:nvPr/>
        </p:nvGrpSpPr>
        <p:grpSpPr>
          <a:xfrm>
            <a:off x="1908491" y="3075681"/>
            <a:ext cx="1352276" cy="1300642"/>
            <a:chOff x="1292449" y="2349889"/>
            <a:chExt cx="1352276" cy="1300642"/>
          </a:xfrm>
        </p:grpSpPr>
        <p:sp>
          <p:nvSpPr>
            <p:cNvPr id="24" name="Ellipse 23"/>
            <p:cNvSpPr/>
            <p:nvPr/>
          </p:nvSpPr>
          <p:spPr bwMode="auto">
            <a:xfrm>
              <a:off x="1295556" y="2349889"/>
              <a:ext cx="1349169" cy="1300641"/>
            </a:xfrm>
            <a:prstGeom prst="ellipse">
              <a:avLst/>
            </a:prstGeom>
            <a:solidFill>
              <a:schemeClr val="accent3"/>
            </a:solidFill>
            <a:ln w="12700" cap="flat" cmpd="sng" algn="ctr">
              <a:noFill/>
              <a:prstDash val="solid"/>
              <a:round/>
              <a:headEnd type="none" w="med" len="med"/>
              <a:tailEnd type="none" w="med" len="med"/>
            </a:ln>
            <a:effectLst/>
          </p:spPr>
          <p:txBody>
            <a:bodyPr vert="horz" wrap="square" lIns="72000" tIns="36000" rIns="36000" bIns="36000" numCol="1" rtlCol="0" anchor="t" anchorCtr="0" compatLnSpc="1">
              <a:prstTxWarp prst="textNoShape">
                <a:avLst/>
              </a:prstTxWarp>
            </a:bodyPr>
            <a:lstStyle/>
            <a:p>
              <a:pPr marL="0" marR="0" indent="0" algn="l" defTabSz="995363" rtl="0" eaLnBrk="0" fontAlgn="base" latinLnBrk="0" hangingPunct="0">
                <a:lnSpc>
                  <a:spcPct val="100000"/>
                </a:lnSpc>
                <a:spcBef>
                  <a:spcPct val="0"/>
                </a:spcBef>
                <a:spcAft>
                  <a:spcPct val="0"/>
                </a:spcAft>
                <a:buClrTx/>
                <a:buSzTx/>
                <a:buFontTx/>
                <a:buNone/>
                <a:tabLst/>
              </a:pPr>
              <a:endParaRPr kumimoji="0" lang="de-DE" sz="1400" b="0" i="0" u="none" strike="noStrike" cap="none" normalizeH="0" baseline="0" dirty="0" err="1" smtClean="0">
                <a:ln>
                  <a:noFill/>
                </a:ln>
                <a:solidFill>
                  <a:schemeClr val="tx1"/>
                </a:solidFill>
                <a:effectLst/>
              </a:endParaRPr>
            </a:p>
          </p:txBody>
        </p:sp>
        <p:sp>
          <p:nvSpPr>
            <p:cNvPr id="25" name="Arc 15"/>
            <p:cNvSpPr>
              <a:spLocks/>
            </p:cNvSpPr>
            <p:nvPr>
              <p:custDataLst>
                <p:tags r:id="rId1"/>
              </p:custDataLst>
            </p:nvPr>
          </p:nvSpPr>
          <p:spPr bwMode="gray">
            <a:xfrm>
              <a:off x="1292449" y="2349890"/>
              <a:ext cx="1335357" cy="1300641"/>
            </a:xfrm>
            <a:custGeom>
              <a:avLst/>
              <a:gdLst>
                <a:gd name="G0" fmla="+- 21600 0 0"/>
                <a:gd name="G1" fmla="+- 21600 0 0"/>
                <a:gd name="G2" fmla="+- 21600 0 0"/>
                <a:gd name="T0" fmla="*/ 21600 w 43200"/>
                <a:gd name="T1" fmla="*/ 0 h 43200"/>
                <a:gd name="T2" fmla="*/ 14436 w 43200"/>
                <a:gd name="T3" fmla="*/ 1222 h 43200"/>
                <a:gd name="T4" fmla="*/ 21600 w 43200"/>
                <a:gd name="T5" fmla="*/ 21600 h 43200"/>
              </a:gdLst>
              <a:ahLst/>
              <a:cxnLst>
                <a:cxn ang="0">
                  <a:pos x="T0" y="T1"/>
                </a:cxn>
                <a:cxn ang="0">
                  <a:pos x="T2" y="T3"/>
                </a:cxn>
                <a:cxn ang="0">
                  <a:pos x="T4" y="T5"/>
                </a:cxn>
              </a:cxnLst>
              <a:rect l="0" t="0" r="r" b="b"/>
              <a:pathLst>
                <a:path w="43200" h="43200" fill="none"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path>
                <a:path w="43200" h="43200" stroke="0" extrusionOk="0">
                  <a:moveTo>
                    <a:pt x="21599" y="0"/>
                  </a:moveTo>
                  <a:cubicBezTo>
                    <a:pt x="33529" y="0"/>
                    <a:pt x="43200" y="9670"/>
                    <a:pt x="43200" y="21600"/>
                  </a:cubicBezTo>
                  <a:cubicBezTo>
                    <a:pt x="43200" y="33529"/>
                    <a:pt x="33529" y="43200"/>
                    <a:pt x="21600" y="43200"/>
                  </a:cubicBezTo>
                  <a:cubicBezTo>
                    <a:pt x="9670" y="43200"/>
                    <a:pt x="0" y="33529"/>
                    <a:pt x="0" y="21600"/>
                  </a:cubicBezTo>
                  <a:cubicBezTo>
                    <a:pt x="-1" y="12432"/>
                    <a:pt x="5787" y="4263"/>
                    <a:pt x="14436" y="1222"/>
                  </a:cubicBezTo>
                  <a:lnTo>
                    <a:pt x="21600" y="21600"/>
                  </a:lnTo>
                  <a:close/>
                </a:path>
              </a:pathLst>
            </a:custGeom>
            <a:solidFill>
              <a:schemeClr val="accent3"/>
            </a:solidFill>
            <a:ln w="28575">
              <a:solidFill>
                <a:srgbClr val="000000"/>
              </a:solidFill>
              <a:round/>
              <a:headEnd/>
              <a:tailEnd type="triangle" w="med" len="sm"/>
            </a:ln>
            <a:effectLst/>
            <a:extLst/>
          </p:spPr>
          <p:txBody>
            <a:bodyPr lIns="0" tIns="36000" rIns="0" bIns="36000" anchor="ctr"/>
            <a:lstStyle/>
            <a:p>
              <a:pPr algn="ctr" eaLnBrk="1" hangingPunct="1">
                <a:spcAft>
                  <a:spcPct val="20000"/>
                </a:spcAft>
                <a:buClr>
                  <a:schemeClr val="tx1"/>
                </a:buClr>
                <a:buSzPct val="80000"/>
                <a:buFont typeface="Wingdings" pitchFamily="2" charset="2"/>
                <a:buNone/>
              </a:pPr>
              <a:endParaRPr lang="de-DE" altLang="de-DE" sz="1400" b="1">
                <a:ea typeface="ＭＳ Ｐゴシック" pitchFamily="-108" charset="-128"/>
              </a:endParaRPr>
            </a:p>
          </p:txBody>
        </p:sp>
      </p:grpSp>
      <p:sp>
        <p:nvSpPr>
          <p:cNvPr id="26" name="Freeform 11"/>
          <p:cNvSpPr>
            <a:spLocks noChangeAspect="1" noEditPoints="1"/>
          </p:cNvSpPr>
          <p:nvPr/>
        </p:nvSpPr>
        <p:spPr bwMode="auto">
          <a:xfrm>
            <a:off x="2019330" y="3355201"/>
            <a:ext cx="1039545" cy="741600"/>
          </a:xfrm>
          <a:custGeom>
            <a:avLst/>
            <a:gdLst>
              <a:gd name="T0" fmla="*/ 451 w 673"/>
              <a:gd name="T1" fmla="*/ 240 h 482"/>
              <a:gd name="T2" fmla="*/ 547 w 673"/>
              <a:gd name="T3" fmla="*/ 241 h 482"/>
              <a:gd name="T4" fmla="*/ 515 w 673"/>
              <a:gd name="T5" fmla="*/ 32 h 482"/>
              <a:gd name="T6" fmla="*/ 609 w 673"/>
              <a:gd name="T7" fmla="*/ 72 h 482"/>
              <a:gd name="T8" fmla="*/ 403 w 673"/>
              <a:gd name="T9" fmla="*/ 337 h 482"/>
              <a:gd name="T10" fmla="*/ 418 w 673"/>
              <a:gd name="T11" fmla="*/ 354 h 482"/>
              <a:gd name="T12" fmla="*/ 423 w 673"/>
              <a:gd name="T13" fmla="*/ 288 h 482"/>
              <a:gd name="T14" fmla="*/ 420 w 673"/>
              <a:gd name="T15" fmla="*/ 284 h 482"/>
              <a:gd name="T16" fmla="*/ 357 w 673"/>
              <a:gd name="T17" fmla="*/ 265 h 482"/>
              <a:gd name="T18" fmla="*/ 367 w 673"/>
              <a:gd name="T19" fmla="*/ 286 h 482"/>
              <a:gd name="T20" fmla="*/ 76 w 673"/>
              <a:gd name="T21" fmla="*/ 386 h 482"/>
              <a:gd name="T22" fmla="*/ 93 w 673"/>
              <a:gd name="T23" fmla="*/ 280 h 482"/>
              <a:gd name="T24" fmla="*/ 254 w 673"/>
              <a:gd name="T25" fmla="*/ 413 h 482"/>
              <a:gd name="T26" fmla="*/ 563 w 673"/>
              <a:gd name="T27" fmla="*/ 254 h 482"/>
              <a:gd name="T28" fmla="*/ 485 w 673"/>
              <a:gd name="T29" fmla="*/ 331 h 482"/>
              <a:gd name="T30" fmla="*/ 468 w 673"/>
              <a:gd name="T31" fmla="*/ 322 h 482"/>
              <a:gd name="T32" fmla="*/ 439 w 673"/>
              <a:gd name="T33" fmla="*/ 342 h 482"/>
              <a:gd name="T34" fmla="*/ 439 w 673"/>
              <a:gd name="T35" fmla="*/ 353 h 482"/>
              <a:gd name="T36" fmla="*/ 370 w 673"/>
              <a:gd name="T37" fmla="*/ 448 h 482"/>
              <a:gd name="T38" fmla="*/ 347 w 673"/>
              <a:gd name="T39" fmla="*/ 391 h 482"/>
              <a:gd name="T40" fmla="*/ 338 w 673"/>
              <a:gd name="T41" fmla="*/ 448 h 482"/>
              <a:gd name="T42" fmla="*/ 266 w 673"/>
              <a:gd name="T43" fmla="*/ 430 h 482"/>
              <a:gd name="T44" fmla="*/ 262 w 673"/>
              <a:gd name="T45" fmla="*/ 432 h 482"/>
              <a:gd name="T46" fmla="*/ 354 w 673"/>
              <a:gd name="T47" fmla="*/ 482 h 482"/>
              <a:gd name="T48" fmla="*/ 594 w 673"/>
              <a:gd name="T49" fmla="*/ 225 h 482"/>
              <a:gd name="T50" fmla="*/ 442 w 673"/>
              <a:gd name="T51" fmla="*/ 430 h 482"/>
              <a:gd name="T52" fmla="*/ 531 w 673"/>
              <a:gd name="T53" fmla="*/ 353 h 482"/>
              <a:gd name="T54" fmla="*/ 181 w 673"/>
              <a:gd name="T55" fmla="*/ 358 h 482"/>
              <a:gd name="T56" fmla="*/ 196 w 673"/>
              <a:gd name="T57" fmla="*/ 353 h 482"/>
              <a:gd name="T58" fmla="*/ 246 w 673"/>
              <a:gd name="T59" fmla="*/ 253 h 482"/>
              <a:gd name="T60" fmla="*/ 338 w 673"/>
              <a:gd name="T61" fmla="*/ 257 h 482"/>
              <a:gd name="T62" fmla="*/ 358 w 673"/>
              <a:gd name="T63" fmla="*/ 244 h 482"/>
              <a:gd name="T64" fmla="*/ 387 w 673"/>
              <a:gd name="T65" fmla="*/ 253 h 482"/>
              <a:gd name="T66" fmla="*/ 431 w 673"/>
              <a:gd name="T67" fmla="*/ 240 h 482"/>
              <a:gd name="T68" fmla="*/ 370 w 673"/>
              <a:gd name="T69" fmla="*/ 231 h 482"/>
              <a:gd name="T70" fmla="*/ 451 w 673"/>
              <a:gd name="T71" fmla="*/ 152 h 482"/>
              <a:gd name="T72" fmla="*/ 491 w 673"/>
              <a:gd name="T73" fmla="*/ 189 h 482"/>
              <a:gd name="T74" fmla="*/ 536 w 673"/>
              <a:gd name="T75" fmla="*/ 152 h 482"/>
              <a:gd name="T76" fmla="*/ 564 w 673"/>
              <a:gd name="T77" fmla="*/ 124 h 482"/>
              <a:gd name="T78" fmla="*/ 113 w 673"/>
              <a:gd name="T79" fmla="*/ 242 h 482"/>
              <a:gd name="T80" fmla="*/ 181 w 673"/>
              <a:gd name="T81" fmla="*/ 358 h 482"/>
              <a:gd name="T82" fmla="*/ 479 w 673"/>
              <a:gd name="T83" fmla="*/ 131 h 482"/>
              <a:gd name="T84" fmla="*/ 531 w 673"/>
              <a:gd name="T85" fmla="*/ 131 h 482"/>
              <a:gd name="T86" fmla="*/ 446 w 673"/>
              <a:gd name="T87" fmla="*/ 131 h 482"/>
              <a:gd name="T88" fmla="*/ 370 w 673"/>
              <a:gd name="T89" fmla="*/ 36 h 482"/>
              <a:gd name="T90" fmla="*/ 246 w 673"/>
              <a:gd name="T91" fmla="*/ 231 h 482"/>
              <a:gd name="T92" fmla="*/ 338 w 673"/>
              <a:gd name="T93" fmla="*/ 152 h 482"/>
              <a:gd name="T94" fmla="*/ 338 w 673"/>
              <a:gd name="T95" fmla="*/ 36 h 482"/>
              <a:gd name="T96" fmla="*/ 263 w 673"/>
              <a:gd name="T97" fmla="*/ 131 h 482"/>
              <a:gd name="T98" fmla="*/ 266 w 673"/>
              <a:gd name="T99" fmla="*/ 53 h 482"/>
              <a:gd name="T100" fmla="*/ 177 w 673"/>
              <a:gd name="T101" fmla="*/ 131 h 482"/>
              <a:gd name="T102" fmla="*/ 165 w 673"/>
              <a:gd name="T103" fmla="*/ 152 h 482"/>
              <a:gd name="T104" fmla="*/ 214 w 673"/>
              <a:gd name="T105" fmla="*/ 231 h 482"/>
              <a:gd name="T106" fmla="*/ 165 w 673"/>
              <a:gd name="T107" fmla="*/ 152 h 482"/>
              <a:gd name="T108" fmla="*/ 223 w 673"/>
              <a:gd name="T109" fmla="*/ 331 h 482"/>
              <a:gd name="T110" fmla="*/ 145 w 673"/>
              <a:gd name="T111" fmla="*/ 253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73" h="482">
                <a:moveTo>
                  <a:pt x="609" y="72"/>
                </a:moveTo>
                <a:cubicBezTo>
                  <a:pt x="620" y="107"/>
                  <a:pt x="541" y="186"/>
                  <a:pt x="451" y="240"/>
                </a:cubicBezTo>
                <a:cubicBezTo>
                  <a:pt x="449" y="311"/>
                  <a:pt x="449" y="311"/>
                  <a:pt x="449" y="311"/>
                </a:cubicBezTo>
                <a:cubicBezTo>
                  <a:pt x="462" y="302"/>
                  <a:pt x="535" y="251"/>
                  <a:pt x="547" y="241"/>
                </a:cubicBezTo>
                <a:cubicBezTo>
                  <a:pt x="608" y="192"/>
                  <a:pt x="673" y="109"/>
                  <a:pt x="656" y="57"/>
                </a:cubicBezTo>
                <a:cubicBezTo>
                  <a:pt x="637" y="0"/>
                  <a:pt x="569" y="16"/>
                  <a:pt x="515" y="32"/>
                </a:cubicBezTo>
                <a:cubicBezTo>
                  <a:pt x="539" y="53"/>
                  <a:pt x="539" y="53"/>
                  <a:pt x="539" y="53"/>
                </a:cubicBezTo>
                <a:cubicBezTo>
                  <a:pt x="564" y="52"/>
                  <a:pt x="598" y="39"/>
                  <a:pt x="609" y="72"/>
                </a:cubicBezTo>
                <a:close/>
                <a:moveTo>
                  <a:pt x="338" y="373"/>
                </a:moveTo>
                <a:cubicBezTo>
                  <a:pt x="338" y="373"/>
                  <a:pt x="391" y="344"/>
                  <a:pt x="403" y="337"/>
                </a:cubicBezTo>
                <a:cubicBezTo>
                  <a:pt x="403" y="337"/>
                  <a:pt x="403" y="337"/>
                  <a:pt x="414" y="353"/>
                </a:cubicBezTo>
                <a:cubicBezTo>
                  <a:pt x="415" y="355"/>
                  <a:pt x="417" y="355"/>
                  <a:pt x="418" y="354"/>
                </a:cubicBezTo>
                <a:cubicBezTo>
                  <a:pt x="419" y="353"/>
                  <a:pt x="419" y="353"/>
                  <a:pt x="419" y="352"/>
                </a:cubicBezTo>
                <a:cubicBezTo>
                  <a:pt x="419" y="352"/>
                  <a:pt x="419" y="352"/>
                  <a:pt x="423" y="288"/>
                </a:cubicBezTo>
                <a:cubicBezTo>
                  <a:pt x="423" y="287"/>
                  <a:pt x="423" y="286"/>
                  <a:pt x="422" y="286"/>
                </a:cubicBezTo>
                <a:cubicBezTo>
                  <a:pt x="422" y="285"/>
                  <a:pt x="421" y="284"/>
                  <a:pt x="420" y="284"/>
                </a:cubicBezTo>
                <a:cubicBezTo>
                  <a:pt x="420" y="284"/>
                  <a:pt x="420" y="284"/>
                  <a:pt x="358" y="264"/>
                </a:cubicBezTo>
                <a:cubicBezTo>
                  <a:pt x="358" y="264"/>
                  <a:pt x="357" y="264"/>
                  <a:pt x="357" y="265"/>
                </a:cubicBezTo>
                <a:cubicBezTo>
                  <a:pt x="355" y="266"/>
                  <a:pt x="355" y="268"/>
                  <a:pt x="356" y="269"/>
                </a:cubicBezTo>
                <a:cubicBezTo>
                  <a:pt x="356" y="269"/>
                  <a:pt x="356" y="269"/>
                  <a:pt x="367" y="286"/>
                </a:cubicBezTo>
                <a:cubicBezTo>
                  <a:pt x="367" y="286"/>
                  <a:pt x="348" y="299"/>
                  <a:pt x="323" y="316"/>
                </a:cubicBezTo>
                <a:cubicBezTo>
                  <a:pt x="232" y="368"/>
                  <a:pt x="102" y="413"/>
                  <a:pt x="76" y="386"/>
                </a:cubicBezTo>
                <a:cubicBezTo>
                  <a:pt x="52" y="361"/>
                  <a:pt x="86" y="332"/>
                  <a:pt x="99" y="311"/>
                </a:cubicBezTo>
                <a:cubicBezTo>
                  <a:pt x="93" y="280"/>
                  <a:pt x="93" y="280"/>
                  <a:pt x="93" y="280"/>
                </a:cubicBezTo>
                <a:cubicBezTo>
                  <a:pt x="53" y="320"/>
                  <a:pt x="0" y="376"/>
                  <a:pt x="41" y="420"/>
                </a:cubicBezTo>
                <a:cubicBezTo>
                  <a:pt x="78" y="460"/>
                  <a:pt x="182" y="443"/>
                  <a:pt x="254" y="413"/>
                </a:cubicBezTo>
                <a:cubicBezTo>
                  <a:pt x="284" y="401"/>
                  <a:pt x="312" y="387"/>
                  <a:pt x="338" y="373"/>
                </a:cubicBezTo>
                <a:close/>
                <a:moveTo>
                  <a:pt x="563" y="254"/>
                </a:moveTo>
                <a:cubicBezTo>
                  <a:pt x="561" y="281"/>
                  <a:pt x="554" y="308"/>
                  <a:pt x="543" y="331"/>
                </a:cubicBezTo>
                <a:cubicBezTo>
                  <a:pt x="485" y="331"/>
                  <a:pt x="485" y="331"/>
                  <a:pt x="485" y="331"/>
                </a:cubicBezTo>
                <a:cubicBezTo>
                  <a:pt x="487" y="323"/>
                  <a:pt x="489" y="315"/>
                  <a:pt x="490" y="307"/>
                </a:cubicBezTo>
                <a:cubicBezTo>
                  <a:pt x="482" y="312"/>
                  <a:pt x="475" y="317"/>
                  <a:pt x="468" y="322"/>
                </a:cubicBezTo>
                <a:cubicBezTo>
                  <a:pt x="461" y="327"/>
                  <a:pt x="461" y="327"/>
                  <a:pt x="461" y="327"/>
                </a:cubicBezTo>
                <a:cubicBezTo>
                  <a:pt x="439" y="342"/>
                  <a:pt x="439" y="342"/>
                  <a:pt x="439" y="342"/>
                </a:cubicBezTo>
                <a:cubicBezTo>
                  <a:pt x="439" y="351"/>
                  <a:pt x="439" y="351"/>
                  <a:pt x="439" y="351"/>
                </a:cubicBezTo>
                <a:cubicBezTo>
                  <a:pt x="439" y="352"/>
                  <a:pt x="439" y="352"/>
                  <a:pt x="439" y="353"/>
                </a:cubicBezTo>
                <a:cubicBezTo>
                  <a:pt x="446" y="353"/>
                  <a:pt x="446" y="353"/>
                  <a:pt x="446" y="353"/>
                </a:cubicBezTo>
                <a:cubicBezTo>
                  <a:pt x="429" y="402"/>
                  <a:pt x="401" y="438"/>
                  <a:pt x="370" y="448"/>
                </a:cubicBezTo>
                <a:cubicBezTo>
                  <a:pt x="370" y="378"/>
                  <a:pt x="370" y="378"/>
                  <a:pt x="370" y="378"/>
                </a:cubicBezTo>
                <a:cubicBezTo>
                  <a:pt x="358" y="385"/>
                  <a:pt x="348" y="390"/>
                  <a:pt x="347" y="391"/>
                </a:cubicBezTo>
                <a:cubicBezTo>
                  <a:pt x="344" y="392"/>
                  <a:pt x="341" y="394"/>
                  <a:pt x="338" y="395"/>
                </a:cubicBezTo>
                <a:cubicBezTo>
                  <a:pt x="338" y="448"/>
                  <a:pt x="338" y="448"/>
                  <a:pt x="338" y="448"/>
                </a:cubicBezTo>
                <a:cubicBezTo>
                  <a:pt x="323" y="443"/>
                  <a:pt x="309" y="432"/>
                  <a:pt x="296" y="417"/>
                </a:cubicBezTo>
                <a:cubicBezTo>
                  <a:pt x="286" y="421"/>
                  <a:pt x="276" y="426"/>
                  <a:pt x="266" y="430"/>
                </a:cubicBezTo>
                <a:cubicBezTo>
                  <a:pt x="265" y="430"/>
                  <a:pt x="265" y="430"/>
                  <a:pt x="265" y="430"/>
                </a:cubicBezTo>
                <a:cubicBezTo>
                  <a:pt x="264" y="431"/>
                  <a:pt x="263" y="431"/>
                  <a:pt x="262" y="432"/>
                </a:cubicBezTo>
                <a:cubicBezTo>
                  <a:pt x="250" y="437"/>
                  <a:pt x="238" y="441"/>
                  <a:pt x="225" y="445"/>
                </a:cubicBezTo>
                <a:cubicBezTo>
                  <a:pt x="263" y="468"/>
                  <a:pt x="307" y="482"/>
                  <a:pt x="354" y="482"/>
                </a:cubicBezTo>
                <a:cubicBezTo>
                  <a:pt x="487" y="482"/>
                  <a:pt x="595" y="374"/>
                  <a:pt x="595" y="242"/>
                </a:cubicBezTo>
                <a:cubicBezTo>
                  <a:pt x="595" y="236"/>
                  <a:pt x="595" y="231"/>
                  <a:pt x="594" y="225"/>
                </a:cubicBezTo>
                <a:cubicBezTo>
                  <a:pt x="583" y="236"/>
                  <a:pt x="573" y="246"/>
                  <a:pt x="563" y="254"/>
                </a:cubicBezTo>
                <a:close/>
                <a:moveTo>
                  <a:pt x="442" y="430"/>
                </a:moveTo>
                <a:cubicBezTo>
                  <a:pt x="458" y="410"/>
                  <a:pt x="470" y="383"/>
                  <a:pt x="479" y="353"/>
                </a:cubicBezTo>
                <a:cubicBezTo>
                  <a:pt x="531" y="353"/>
                  <a:pt x="531" y="353"/>
                  <a:pt x="531" y="353"/>
                </a:cubicBezTo>
                <a:cubicBezTo>
                  <a:pt x="510" y="386"/>
                  <a:pt x="479" y="413"/>
                  <a:pt x="442" y="430"/>
                </a:cubicBezTo>
                <a:close/>
                <a:moveTo>
                  <a:pt x="181" y="358"/>
                </a:moveTo>
                <a:cubicBezTo>
                  <a:pt x="180" y="356"/>
                  <a:pt x="178" y="355"/>
                  <a:pt x="177" y="353"/>
                </a:cubicBezTo>
                <a:cubicBezTo>
                  <a:pt x="196" y="353"/>
                  <a:pt x="196" y="353"/>
                  <a:pt x="196" y="353"/>
                </a:cubicBezTo>
                <a:cubicBezTo>
                  <a:pt x="216" y="346"/>
                  <a:pt x="236" y="338"/>
                  <a:pt x="256" y="328"/>
                </a:cubicBezTo>
                <a:cubicBezTo>
                  <a:pt x="250" y="305"/>
                  <a:pt x="246" y="279"/>
                  <a:pt x="246" y="253"/>
                </a:cubicBezTo>
                <a:cubicBezTo>
                  <a:pt x="338" y="253"/>
                  <a:pt x="338" y="253"/>
                  <a:pt x="338" y="253"/>
                </a:cubicBezTo>
                <a:cubicBezTo>
                  <a:pt x="338" y="257"/>
                  <a:pt x="338" y="257"/>
                  <a:pt x="338" y="257"/>
                </a:cubicBezTo>
                <a:cubicBezTo>
                  <a:pt x="340" y="254"/>
                  <a:pt x="342" y="250"/>
                  <a:pt x="345" y="248"/>
                </a:cubicBezTo>
                <a:cubicBezTo>
                  <a:pt x="347" y="247"/>
                  <a:pt x="351" y="244"/>
                  <a:pt x="358" y="244"/>
                </a:cubicBezTo>
                <a:cubicBezTo>
                  <a:pt x="361" y="244"/>
                  <a:pt x="364" y="245"/>
                  <a:pt x="367" y="246"/>
                </a:cubicBezTo>
                <a:cubicBezTo>
                  <a:pt x="387" y="253"/>
                  <a:pt x="387" y="253"/>
                  <a:pt x="387" y="253"/>
                </a:cubicBezTo>
                <a:cubicBezTo>
                  <a:pt x="431" y="253"/>
                  <a:pt x="431" y="253"/>
                  <a:pt x="431" y="253"/>
                </a:cubicBezTo>
                <a:cubicBezTo>
                  <a:pt x="431" y="240"/>
                  <a:pt x="431" y="240"/>
                  <a:pt x="431" y="240"/>
                </a:cubicBezTo>
                <a:cubicBezTo>
                  <a:pt x="431" y="231"/>
                  <a:pt x="431" y="231"/>
                  <a:pt x="431" y="231"/>
                </a:cubicBezTo>
                <a:cubicBezTo>
                  <a:pt x="370" y="231"/>
                  <a:pt x="370" y="231"/>
                  <a:pt x="370" y="231"/>
                </a:cubicBezTo>
                <a:cubicBezTo>
                  <a:pt x="370" y="152"/>
                  <a:pt x="370" y="152"/>
                  <a:pt x="370" y="152"/>
                </a:cubicBezTo>
                <a:cubicBezTo>
                  <a:pt x="451" y="152"/>
                  <a:pt x="451" y="152"/>
                  <a:pt x="451" y="152"/>
                </a:cubicBezTo>
                <a:cubicBezTo>
                  <a:pt x="456" y="170"/>
                  <a:pt x="460" y="190"/>
                  <a:pt x="461" y="210"/>
                </a:cubicBezTo>
                <a:cubicBezTo>
                  <a:pt x="472" y="203"/>
                  <a:pt x="482" y="196"/>
                  <a:pt x="491" y="189"/>
                </a:cubicBezTo>
                <a:cubicBezTo>
                  <a:pt x="490" y="176"/>
                  <a:pt x="488" y="164"/>
                  <a:pt x="485" y="152"/>
                </a:cubicBezTo>
                <a:cubicBezTo>
                  <a:pt x="536" y="152"/>
                  <a:pt x="536" y="152"/>
                  <a:pt x="536" y="152"/>
                </a:cubicBezTo>
                <a:cubicBezTo>
                  <a:pt x="542" y="147"/>
                  <a:pt x="548" y="141"/>
                  <a:pt x="553" y="135"/>
                </a:cubicBezTo>
                <a:cubicBezTo>
                  <a:pt x="557" y="131"/>
                  <a:pt x="561" y="127"/>
                  <a:pt x="564" y="124"/>
                </a:cubicBezTo>
                <a:cubicBezTo>
                  <a:pt x="522" y="51"/>
                  <a:pt x="444" y="2"/>
                  <a:pt x="354" y="2"/>
                </a:cubicBezTo>
                <a:cubicBezTo>
                  <a:pt x="221" y="2"/>
                  <a:pt x="113" y="110"/>
                  <a:pt x="113" y="242"/>
                </a:cubicBezTo>
                <a:cubicBezTo>
                  <a:pt x="113" y="288"/>
                  <a:pt x="126" y="331"/>
                  <a:pt x="149" y="367"/>
                </a:cubicBezTo>
                <a:cubicBezTo>
                  <a:pt x="159" y="365"/>
                  <a:pt x="170" y="362"/>
                  <a:pt x="181" y="358"/>
                </a:cubicBezTo>
                <a:close/>
                <a:moveTo>
                  <a:pt x="531" y="131"/>
                </a:moveTo>
                <a:cubicBezTo>
                  <a:pt x="479" y="131"/>
                  <a:pt x="479" y="131"/>
                  <a:pt x="479" y="131"/>
                </a:cubicBezTo>
                <a:cubicBezTo>
                  <a:pt x="470" y="101"/>
                  <a:pt x="458" y="74"/>
                  <a:pt x="442" y="53"/>
                </a:cubicBezTo>
                <a:cubicBezTo>
                  <a:pt x="479" y="70"/>
                  <a:pt x="510" y="98"/>
                  <a:pt x="531" y="131"/>
                </a:cubicBezTo>
                <a:close/>
                <a:moveTo>
                  <a:pt x="370" y="36"/>
                </a:moveTo>
                <a:cubicBezTo>
                  <a:pt x="401" y="46"/>
                  <a:pt x="429" y="82"/>
                  <a:pt x="446" y="131"/>
                </a:cubicBezTo>
                <a:cubicBezTo>
                  <a:pt x="370" y="131"/>
                  <a:pt x="370" y="131"/>
                  <a:pt x="370" y="131"/>
                </a:cubicBezTo>
                <a:cubicBezTo>
                  <a:pt x="370" y="36"/>
                  <a:pt x="370" y="36"/>
                  <a:pt x="370" y="36"/>
                </a:cubicBezTo>
                <a:close/>
                <a:moveTo>
                  <a:pt x="338" y="231"/>
                </a:moveTo>
                <a:cubicBezTo>
                  <a:pt x="246" y="231"/>
                  <a:pt x="246" y="231"/>
                  <a:pt x="246" y="231"/>
                </a:cubicBezTo>
                <a:cubicBezTo>
                  <a:pt x="247" y="203"/>
                  <a:pt x="250" y="177"/>
                  <a:pt x="257" y="152"/>
                </a:cubicBezTo>
                <a:cubicBezTo>
                  <a:pt x="338" y="152"/>
                  <a:pt x="338" y="152"/>
                  <a:pt x="338" y="152"/>
                </a:cubicBezTo>
                <a:lnTo>
                  <a:pt x="338" y="231"/>
                </a:lnTo>
                <a:close/>
                <a:moveTo>
                  <a:pt x="338" y="36"/>
                </a:moveTo>
                <a:cubicBezTo>
                  <a:pt x="338" y="131"/>
                  <a:pt x="338" y="131"/>
                  <a:pt x="338" y="131"/>
                </a:cubicBezTo>
                <a:cubicBezTo>
                  <a:pt x="263" y="131"/>
                  <a:pt x="263" y="131"/>
                  <a:pt x="263" y="131"/>
                </a:cubicBezTo>
                <a:cubicBezTo>
                  <a:pt x="279" y="82"/>
                  <a:pt x="307" y="46"/>
                  <a:pt x="338" y="36"/>
                </a:cubicBezTo>
                <a:close/>
                <a:moveTo>
                  <a:pt x="266" y="53"/>
                </a:moveTo>
                <a:cubicBezTo>
                  <a:pt x="250" y="74"/>
                  <a:pt x="238" y="101"/>
                  <a:pt x="229" y="131"/>
                </a:cubicBezTo>
                <a:cubicBezTo>
                  <a:pt x="177" y="131"/>
                  <a:pt x="177" y="131"/>
                  <a:pt x="177" y="131"/>
                </a:cubicBezTo>
                <a:cubicBezTo>
                  <a:pt x="199" y="98"/>
                  <a:pt x="229" y="70"/>
                  <a:pt x="266" y="53"/>
                </a:cubicBezTo>
                <a:close/>
                <a:moveTo>
                  <a:pt x="165" y="152"/>
                </a:moveTo>
                <a:cubicBezTo>
                  <a:pt x="223" y="152"/>
                  <a:pt x="223" y="152"/>
                  <a:pt x="223" y="152"/>
                </a:cubicBezTo>
                <a:cubicBezTo>
                  <a:pt x="217" y="177"/>
                  <a:pt x="214" y="203"/>
                  <a:pt x="214" y="231"/>
                </a:cubicBezTo>
                <a:cubicBezTo>
                  <a:pt x="145" y="231"/>
                  <a:pt x="145" y="231"/>
                  <a:pt x="145" y="231"/>
                </a:cubicBezTo>
                <a:cubicBezTo>
                  <a:pt x="147" y="203"/>
                  <a:pt x="154" y="177"/>
                  <a:pt x="165" y="152"/>
                </a:cubicBezTo>
                <a:close/>
                <a:moveTo>
                  <a:pt x="214" y="253"/>
                </a:moveTo>
                <a:cubicBezTo>
                  <a:pt x="214" y="280"/>
                  <a:pt x="217" y="307"/>
                  <a:pt x="223" y="331"/>
                </a:cubicBezTo>
                <a:cubicBezTo>
                  <a:pt x="165" y="331"/>
                  <a:pt x="165" y="331"/>
                  <a:pt x="165" y="331"/>
                </a:cubicBezTo>
                <a:cubicBezTo>
                  <a:pt x="154" y="307"/>
                  <a:pt x="147" y="280"/>
                  <a:pt x="145" y="253"/>
                </a:cubicBezTo>
                <a:cubicBezTo>
                  <a:pt x="214" y="253"/>
                  <a:pt x="214" y="253"/>
                  <a:pt x="214" y="253"/>
                </a:cubicBez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p>
        </p:txBody>
      </p:sp>
      <p:grpSp>
        <p:nvGrpSpPr>
          <p:cNvPr id="27" name="Group 17"/>
          <p:cNvGrpSpPr/>
          <p:nvPr/>
        </p:nvGrpSpPr>
        <p:grpSpPr>
          <a:xfrm>
            <a:off x="3733388" y="1791244"/>
            <a:ext cx="739776" cy="803275"/>
            <a:chOff x="2844800" y="1174750"/>
            <a:chExt cx="739776" cy="803275"/>
          </a:xfrm>
          <a:solidFill>
            <a:schemeClr val="tx1"/>
          </a:solidFill>
        </p:grpSpPr>
        <p:sp>
          <p:nvSpPr>
            <p:cNvPr id="28" name="Freeform 12"/>
            <p:cNvSpPr>
              <a:spLocks noEditPoints="1"/>
            </p:cNvSpPr>
            <p:nvPr/>
          </p:nvSpPr>
          <p:spPr bwMode="auto">
            <a:xfrm>
              <a:off x="2844800" y="1344613"/>
              <a:ext cx="165100" cy="512763"/>
            </a:xfrm>
            <a:custGeom>
              <a:avLst/>
              <a:gdLst>
                <a:gd name="T0" fmla="*/ 28 w 44"/>
                <a:gd name="T1" fmla="*/ 26 h 137"/>
                <a:gd name="T2" fmla="*/ 41 w 44"/>
                <a:gd name="T3" fmla="*/ 13 h 137"/>
                <a:gd name="T4" fmla="*/ 28 w 44"/>
                <a:gd name="T5" fmla="*/ 0 h 137"/>
                <a:gd name="T6" fmla="*/ 15 w 44"/>
                <a:gd name="T7" fmla="*/ 13 h 137"/>
                <a:gd name="T8" fmla="*/ 28 w 44"/>
                <a:gd name="T9" fmla="*/ 26 h 137"/>
                <a:gd name="T10" fmla="*/ 40 w 44"/>
                <a:gd name="T11" fmla="*/ 74 h 137"/>
                <a:gd name="T12" fmla="*/ 40 w 44"/>
                <a:gd name="T13" fmla="*/ 29 h 137"/>
                <a:gd name="T14" fmla="*/ 28 w 44"/>
                <a:gd name="T15" fmla="*/ 28 h 137"/>
                <a:gd name="T16" fmla="*/ 6 w 44"/>
                <a:gd name="T17" fmla="*/ 30 h 137"/>
                <a:gd name="T18" fmla="*/ 4 w 44"/>
                <a:gd name="T19" fmla="*/ 30 h 137"/>
                <a:gd name="T20" fmla="*/ 4 w 44"/>
                <a:gd name="T21" fmla="*/ 30 h 137"/>
                <a:gd name="T22" fmla="*/ 4 w 44"/>
                <a:gd name="T23" fmla="*/ 30 h 137"/>
                <a:gd name="T24" fmla="*/ 4 w 44"/>
                <a:gd name="T25" fmla="*/ 30 h 137"/>
                <a:gd name="T26" fmla="*/ 0 w 44"/>
                <a:gd name="T27" fmla="*/ 35 h 137"/>
                <a:gd name="T28" fmla="*/ 0 w 44"/>
                <a:gd name="T29" fmla="*/ 75 h 137"/>
                <a:gd name="T30" fmla="*/ 4 w 44"/>
                <a:gd name="T31" fmla="*/ 80 h 137"/>
                <a:gd name="T32" fmla="*/ 9 w 44"/>
                <a:gd name="T33" fmla="*/ 75 h 137"/>
                <a:gd name="T34" fmla="*/ 9 w 44"/>
                <a:gd name="T35" fmla="*/ 47 h 137"/>
                <a:gd name="T36" fmla="*/ 11 w 44"/>
                <a:gd name="T37" fmla="*/ 46 h 137"/>
                <a:gd name="T38" fmla="*/ 13 w 44"/>
                <a:gd name="T39" fmla="*/ 47 h 137"/>
                <a:gd name="T40" fmla="*/ 13 w 44"/>
                <a:gd name="T41" fmla="*/ 130 h 137"/>
                <a:gd name="T42" fmla="*/ 20 w 44"/>
                <a:gd name="T43" fmla="*/ 137 h 137"/>
                <a:gd name="T44" fmla="*/ 26 w 44"/>
                <a:gd name="T45" fmla="*/ 130 h 137"/>
                <a:gd name="T46" fmla="*/ 26 w 44"/>
                <a:gd name="T47" fmla="*/ 85 h 137"/>
                <a:gd name="T48" fmla="*/ 28 w 44"/>
                <a:gd name="T49" fmla="*/ 83 h 137"/>
                <a:gd name="T50" fmla="*/ 28 w 44"/>
                <a:gd name="T51" fmla="*/ 83 h 137"/>
                <a:gd name="T52" fmla="*/ 30 w 44"/>
                <a:gd name="T53" fmla="*/ 85 h 137"/>
                <a:gd name="T54" fmla="*/ 30 w 44"/>
                <a:gd name="T55" fmla="*/ 130 h 137"/>
                <a:gd name="T56" fmla="*/ 37 w 44"/>
                <a:gd name="T57" fmla="*/ 137 h 137"/>
                <a:gd name="T58" fmla="*/ 44 w 44"/>
                <a:gd name="T59" fmla="*/ 130 h 137"/>
                <a:gd name="T60" fmla="*/ 44 w 44"/>
                <a:gd name="T61" fmla="*/ 84 h 137"/>
                <a:gd name="T62" fmla="*/ 40 w 44"/>
                <a:gd name="T63" fmla="*/ 7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4" h="137">
                  <a:moveTo>
                    <a:pt x="28" y="26"/>
                  </a:moveTo>
                  <a:cubicBezTo>
                    <a:pt x="36" y="26"/>
                    <a:pt x="41" y="20"/>
                    <a:pt x="41" y="13"/>
                  </a:cubicBezTo>
                  <a:cubicBezTo>
                    <a:pt x="41" y="6"/>
                    <a:pt x="36" y="0"/>
                    <a:pt x="28" y="0"/>
                  </a:cubicBezTo>
                  <a:cubicBezTo>
                    <a:pt x="21" y="0"/>
                    <a:pt x="15" y="6"/>
                    <a:pt x="15" y="13"/>
                  </a:cubicBezTo>
                  <a:cubicBezTo>
                    <a:pt x="15" y="20"/>
                    <a:pt x="21" y="26"/>
                    <a:pt x="28" y="26"/>
                  </a:cubicBezTo>
                  <a:close/>
                  <a:moveTo>
                    <a:pt x="40" y="74"/>
                  </a:moveTo>
                  <a:cubicBezTo>
                    <a:pt x="40" y="29"/>
                    <a:pt x="40" y="29"/>
                    <a:pt x="40" y="29"/>
                  </a:cubicBezTo>
                  <a:cubicBezTo>
                    <a:pt x="37" y="28"/>
                    <a:pt x="33" y="28"/>
                    <a:pt x="28" y="28"/>
                  </a:cubicBezTo>
                  <a:cubicBezTo>
                    <a:pt x="14" y="28"/>
                    <a:pt x="6" y="30"/>
                    <a:pt x="6" y="30"/>
                  </a:cubicBezTo>
                  <a:cubicBezTo>
                    <a:pt x="5" y="30"/>
                    <a:pt x="5" y="30"/>
                    <a:pt x="4" y="30"/>
                  </a:cubicBezTo>
                  <a:cubicBezTo>
                    <a:pt x="4" y="30"/>
                    <a:pt x="4" y="30"/>
                    <a:pt x="4" y="30"/>
                  </a:cubicBezTo>
                  <a:cubicBezTo>
                    <a:pt x="4" y="30"/>
                    <a:pt x="4" y="30"/>
                    <a:pt x="4" y="30"/>
                  </a:cubicBezTo>
                  <a:cubicBezTo>
                    <a:pt x="4" y="30"/>
                    <a:pt x="4" y="30"/>
                    <a:pt x="4" y="30"/>
                  </a:cubicBezTo>
                  <a:cubicBezTo>
                    <a:pt x="2" y="30"/>
                    <a:pt x="0" y="32"/>
                    <a:pt x="0" y="35"/>
                  </a:cubicBezTo>
                  <a:cubicBezTo>
                    <a:pt x="0" y="75"/>
                    <a:pt x="0" y="75"/>
                    <a:pt x="0" y="75"/>
                  </a:cubicBezTo>
                  <a:cubicBezTo>
                    <a:pt x="0" y="78"/>
                    <a:pt x="2" y="80"/>
                    <a:pt x="4" y="80"/>
                  </a:cubicBezTo>
                  <a:cubicBezTo>
                    <a:pt x="7" y="80"/>
                    <a:pt x="9" y="78"/>
                    <a:pt x="9" y="75"/>
                  </a:cubicBezTo>
                  <a:cubicBezTo>
                    <a:pt x="9" y="47"/>
                    <a:pt x="9" y="47"/>
                    <a:pt x="9" y="47"/>
                  </a:cubicBezTo>
                  <a:cubicBezTo>
                    <a:pt x="9" y="46"/>
                    <a:pt x="10" y="46"/>
                    <a:pt x="11" y="46"/>
                  </a:cubicBezTo>
                  <a:cubicBezTo>
                    <a:pt x="12" y="46"/>
                    <a:pt x="13" y="46"/>
                    <a:pt x="13" y="47"/>
                  </a:cubicBezTo>
                  <a:cubicBezTo>
                    <a:pt x="13" y="130"/>
                    <a:pt x="13" y="130"/>
                    <a:pt x="13" y="130"/>
                  </a:cubicBezTo>
                  <a:cubicBezTo>
                    <a:pt x="13" y="134"/>
                    <a:pt x="16" y="137"/>
                    <a:pt x="20" y="137"/>
                  </a:cubicBezTo>
                  <a:cubicBezTo>
                    <a:pt x="23" y="137"/>
                    <a:pt x="26" y="134"/>
                    <a:pt x="26" y="130"/>
                  </a:cubicBezTo>
                  <a:cubicBezTo>
                    <a:pt x="26" y="85"/>
                    <a:pt x="26" y="85"/>
                    <a:pt x="26" y="85"/>
                  </a:cubicBezTo>
                  <a:cubicBezTo>
                    <a:pt x="26" y="84"/>
                    <a:pt x="27" y="83"/>
                    <a:pt x="28" y="83"/>
                  </a:cubicBezTo>
                  <a:cubicBezTo>
                    <a:pt x="28" y="83"/>
                    <a:pt x="28" y="83"/>
                    <a:pt x="28" y="83"/>
                  </a:cubicBezTo>
                  <a:cubicBezTo>
                    <a:pt x="29" y="83"/>
                    <a:pt x="30" y="84"/>
                    <a:pt x="30" y="85"/>
                  </a:cubicBezTo>
                  <a:cubicBezTo>
                    <a:pt x="30" y="130"/>
                    <a:pt x="30" y="130"/>
                    <a:pt x="30" y="130"/>
                  </a:cubicBezTo>
                  <a:cubicBezTo>
                    <a:pt x="30" y="134"/>
                    <a:pt x="33" y="137"/>
                    <a:pt x="37" y="137"/>
                  </a:cubicBezTo>
                  <a:cubicBezTo>
                    <a:pt x="41" y="137"/>
                    <a:pt x="44" y="134"/>
                    <a:pt x="44" y="130"/>
                  </a:cubicBezTo>
                  <a:cubicBezTo>
                    <a:pt x="44" y="84"/>
                    <a:pt x="44" y="84"/>
                    <a:pt x="44" y="84"/>
                  </a:cubicBezTo>
                  <a:cubicBezTo>
                    <a:pt x="42" y="81"/>
                    <a:pt x="40" y="78"/>
                    <a:pt x="40" y="7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3"/>
            <p:cNvSpPr>
              <a:spLocks noEditPoints="1"/>
            </p:cNvSpPr>
            <p:nvPr/>
          </p:nvSpPr>
          <p:spPr bwMode="auto">
            <a:xfrm>
              <a:off x="3024188" y="1268413"/>
              <a:ext cx="206375" cy="641350"/>
            </a:xfrm>
            <a:custGeom>
              <a:avLst/>
              <a:gdLst>
                <a:gd name="T0" fmla="*/ 51 w 55"/>
                <a:gd name="T1" fmla="*/ 93 h 171"/>
                <a:gd name="T2" fmla="*/ 51 w 55"/>
                <a:gd name="T3" fmla="*/ 35 h 171"/>
                <a:gd name="T4" fmla="*/ 36 w 55"/>
                <a:gd name="T5" fmla="*/ 35 h 171"/>
                <a:gd name="T6" fmla="*/ 8 w 55"/>
                <a:gd name="T7" fmla="*/ 37 h 171"/>
                <a:gd name="T8" fmla="*/ 6 w 55"/>
                <a:gd name="T9" fmla="*/ 37 h 171"/>
                <a:gd name="T10" fmla="*/ 6 w 55"/>
                <a:gd name="T11" fmla="*/ 37 h 171"/>
                <a:gd name="T12" fmla="*/ 6 w 55"/>
                <a:gd name="T13" fmla="*/ 37 h 171"/>
                <a:gd name="T14" fmla="*/ 6 w 55"/>
                <a:gd name="T15" fmla="*/ 37 h 171"/>
                <a:gd name="T16" fmla="*/ 0 w 55"/>
                <a:gd name="T17" fmla="*/ 43 h 171"/>
                <a:gd name="T18" fmla="*/ 0 w 55"/>
                <a:gd name="T19" fmla="*/ 94 h 171"/>
                <a:gd name="T20" fmla="*/ 6 w 55"/>
                <a:gd name="T21" fmla="*/ 100 h 171"/>
                <a:gd name="T22" fmla="*/ 12 w 55"/>
                <a:gd name="T23" fmla="*/ 94 h 171"/>
                <a:gd name="T24" fmla="*/ 12 w 55"/>
                <a:gd name="T25" fmla="*/ 59 h 171"/>
                <a:gd name="T26" fmla="*/ 14 w 55"/>
                <a:gd name="T27" fmla="*/ 57 h 171"/>
                <a:gd name="T28" fmla="*/ 16 w 55"/>
                <a:gd name="T29" fmla="*/ 59 h 171"/>
                <a:gd name="T30" fmla="*/ 16 w 55"/>
                <a:gd name="T31" fmla="*/ 163 h 171"/>
                <a:gd name="T32" fmla="*/ 25 w 55"/>
                <a:gd name="T33" fmla="*/ 171 h 171"/>
                <a:gd name="T34" fmla="*/ 33 w 55"/>
                <a:gd name="T35" fmla="*/ 163 h 171"/>
                <a:gd name="T36" fmla="*/ 33 w 55"/>
                <a:gd name="T37" fmla="*/ 106 h 171"/>
                <a:gd name="T38" fmla="*/ 36 w 55"/>
                <a:gd name="T39" fmla="*/ 104 h 171"/>
                <a:gd name="T40" fmla="*/ 36 w 55"/>
                <a:gd name="T41" fmla="*/ 104 h 171"/>
                <a:gd name="T42" fmla="*/ 38 w 55"/>
                <a:gd name="T43" fmla="*/ 106 h 171"/>
                <a:gd name="T44" fmla="*/ 38 w 55"/>
                <a:gd name="T45" fmla="*/ 163 h 171"/>
                <a:gd name="T46" fmla="*/ 47 w 55"/>
                <a:gd name="T47" fmla="*/ 171 h 171"/>
                <a:gd name="T48" fmla="*/ 55 w 55"/>
                <a:gd name="T49" fmla="*/ 163 h 171"/>
                <a:gd name="T50" fmla="*/ 55 w 55"/>
                <a:gd name="T51" fmla="*/ 103 h 171"/>
                <a:gd name="T52" fmla="*/ 51 w 55"/>
                <a:gd name="T53" fmla="*/ 93 h 171"/>
                <a:gd name="T54" fmla="*/ 36 w 55"/>
                <a:gd name="T55" fmla="*/ 33 h 171"/>
                <a:gd name="T56" fmla="*/ 52 w 55"/>
                <a:gd name="T57" fmla="*/ 16 h 171"/>
                <a:gd name="T58" fmla="*/ 36 w 55"/>
                <a:gd name="T59" fmla="*/ 0 h 171"/>
                <a:gd name="T60" fmla="*/ 19 w 55"/>
                <a:gd name="T61" fmla="*/ 16 h 171"/>
                <a:gd name="T62" fmla="*/ 36 w 55"/>
                <a:gd name="T63" fmla="*/ 33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5" h="171">
                  <a:moveTo>
                    <a:pt x="51" y="93"/>
                  </a:moveTo>
                  <a:cubicBezTo>
                    <a:pt x="51" y="35"/>
                    <a:pt x="51" y="35"/>
                    <a:pt x="51" y="35"/>
                  </a:cubicBezTo>
                  <a:cubicBezTo>
                    <a:pt x="47" y="35"/>
                    <a:pt x="42" y="35"/>
                    <a:pt x="36" y="35"/>
                  </a:cubicBezTo>
                  <a:cubicBezTo>
                    <a:pt x="19" y="35"/>
                    <a:pt x="8" y="37"/>
                    <a:pt x="8" y="37"/>
                  </a:cubicBezTo>
                  <a:cubicBezTo>
                    <a:pt x="7" y="37"/>
                    <a:pt x="6" y="37"/>
                    <a:pt x="6" y="37"/>
                  </a:cubicBezTo>
                  <a:cubicBezTo>
                    <a:pt x="6" y="37"/>
                    <a:pt x="6" y="37"/>
                    <a:pt x="6" y="37"/>
                  </a:cubicBezTo>
                  <a:cubicBezTo>
                    <a:pt x="6" y="37"/>
                    <a:pt x="6" y="37"/>
                    <a:pt x="6" y="37"/>
                  </a:cubicBezTo>
                  <a:cubicBezTo>
                    <a:pt x="6" y="37"/>
                    <a:pt x="6" y="37"/>
                    <a:pt x="6" y="37"/>
                  </a:cubicBezTo>
                  <a:cubicBezTo>
                    <a:pt x="2" y="37"/>
                    <a:pt x="0" y="40"/>
                    <a:pt x="0" y="43"/>
                  </a:cubicBezTo>
                  <a:cubicBezTo>
                    <a:pt x="0" y="94"/>
                    <a:pt x="0" y="94"/>
                    <a:pt x="0" y="94"/>
                  </a:cubicBezTo>
                  <a:cubicBezTo>
                    <a:pt x="0" y="97"/>
                    <a:pt x="3" y="100"/>
                    <a:pt x="6" y="100"/>
                  </a:cubicBezTo>
                  <a:cubicBezTo>
                    <a:pt x="9" y="100"/>
                    <a:pt x="12" y="97"/>
                    <a:pt x="12" y="94"/>
                  </a:cubicBezTo>
                  <a:cubicBezTo>
                    <a:pt x="12" y="59"/>
                    <a:pt x="12" y="59"/>
                    <a:pt x="12" y="59"/>
                  </a:cubicBezTo>
                  <a:cubicBezTo>
                    <a:pt x="12" y="58"/>
                    <a:pt x="13" y="57"/>
                    <a:pt x="14" y="57"/>
                  </a:cubicBezTo>
                  <a:cubicBezTo>
                    <a:pt x="15" y="57"/>
                    <a:pt x="16" y="58"/>
                    <a:pt x="16" y="59"/>
                  </a:cubicBezTo>
                  <a:cubicBezTo>
                    <a:pt x="16" y="163"/>
                    <a:pt x="16" y="163"/>
                    <a:pt x="16" y="163"/>
                  </a:cubicBezTo>
                  <a:cubicBezTo>
                    <a:pt x="16" y="168"/>
                    <a:pt x="20" y="171"/>
                    <a:pt x="25" y="171"/>
                  </a:cubicBezTo>
                  <a:cubicBezTo>
                    <a:pt x="30" y="171"/>
                    <a:pt x="33" y="168"/>
                    <a:pt x="33" y="163"/>
                  </a:cubicBezTo>
                  <a:cubicBezTo>
                    <a:pt x="33" y="106"/>
                    <a:pt x="33" y="106"/>
                    <a:pt x="33" y="106"/>
                  </a:cubicBezTo>
                  <a:cubicBezTo>
                    <a:pt x="33" y="105"/>
                    <a:pt x="34" y="104"/>
                    <a:pt x="36" y="104"/>
                  </a:cubicBezTo>
                  <a:cubicBezTo>
                    <a:pt x="36" y="104"/>
                    <a:pt x="36" y="104"/>
                    <a:pt x="36" y="104"/>
                  </a:cubicBezTo>
                  <a:cubicBezTo>
                    <a:pt x="37" y="104"/>
                    <a:pt x="38" y="105"/>
                    <a:pt x="38" y="106"/>
                  </a:cubicBezTo>
                  <a:cubicBezTo>
                    <a:pt x="38" y="163"/>
                    <a:pt x="38" y="163"/>
                    <a:pt x="38" y="163"/>
                  </a:cubicBezTo>
                  <a:cubicBezTo>
                    <a:pt x="38" y="168"/>
                    <a:pt x="42" y="171"/>
                    <a:pt x="47" y="171"/>
                  </a:cubicBezTo>
                  <a:cubicBezTo>
                    <a:pt x="52" y="171"/>
                    <a:pt x="55" y="168"/>
                    <a:pt x="55" y="163"/>
                  </a:cubicBezTo>
                  <a:cubicBezTo>
                    <a:pt x="55" y="103"/>
                    <a:pt x="55" y="103"/>
                    <a:pt x="55" y="103"/>
                  </a:cubicBezTo>
                  <a:cubicBezTo>
                    <a:pt x="53" y="100"/>
                    <a:pt x="51" y="97"/>
                    <a:pt x="51" y="93"/>
                  </a:cubicBezTo>
                  <a:close/>
                  <a:moveTo>
                    <a:pt x="36" y="33"/>
                  </a:moveTo>
                  <a:cubicBezTo>
                    <a:pt x="45" y="33"/>
                    <a:pt x="52" y="25"/>
                    <a:pt x="52" y="16"/>
                  </a:cubicBezTo>
                  <a:cubicBezTo>
                    <a:pt x="52" y="7"/>
                    <a:pt x="45" y="0"/>
                    <a:pt x="36" y="0"/>
                  </a:cubicBezTo>
                  <a:cubicBezTo>
                    <a:pt x="27" y="0"/>
                    <a:pt x="19" y="7"/>
                    <a:pt x="19" y="16"/>
                  </a:cubicBezTo>
                  <a:cubicBezTo>
                    <a:pt x="19" y="25"/>
                    <a:pt x="27" y="33"/>
                    <a:pt x="36" y="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4"/>
            <p:cNvSpPr>
              <a:spLocks/>
            </p:cNvSpPr>
            <p:nvPr/>
          </p:nvSpPr>
          <p:spPr bwMode="auto">
            <a:xfrm>
              <a:off x="3246438" y="1339850"/>
              <a:ext cx="338138" cy="638175"/>
            </a:xfrm>
            <a:custGeom>
              <a:avLst/>
              <a:gdLst>
                <a:gd name="T0" fmla="*/ 83 w 90"/>
                <a:gd name="T1" fmla="*/ 3 h 170"/>
                <a:gd name="T2" fmla="*/ 83 w 90"/>
                <a:gd name="T3" fmla="*/ 3 h 170"/>
                <a:gd name="T4" fmla="*/ 83 w 90"/>
                <a:gd name="T5" fmla="*/ 3 h 170"/>
                <a:gd name="T6" fmla="*/ 82 w 90"/>
                <a:gd name="T7" fmla="*/ 3 h 170"/>
                <a:gd name="T8" fmla="*/ 80 w 90"/>
                <a:gd name="T9" fmla="*/ 2 h 170"/>
                <a:gd name="T10" fmla="*/ 45 w 90"/>
                <a:gd name="T11" fmla="*/ 0 h 170"/>
                <a:gd name="T12" fmla="*/ 10 w 90"/>
                <a:gd name="T13" fmla="*/ 2 h 170"/>
                <a:gd name="T14" fmla="*/ 8 w 90"/>
                <a:gd name="T15" fmla="*/ 3 h 170"/>
                <a:gd name="T16" fmla="*/ 7 w 90"/>
                <a:gd name="T17" fmla="*/ 3 h 170"/>
                <a:gd name="T18" fmla="*/ 7 w 90"/>
                <a:gd name="T19" fmla="*/ 3 h 170"/>
                <a:gd name="T20" fmla="*/ 7 w 90"/>
                <a:gd name="T21" fmla="*/ 3 h 170"/>
                <a:gd name="T22" fmla="*/ 0 w 90"/>
                <a:gd name="T23" fmla="*/ 10 h 170"/>
                <a:gd name="T24" fmla="*/ 0 w 90"/>
                <a:gd name="T25" fmla="*/ 74 h 170"/>
                <a:gd name="T26" fmla="*/ 8 w 90"/>
                <a:gd name="T27" fmla="*/ 81 h 170"/>
                <a:gd name="T28" fmla="*/ 15 w 90"/>
                <a:gd name="T29" fmla="*/ 74 h 170"/>
                <a:gd name="T30" fmla="*/ 15 w 90"/>
                <a:gd name="T31" fmla="*/ 30 h 170"/>
                <a:gd name="T32" fmla="*/ 18 w 90"/>
                <a:gd name="T33" fmla="*/ 27 h 170"/>
                <a:gd name="T34" fmla="*/ 21 w 90"/>
                <a:gd name="T35" fmla="*/ 30 h 170"/>
                <a:gd name="T36" fmla="*/ 21 w 90"/>
                <a:gd name="T37" fmla="*/ 160 h 170"/>
                <a:gd name="T38" fmla="*/ 31 w 90"/>
                <a:gd name="T39" fmla="*/ 170 h 170"/>
                <a:gd name="T40" fmla="*/ 42 w 90"/>
                <a:gd name="T41" fmla="*/ 160 h 170"/>
                <a:gd name="T42" fmla="*/ 42 w 90"/>
                <a:gd name="T43" fmla="*/ 89 h 170"/>
                <a:gd name="T44" fmla="*/ 45 w 90"/>
                <a:gd name="T45" fmla="*/ 86 h 170"/>
                <a:gd name="T46" fmla="*/ 45 w 90"/>
                <a:gd name="T47" fmla="*/ 86 h 170"/>
                <a:gd name="T48" fmla="*/ 48 w 90"/>
                <a:gd name="T49" fmla="*/ 89 h 170"/>
                <a:gd name="T50" fmla="*/ 48 w 90"/>
                <a:gd name="T51" fmla="*/ 160 h 170"/>
                <a:gd name="T52" fmla="*/ 59 w 90"/>
                <a:gd name="T53" fmla="*/ 170 h 170"/>
                <a:gd name="T54" fmla="*/ 69 w 90"/>
                <a:gd name="T55" fmla="*/ 160 h 170"/>
                <a:gd name="T56" fmla="*/ 69 w 90"/>
                <a:gd name="T57" fmla="*/ 30 h 170"/>
                <a:gd name="T58" fmla="*/ 72 w 90"/>
                <a:gd name="T59" fmla="*/ 27 h 170"/>
                <a:gd name="T60" fmla="*/ 75 w 90"/>
                <a:gd name="T61" fmla="*/ 30 h 170"/>
                <a:gd name="T62" fmla="*/ 75 w 90"/>
                <a:gd name="T63" fmla="*/ 74 h 170"/>
                <a:gd name="T64" fmla="*/ 82 w 90"/>
                <a:gd name="T65" fmla="*/ 81 h 170"/>
                <a:gd name="T66" fmla="*/ 90 w 90"/>
                <a:gd name="T67" fmla="*/ 74 h 170"/>
                <a:gd name="T68" fmla="*/ 90 w 90"/>
                <a:gd name="T69" fmla="*/ 10 h 170"/>
                <a:gd name="T70" fmla="*/ 83 w 90"/>
                <a:gd name="T71"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70">
                  <a:moveTo>
                    <a:pt x="83" y="3"/>
                  </a:moveTo>
                  <a:cubicBezTo>
                    <a:pt x="83" y="3"/>
                    <a:pt x="83" y="3"/>
                    <a:pt x="83" y="3"/>
                  </a:cubicBezTo>
                  <a:cubicBezTo>
                    <a:pt x="83" y="3"/>
                    <a:pt x="83" y="3"/>
                    <a:pt x="83" y="3"/>
                  </a:cubicBezTo>
                  <a:cubicBezTo>
                    <a:pt x="83" y="3"/>
                    <a:pt x="83" y="3"/>
                    <a:pt x="82" y="3"/>
                  </a:cubicBezTo>
                  <a:cubicBezTo>
                    <a:pt x="82" y="3"/>
                    <a:pt x="81" y="2"/>
                    <a:pt x="80" y="2"/>
                  </a:cubicBezTo>
                  <a:cubicBezTo>
                    <a:pt x="80" y="2"/>
                    <a:pt x="66" y="0"/>
                    <a:pt x="45" y="0"/>
                  </a:cubicBezTo>
                  <a:cubicBezTo>
                    <a:pt x="24" y="0"/>
                    <a:pt x="10" y="2"/>
                    <a:pt x="10" y="2"/>
                  </a:cubicBezTo>
                  <a:cubicBezTo>
                    <a:pt x="9" y="2"/>
                    <a:pt x="8" y="3"/>
                    <a:pt x="8" y="3"/>
                  </a:cubicBezTo>
                  <a:cubicBezTo>
                    <a:pt x="8" y="3"/>
                    <a:pt x="7" y="3"/>
                    <a:pt x="7" y="3"/>
                  </a:cubicBezTo>
                  <a:cubicBezTo>
                    <a:pt x="7" y="3"/>
                    <a:pt x="7" y="3"/>
                    <a:pt x="7" y="3"/>
                  </a:cubicBezTo>
                  <a:cubicBezTo>
                    <a:pt x="7" y="3"/>
                    <a:pt x="7" y="3"/>
                    <a:pt x="7" y="3"/>
                  </a:cubicBezTo>
                  <a:cubicBezTo>
                    <a:pt x="3" y="3"/>
                    <a:pt x="0" y="6"/>
                    <a:pt x="0" y="10"/>
                  </a:cubicBezTo>
                  <a:cubicBezTo>
                    <a:pt x="0" y="74"/>
                    <a:pt x="0" y="74"/>
                    <a:pt x="0" y="74"/>
                  </a:cubicBezTo>
                  <a:cubicBezTo>
                    <a:pt x="0" y="78"/>
                    <a:pt x="4" y="81"/>
                    <a:pt x="8" y="81"/>
                  </a:cubicBezTo>
                  <a:cubicBezTo>
                    <a:pt x="12" y="81"/>
                    <a:pt x="15" y="78"/>
                    <a:pt x="15" y="74"/>
                  </a:cubicBezTo>
                  <a:cubicBezTo>
                    <a:pt x="15" y="30"/>
                    <a:pt x="15" y="30"/>
                    <a:pt x="15" y="30"/>
                  </a:cubicBezTo>
                  <a:cubicBezTo>
                    <a:pt x="15" y="28"/>
                    <a:pt x="16" y="27"/>
                    <a:pt x="18" y="27"/>
                  </a:cubicBezTo>
                  <a:cubicBezTo>
                    <a:pt x="19" y="27"/>
                    <a:pt x="21" y="28"/>
                    <a:pt x="21" y="30"/>
                  </a:cubicBezTo>
                  <a:cubicBezTo>
                    <a:pt x="21" y="160"/>
                    <a:pt x="21" y="160"/>
                    <a:pt x="21" y="160"/>
                  </a:cubicBezTo>
                  <a:cubicBezTo>
                    <a:pt x="21" y="166"/>
                    <a:pt x="25" y="170"/>
                    <a:pt x="31" y="170"/>
                  </a:cubicBezTo>
                  <a:cubicBezTo>
                    <a:pt x="37" y="170"/>
                    <a:pt x="42" y="166"/>
                    <a:pt x="42" y="160"/>
                  </a:cubicBezTo>
                  <a:cubicBezTo>
                    <a:pt x="42" y="89"/>
                    <a:pt x="42" y="89"/>
                    <a:pt x="42" y="89"/>
                  </a:cubicBezTo>
                  <a:cubicBezTo>
                    <a:pt x="42" y="87"/>
                    <a:pt x="43" y="86"/>
                    <a:pt x="45" y="86"/>
                  </a:cubicBezTo>
                  <a:cubicBezTo>
                    <a:pt x="45" y="86"/>
                    <a:pt x="45" y="86"/>
                    <a:pt x="45" y="86"/>
                  </a:cubicBezTo>
                  <a:cubicBezTo>
                    <a:pt x="47" y="86"/>
                    <a:pt x="48" y="87"/>
                    <a:pt x="48" y="89"/>
                  </a:cubicBezTo>
                  <a:cubicBezTo>
                    <a:pt x="48" y="160"/>
                    <a:pt x="48" y="160"/>
                    <a:pt x="48" y="160"/>
                  </a:cubicBezTo>
                  <a:cubicBezTo>
                    <a:pt x="48" y="166"/>
                    <a:pt x="53" y="170"/>
                    <a:pt x="59" y="170"/>
                  </a:cubicBezTo>
                  <a:cubicBezTo>
                    <a:pt x="65" y="170"/>
                    <a:pt x="69" y="166"/>
                    <a:pt x="69" y="160"/>
                  </a:cubicBezTo>
                  <a:cubicBezTo>
                    <a:pt x="69" y="30"/>
                    <a:pt x="69" y="30"/>
                    <a:pt x="69" y="30"/>
                  </a:cubicBezTo>
                  <a:cubicBezTo>
                    <a:pt x="69" y="28"/>
                    <a:pt x="71" y="27"/>
                    <a:pt x="72" y="27"/>
                  </a:cubicBezTo>
                  <a:cubicBezTo>
                    <a:pt x="74" y="27"/>
                    <a:pt x="75" y="28"/>
                    <a:pt x="75" y="30"/>
                  </a:cubicBezTo>
                  <a:cubicBezTo>
                    <a:pt x="75" y="74"/>
                    <a:pt x="75" y="74"/>
                    <a:pt x="75" y="74"/>
                  </a:cubicBezTo>
                  <a:cubicBezTo>
                    <a:pt x="75" y="78"/>
                    <a:pt x="78" y="81"/>
                    <a:pt x="82" y="81"/>
                  </a:cubicBezTo>
                  <a:cubicBezTo>
                    <a:pt x="87" y="81"/>
                    <a:pt x="90" y="78"/>
                    <a:pt x="90" y="74"/>
                  </a:cubicBezTo>
                  <a:cubicBezTo>
                    <a:pt x="90" y="10"/>
                    <a:pt x="90" y="10"/>
                    <a:pt x="90" y="10"/>
                  </a:cubicBezTo>
                  <a:cubicBezTo>
                    <a:pt x="90" y="6"/>
                    <a:pt x="87" y="3"/>
                    <a:pt x="83" y="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Oval 15"/>
            <p:cNvSpPr>
              <a:spLocks noChangeArrowheads="1"/>
            </p:cNvSpPr>
            <p:nvPr/>
          </p:nvSpPr>
          <p:spPr bwMode="auto">
            <a:xfrm>
              <a:off x="3336925" y="1174750"/>
              <a:ext cx="157163" cy="15398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2" name="Gruppieren 31"/>
          <p:cNvGrpSpPr/>
          <p:nvPr/>
        </p:nvGrpSpPr>
        <p:grpSpPr>
          <a:xfrm>
            <a:off x="521958" y="1915084"/>
            <a:ext cx="1089453" cy="611187"/>
            <a:chOff x="228823" y="2463704"/>
            <a:chExt cx="1518078" cy="780766"/>
          </a:xfrm>
        </p:grpSpPr>
        <p:grpSp>
          <p:nvGrpSpPr>
            <p:cNvPr id="33" name="Group 76"/>
            <p:cNvGrpSpPr/>
            <p:nvPr/>
          </p:nvGrpSpPr>
          <p:grpSpPr>
            <a:xfrm>
              <a:off x="228823" y="2463704"/>
              <a:ext cx="516684" cy="780766"/>
              <a:chOff x="2813050" y="1312863"/>
              <a:chExt cx="357188" cy="539750"/>
            </a:xfrm>
            <a:solidFill>
              <a:schemeClr val="accent4"/>
            </a:solidFill>
          </p:grpSpPr>
          <p:sp>
            <p:nvSpPr>
              <p:cNvPr id="40" name="Freeform 5"/>
              <p:cNvSpPr>
                <a:spLocks noEditPoints="1"/>
              </p:cNvSpPr>
              <p:nvPr/>
            </p:nvSpPr>
            <p:spPr bwMode="auto">
              <a:xfrm>
                <a:off x="2906713" y="1312863"/>
                <a:ext cx="263525" cy="539750"/>
              </a:xfrm>
              <a:custGeom>
                <a:avLst/>
                <a:gdLst>
                  <a:gd name="T0" fmla="*/ 108 w 354"/>
                  <a:gd name="T1" fmla="*/ 695 h 726"/>
                  <a:gd name="T2" fmla="*/ 140 w 354"/>
                  <a:gd name="T3" fmla="*/ 726 h 726"/>
                  <a:gd name="T4" fmla="*/ 200 w 354"/>
                  <a:gd name="T5" fmla="*/ 726 h 726"/>
                  <a:gd name="T6" fmla="*/ 214 w 354"/>
                  <a:gd name="T7" fmla="*/ 726 h 726"/>
                  <a:gd name="T8" fmla="*/ 246 w 354"/>
                  <a:gd name="T9" fmla="*/ 695 h 726"/>
                  <a:gd name="T10" fmla="*/ 246 w 354"/>
                  <a:gd name="T11" fmla="*/ 468 h 726"/>
                  <a:gd name="T12" fmla="*/ 108 w 354"/>
                  <a:gd name="T13" fmla="*/ 468 h 726"/>
                  <a:gd name="T14" fmla="*/ 108 w 354"/>
                  <a:gd name="T15" fmla="*/ 695 h 726"/>
                  <a:gd name="T16" fmla="*/ 147 w 354"/>
                  <a:gd name="T17" fmla="*/ 19 h 726"/>
                  <a:gd name="T18" fmla="*/ 167 w 354"/>
                  <a:gd name="T19" fmla="*/ 19 h 726"/>
                  <a:gd name="T20" fmla="*/ 167 w 354"/>
                  <a:gd name="T21" fmla="*/ 71 h 726"/>
                  <a:gd name="T22" fmla="*/ 177 w 354"/>
                  <a:gd name="T23" fmla="*/ 81 h 726"/>
                  <a:gd name="T24" fmla="*/ 186 w 354"/>
                  <a:gd name="T25" fmla="*/ 71 h 726"/>
                  <a:gd name="T26" fmla="*/ 186 w 354"/>
                  <a:gd name="T27" fmla="*/ 19 h 726"/>
                  <a:gd name="T28" fmla="*/ 207 w 354"/>
                  <a:gd name="T29" fmla="*/ 19 h 726"/>
                  <a:gd name="T30" fmla="*/ 217 w 354"/>
                  <a:gd name="T31" fmla="*/ 9 h 726"/>
                  <a:gd name="T32" fmla="*/ 207 w 354"/>
                  <a:gd name="T33" fmla="*/ 0 h 726"/>
                  <a:gd name="T34" fmla="*/ 147 w 354"/>
                  <a:gd name="T35" fmla="*/ 0 h 726"/>
                  <a:gd name="T36" fmla="*/ 137 w 354"/>
                  <a:gd name="T37" fmla="*/ 9 h 726"/>
                  <a:gd name="T38" fmla="*/ 147 w 354"/>
                  <a:gd name="T39" fmla="*/ 19 h 726"/>
                  <a:gd name="T40" fmla="*/ 307 w 354"/>
                  <a:gd name="T41" fmla="*/ 114 h 726"/>
                  <a:gd name="T42" fmla="*/ 291 w 354"/>
                  <a:gd name="T43" fmla="*/ 98 h 726"/>
                  <a:gd name="T44" fmla="*/ 62 w 354"/>
                  <a:gd name="T45" fmla="*/ 98 h 726"/>
                  <a:gd name="T46" fmla="*/ 47 w 354"/>
                  <a:gd name="T47" fmla="*/ 114 h 726"/>
                  <a:gd name="T48" fmla="*/ 47 w 354"/>
                  <a:gd name="T49" fmla="*/ 126 h 726"/>
                  <a:gd name="T50" fmla="*/ 307 w 354"/>
                  <a:gd name="T51" fmla="*/ 126 h 726"/>
                  <a:gd name="T52" fmla="*/ 307 w 354"/>
                  <a:gd name="T53" fmla="*/ 114 h 726"/>
                  <a:gd name="T54" fmla="*/ 338 w 354"/>
                  <a:gd name="T55" fmla="*/ 283 h 726"/>
                  <a:gd name="T56" fmla="*/ 16 w 354"/>
                  <a:gd name="T57" fmla="*/ 283 h 726"/>
                  <a:gd name="T58" fmla="*/ 0 w 354"/>
                  <a:gd name="T59" fmla="*/ 299 h 726"/>
                  <a:gd name="T60" fmla="*/ 0 w 354"/>
                  <a:gd name="T61" fmla="*/ 312 h 726"/>
                  <a:gd name="T62" fmla="*/ 354 w 354"/>
                  <a:gd name="T63" fmla="*/ 312 h 726"/>
                  <a:gd name="T64" fmla="*/ 354 w 354"/>
                  <a:gd name="T65" fmla="*/ 299 h 726"/>
                  <a:gd name="T66" fmla="*/ 338 w 354"/>
                  <a:gd name="T67" fmla="*/ 283 h 726"/>
                  <a:gd name="T68" fmla="*/ 57 w 354"/>
                  <a:gd name="T69" fmla="*/ 452 h 726"/>
                  <a:gd name="T70" fmla="*/ 296 w 354"/>
                  <a:gd name="T71" fmla="*/ 452 h 726"/>
                  <a:gd name="T72" fmla="*/ 354 w 354"/>
                  <a:gd name="T73" fmla="*/ 328 h 726"/>
                  <a:gd name="T74" fmla="*/ 0 w 354"/>
                  <a:gd name="T75" fmla="*/ 328 h 726"/>
                  <a:gd name="T76" fmla="*/ 57 w 354"/>
                  <a:gd name="T77" fmla="*/ 452 h 726"/>
                  <a:gd name="T78" fmla="*/ 273 w 354"/>
                  <a:gd name="T79" fmla="*/ 434 h 726"/>
                  <a:gd name="T80" fmla="*/ 79 w 354"/>
                  <a:gd name="T81" fmla="*/ 434 h 726"/>
                  <a:gd name="T82" fmla="*/ 39 w 354"/>
                  <a:gd name="T83" fmla="*/ 347 h 726"/>
                  <a:gd name="T84" fmla="*/ 315 w 354"/>
                  <a:gd name="T85" fmla="*/ 347 h 726"/>
                  <a:gd name="T86" fmla="*/ 273 w 354"/>
                  <a:gd name="T87" fmla="*/ 434 h 726"/>
                  <a:gd name="T88" fmla="*/ 265 w 354"/>
                  <a:gd name="T89" fmla="*/ 267 h 726"/>
                  <a:gd name="T90" fmla="*/ 307 w 354"/>
                  <a:gd name="T91" fmla="*/ 143 h 726"/>
                  <a:gd name="T92" fmla="*/ 47 w 354"/>
                  <a:gd name="T93" fmla="*/ 143 h 726"/>
                  <a:gd name="T94" fmla="*/ 89 w 354"/>
                  <a:gd name="T95" fmla="*/ 267 h 726"/>
                  <a:gd name="T96" fmla="*/ 265 w 354"/>
                  <a:gd name="T97" fmla="*/ 267 h 726"/>
                  <a:gd name="T98" fmla="*/ 269 w 354"/>
                  <a:gd name="T99" fmla="*/ 162 h 726"/>
                  <a:gd name="T100" fmla="*/ 241 w 354"/>
                  <a:gd name="T101" fmla="*/ 248 h 726"/>
                  <a:gd name="T102" fmla="*/ 112 w 354"/>
                  <a:gd name="T103" fmla="*/ 248 h 726"/>
                  <a:gd name="T104" fmla="*/ 85 w 354"/>
                  <a:gd name="T105" fmla="*/ 162 h 726"/>
                  <a:gd name="T106" fmla="*/ 269 w 354"/>
                  <a:gd name="T107" fmla="*/ 162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54" h="726">
                    <a:moveTo>
                      <a:pt x="108" y="695"/>
                    </a:moveTo>
                    <a:cubicBezTo>
                      <a:pt x="108" y="712"/>
                      <a:pt x="123" y="726"/>
                      <a:pt x="140" y="726"/>
                    </a:cubicBezTo>
                    <a:cubicBezTo>
                      <a:pt x="200" y="726"/>
                      <a:pt x="200" y="726"/>
                      <a:pt x="200" y="726"/>
                    </a:cubicBezTo>
                    <a:cubicBezTo>
                      <a:pt x="214" y="726"/>
                      <a:pt x="214" y="726"/>
                      <a:pt x="214" y="726"/>
                    </a:cubicBezTo>
                    <a:cubicBezTo>
                      <a:pt x="232" y="726"/>
                      <a:pt x="246" y="712"/>
                      <a:pt x="246" y="695"/>
                    </a:cubicBezTo>
                    <a:cubicBezTo>
                      <a:pt x="246" y="473"/>
                      <a:pt x="246" y="468"/>
                      <a:pt x="246" y="468"/>
                    </a:cubicBezTo>
                    <a:cubicBezTo>
                      <a:pt x="108" y="468"/>
                      <a:pt x="108" y="468"/>
                      <a:pt x="108" y="468"/>
                    </a:cubicBezTo>
                    <a:lnTo>
                      <a:pt x="108" y="695"/>
                    </a:lnTo>
                    <a:close/>
                    <a:moveTo>
                      <a:pt x="147" y="19"/>
                    </a:moveTo>
                    <a:cubicBezTo>
                      <a:pt x="167" y="19"/>
                      <a:pt x="167" y="19"/>
                      <a:pt x="167" y="19"/>
                    </a:cubicBezTo>
                    <a:cubicBezTo>
                      <a:pt x="167" y="71"/>
                      <a:pt x="167" y="71"/>
                      <a:pt x="167" y="71"/>
                    </a:cubicBezTo>
                    <a:cubicBezTo>
                      <a:pt x="167" y="77"/>
                      <a:pt x="171" y="81"/>
                      <a:pt x="177" y="81"/>
                    </a:cubicBezTo>
                    <a:cubicBezTo>
                      <a:pt x="182" y="81"/>
                      <a:pt x="186" y="77"/>
                      <a:pt x="186" y="71"/>
                    </a:cubicBezTo>
                    <a:cubicBezTo>
                      <a:pt x="186" y="19"/>
                      <a:pt x="186" y="19"/>
                      <a:pt x="186" y="19"/>
                    </a:cubicBezTo>
                    <a:cubicBezTo>
                      <a:pt x="207" y="19"/>
                      <a:pt x="207" y="19"/>
                      <a:pt x="207" y="19"/>
                    </a:cubicBezTo>
                    <a:cubicBezTo>
                      <a:pt x="212" y="19"/>
                      <a:pt x="217" y="15"/>
                      <a:pt x="217" y="9"/>
                    </a:cubicBezTo>
                    <a:cubicBezTo>
                      <a:pt x="217" y="4"/>
                      <a:pt x="212" y="0"/>
                      <a:pt x="207" y="0"/>
                    </a:cubicBezTo>
                    <a:cubicBezTo>
                      <a:pt x="147" y="0"/>
                      <a:pt x="147" y="0"/>
                      <a:pt x="147" y="0"/>
                    </a:cubicBezTo>
                    <a:cubicBezTo>
                      <a:pt x="142" y="0"/>
                      <a:pt x="137" y="4"/>
                      <a:pt x="137" y="9"/>
                    </a:cubicBezTo>
                    <a:cubicBezTo>
                      <a:pt x="137" y="15"/>
                      <a:pt x="142" y="19"/>
                      <a:pt x="147" y="19"/>
                    </a:cubicBezTo>
                    <a:close/>
                    <a:moveTo>
                      <a:pt x="307" y="114"/>
                    </a:moveTo>
                    <a:cubicBezTo>
                      <a:pt x="307" y="105"/>
                      <a:pt x="300" y="98"/>
                      <a:pt x="291" y="98"/>
                    </a:cubicBezTo>
                    <a:cubicBezTo>
                      <a:pt x="62" y="98"/>
                      <a:pt x="62" y="98"/>
                      <a:pt x="62" y="98"/>
                    </a:cubicBezTo>
                    <a:cubicBezTo>
                      <a:pt x="54" y="98"/>
                      <a:pt x="47" y="105"/>
                      <a:pt x="47" y="114"/>
                    </a:cubicBezTo>
                    <a:cubicBezTo>
                      <a:pt x="47" y="126"/>
                      <a:pt x="47" y="126"/>
                      <a:pt x="47" y="126"/>
                    </a:cubicBezTo>
                    <a:cubicBezTo>
                      <a:pt x="307" y="126"/>
                      <a:pt x="307" y="126"/>
                      <a:pt x="307" y="126"/>
                    </a:cubicBezTo>
                    <a:lnTo>
                      <a:pt x="307" y="114"/>
                    </a:lnTo>
                    <a:close/>
                    <a:moveTo>
                      <a:pt x="338" y="283"/>
                    </a:moveTo>
                    <a:cubicBezTo>
                      <a:pt x="16" y="283"/>
                      <a:pt x="16" y="283"/>
                      <a:pt x="16" y="283"/>
                    </a:cubicBezTo>
                    <a:cubicBezTo>
                      <a:pt x="7" y="283"/>
                      <a:pt x="0" y="290"/>
                      <a:pt x="0" y="299"/>
                    </a:cubicBezTo>
                    <a:cubicBezTo>
                      <a:pt x="0" y="312"/>
                      <a:pt x="0" y="312"/>
                      <a:pt x="0" y="312"/>
                    </a:cubicBezTo>
                    <a:cubicBezTo>
                      <a:pt x="354" y="312"/>
                      <a:pt x="354" y="312"/>
                      <a:pt x="354" y="312"/>
                    </a:cubicBezTo>
                    <a:cubicBezTo>
                      <a:pt x="354" y="299"/>
                      <a:pt x="354" y="299"/>
                      <a:pt x="354" y="299"/>
                    </a:cubicBezTo>
                    <a:cubicBezTo>
                      <a:pt x="354" y="290"/>
                      <a:pt x="347" y="283"/>
                      <a:pt x="338" y="283"/>
                    </a:cubicBezTo>
                    <a:close/>
                    <a:moveTo>
                      <a:pt x="57" y="452"/>
                    </a:moveTo>
                    <a:cubicBezTo>
                      <a:pt x="296" y="452"/>
                      <a:pt x="296" y="452"/>
                      <a:pt x="296" y="452"/>
                    </a:cubicBezTo>
                    <a:cubicBezTo>
                      <a:pt x="354" y="328"/>
                      <a:pt x="354" y="328"/>
                      <a:pt x="354" y="328"/>
                    </a:cubicBezTo>
                    <a:cubicBezTo>
                      <a:pt x="0" y="328"/>
                      <a:pt x="0" y="328"/>
                      <a:pt x="0" y="328"/>
                    </a:cubicBezTo>
                    <a:lnTo>
                      <a:pt x="57" y="452"/>
                    </a:lnTo>
                    <a:close/>
                    <a:moveTo>
                      <a:pt x="273" y="434"/>
                    </a:moveTo>
                    <a:cubicBezTo>
                      <a:pt x="79" y="434"/>
                      <a:pt x="79" y="434"/>
                      <a:pt x="79" y="434"/>
                    </a:cubicBezTo>
                    <a:cubicBezTo>
                      <a:pt x="39" y="347"/>
                      <a:pt x="39" y="347"/>
                      <a:pt x="39" y="347"/>
                    </a:cubicBezTo>
                    <a:cubicBezTo>
                      <a:pt x="315" y="347"/>
                      <a:pt x="315" y="347"/>
                      <a:pt x="315" y="347"/>
                    </a:cubicBezTo>
                    <a:lnTo>
                      <a:pt x="273" y="434"/>
                    </a:lnTo>
                    <a:close/>
                    <a:moveTo>
                      <a:pt x="265" y="267"/>
                    </a:moveTo>
                    <a:cubicBezTo>
                      <a:pt x="307" y="143"/>
                      <a:pt x="307" y="143"/>
                      <a:pt x="307" y="143"/>
                    </a:cubicBezTo>
                    <a:cubicBezTo>
                      <a:pt x="47" y="143"/>
                      <a:pt x="47" y="143"/>
                      <a:pt x="47" y="143"/>
                    </a:cubicBezTo>
                    <a:cubicBezTo>
                      <a:pt x="89" y="267"/>
                      <a:pt x="89" y="267"/>
                      <a:pt x="89" y="267"/>
                    </a:cubicBezTo>
                    <a:lnTo>
                      <a:pt x="265" y="267"/>
                    </a:lnTo>
                    <a:close/>
                    <a:moveTo>
                      <a:pt x="269" y="162"/>
                    </a:moveTo>
                    <a:cubicBezTo>
                      <a:pt x="241" y="248"/>
                      <a:pt x="241" y="248"/>
                      <a:pt x="241" y="248"/>
                    </a:cubicBezTo>
                    <a:cubicBezTo>
                      <a:pt x="112" y="248"/>
                      <a:pt x="112" y="248"/>
                      <a:pt x="112" y="248"/>
                    </a:cubicBezTo>
                    <a:cubicBezTo>
                      <a:pt x="85" y="162"/>
                      <a:pt x="85" y="162"/>
                      <a:pt x="85" y="162"/>
                    </a:cubicBezTo>
                    <a:lnTo>
                      <a:pt x="269" y="16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6"/>
              <p:cNvSpPr>
                <a:spLocks/>
              </p:cNvSpPr>
              <p:nvPr/>
            </p:nvSpPr>
            <p:spPr bwMode="auto">
              <a:xfrm>
                <a:off x="2813050" y="1327151"/>
                <a:ext cx="107950" cy="46038"/>
              </a:xfrm>
              <a:custGeom>
                <a:avLst/>
                <a:gdLst>
                  <a:gd name="T0" fmla="*/ 145 w 146"/>
                  <a:gd name="T1" fmla="*/ 19 h 61"/>
                  <a:gd name="T2" fmla="*/ 132 w 146"/>
                  <a:gd name="T3" fmla="*/ 12 h 61"/>
                  <a:gd name="T4" fmla="*/ 93 w 146"/>
                  <a:gd name="T5" fmla="*/ 22 h 61"/>
                  <a:gd name="T6" fmla="*/ 49 w 146"/>
                  <a:gd name="T7" fmla="*/ 0 h 61"/>
                  <a:gd name="T8" fmla="*/ 36 w 146"/>
                  <a:gd name="T9" fmla="*/ 3 h 61"/>
                  <a:gd name="T10" fmla="*/ 62 w 146"/>
                  <a:gd name="T11" fmla="*/ 30 h 61"/>
                  <a:gd name="T12" fmla="*/ 27 w 146"/>
                  <a:gd name="T13" fmla="*/ 40 h 61"/>
                  <a:gd name="T14" fmla="*/ 8 w 146"/>
                  <a:gd name="T15" fmla="*/ 30 h 61"/>
                  <a:gd name="T16" fmla="*/ 0 w 146"/>
                  <a:gd name="T17" fmla="*/ 32 h 61"/>
                  <a:gd name="T18" fmla="*/ 21 w 146"/>
                  <a:gd name="T19" fmla="*/ 57 h 61"/>
                  <a:gd name="T20" fmla="*/ 26 w 146"/>
                  <a:gd name="T21" fmla="*/ 60 h 61"/>
                  <a:gd name="T22" fmla="*/ 31 w 146"/>
                  <a:gd name="T23" fmla="*/ 60 h 61"/>
                  <a:gd name="T24" fmla="*/ 137 w 146"/>
                  <a:gd name="T25" fmla="*/ 32 h 61"/>
                  <a:gd name="T26" fmla="*/ 145 w 146"/>
                  <a:gd name="T27" fmla="*/ 1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6" h="61">
                    <a:moveTo>
                      <a:pt x="145" y="19"/>
                    </a:moveTo>
                    <a:cubicBezTo>
                      <a:pt x="143" y="14"/>
                      <a:pt x="138" y="10"/>
                      <a:pt x="132" y="12"/>
                    </a:cubicBezTo>
                    <a:cubicBezTo>
                      <a:pt x="93" y="22"/>
                      <a:pt x="93" y="22"/>
                      <a:pt x="93" y="22"/>
                    </a:cubicBezTo>
                    <a:cubicBezTo>
                      <a:pt x="49" y="0"/>
                      <a:pt x="49" y="0"/>
                      <a:pt x="49" y="0"/>
                    </a:cubicBezTo>
                    <a:cubicBezTo>
                      <a:pt x="36" y="3"/>
                      <a:pt x="36" y="3"/>
                      <a:pt x="36" y="3"/>
                    </a:cubicBezTo>
                    <a:cubicBezTo>
                      <a:pt x="62" y="30"/>
                      <a:pt x="62" y="30"/>
                      <a:pt x="62" y="30"/>
                    </a:cubicBezTo>
                    <a:cubicBezTo>
                      <a:pt x="27" y="40"/>
                      <a:pt x="27" y="40"/>
                      <a:pt x="27" y="40"/>
                    </a:cubicBezTo>
                    <a:cubicBezTo>
                      <a:pt x="8" y="30"/>
                      <a:pt x="8" y="30"/>
                      <a:pt x="8" y="30"/>
                    </a:cubicBezTo>
                    <a:cubicBezTo>
                      <a:pt x="0" y="32"/>
                      <a:pt x="0" y="32"/>
                      <a:pt x="0" y="32"/>
                    </a:cubicBezTo>
                    <a:cubicBezTo>
                      <a:pt x="21" y="57"/>
                      <a:pt x="21" y="57"/>
                      <a:pt x="21" y="57"/>
                    </a:cubicBezTo>
                    <a:cubicBezTo>
                      <a:pt x="22" y="59"/>
                      <a:pt x="24" y="60"/>
                      <a:pt x="26" y="60"/>
                    </a:cubicBezTo>
                    <a:cubicBezTo>
                      <a:pt x="28" y="61"/>
                      <a:pt x="30" y="61"/>
                      <a:pt x="31" y="60"/>
                    </a:cubicBezTo>
                    <a:cubicBezTo>
                      <a:pt x="137" y="32"/>
                      <a:pt x="137" y="32"/>
                      <a:pt x="137" y="32"/>
                    </a:cubicBezTo>
                    <a:cubicBezTo>
                      <a:pt x="143" y="30"/>
                      <a:pt x="146" y="25"/>
                      <a:pt x="145" y="19"/>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4" name="Group 69"/>
            <p:cNvGrpSpPr/>
            <p:nvPr/>
          </p:nvGrpSpPr>
          <p:grpSpPr>
            <a:xfrm>
              <a:off x="902351" y="2509458"/>
              <a:ext cx="844550" cy="735012"/>
              <a:chOff x="2800634" y="2349976"/>
              <a:chExt cx="844550" cy="735012"/>
            </a:xfrm>
            <a:solidFill>
              <a:schemeClr val="accent4"/>
            </a:solidFill>
          </p:grpSpPr>
          <p:sp>
            <p:nvSpPr>
              <p:cNvPr id="35" name="Freeform 159"/>
              <p:cNvSpPr>
                <a:spLocks noEditPoints="1"/>
              </p:cNvSpPr>
              <p:nvPr/>
            </p:nvSpPr>
            <p:spPr bwMode="auto">
              <a:xfrm>
                <a:off x="2808572" y="2897663"/>
                <a:ext cx="187325" cy="187325"/>
              </a:xfrm>
              <a:custGeom>
                <a:avLst/>
                <a:gdLst>
                  <a:gd name="T0" fmla="*/ 0 w 50"/>
                  <a:gd name="T1" fmla="*/ 25 h 50"/>
                  <a:gd name="T2" fmla="*/ 25 w 50"/>
                  <a:gd name="T3" fmla="*/ 50 h 50"/>
                  <a:gd name="T4" fmla="*/ 50 w 50"/>
                  <a:gd name="T5" fmla="*/ 25 h 50"/>
                  <a:gd name="T6" fmla="*/ 25 w 50"/>
                  <a:gd name="T7" fmla="*/ 0 h 50"/>
                  <a:gd name="T8" fmla="*/ 0 w 50"/>
                  <a:gd name="T9" fmla="*/ 25 h 50"/>
                  <a:gd name="T10" fmla="*/ 13 w 50"/>
                  <a:gd name="T11" fmla="*/ 25 h 50"/>
                  <a:gd name="T12" fmla="*/ 25 w 50"/>
                  <a:gd name="T13" fmla="*/ 14 h 50"/>
                  <a:gd name="T14" fmla="*/ 36 w 50"/>
                  <a:gd name="T15" fmla="*/ 25 h 50"/>
                  <a:gd name="T16" fmla="*/ 25 w 50"/>
                  <a:gd name="T17" fmla="*/ 37 h 50"/>
                  <a:gd name="T18" fmla="*/ 13 w 50"/>
                  <a:gd name="T19" fmla="*/ 25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0" y="25"/>
                    </a:moveTo>
                    <a:cubicBezTo>
                      <a:pt x="0" y="39"/>
                      <a:pt x="11" y="50"/>
                      <a:pt x="25" y="50"/>
                    </a:cubicBezTo>
                    <a:cubicBezTo>
                      <a:pt x="39" y="50"/>
                      <a:pt x="50" y="39"/>
                      <a:pt x="50" y="25"/>
                    </a:cubicBezTo>
                    <a:cubicBezTo>
                      <a:pt x="50" y="12"/>
                      <a:pt x="39" y="0"/>
                      <a:pt x="25" y="0"/>
                    </a:cubicBezTo>
                    <a:cubicBezTo>
                      <a:pt x="11" y="0"/>
                      <a:pt x="0" y="12"/>
                      <a:pt x="0" y="25"/>
                    </a:cubicBezTo>
                    <a:close/>
                    <a:moveTo>
                      <a:pt x="13" y="25"/>
                    </a:moveTo>
                    <a:cubicBezTo>
                      <a:pt x="13" y="19"/>
                      <a:pt x="19" y="14"/>
                      <a:pt x="25" y="14"/>
                    </a:cubicBezTo>
                    <a:cubicBezTo>
                      <a:pt x="31" y="14"/>
                      <a:pt x="36" y="19"/>
                      <a:pt x="36" y="25"/>
                    </a:cubicBezTo>
                    <a:cubicBezTo>
                      <a:pt x="36" y="32"/>
                      <a:pt x="31" y="37"/>
                      <a:pt x="25" y="37"/>
                    </a:cubicBezTo>
                    <a:cubicBezTo>
                      <a:pt x="19" y="37"/>
                      <a:pt x="13" y="32"/>
                      <a:pt x="13" y="2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6" name="Freeform 160"/>
              <p:cNvSpPr>
                <a:spLocks noEditPoints="1"/>
              </p:cNvSpPr>
              <p:nvPr/>
            </p:nvSpPr>
            <p:spPr bwMode="auto">
              <a:xfrm>
                <a:off x="3216559" y="2819876"/>
                <a:ext cx="263525" cy="261937"/>
              </a:xfrm>
              <a:custGeom>
                <a:avLst/>
                <a:gdLst>
                  <a:gd name="T0" fmla="*/ 0 w 70"/>
                  <a:gd name="T1" fmla="*/ 35 h 70"/>
                  <a:gd name="T2" fmla="*/ 35 w 70"/>
                  <a:gd name="T3" fmla="*/ 70 h 70"/>
                  <a:gd name="T4" fmla="*/ 70 w 70"/>
                  <a:gd name="T5" fmla="*/ 35 h 70"/>
                  <a:gd name="T6" fmla="*/ 35 w 70"/>
                  <a:gd name="T7" fmla="*/ 0 h 70"/>
                  <a:gd name="T8" fmla="*/ 0 w 70"/>
                  <a:gd name="T9" fmla="*/ 35 h 70"/>
                  <a:gd name="T10" fmla="*/ 13 w 70"/>
                  <a:gd name="T11" fmla="*/ 35 h 70"/>
                  <a:gd name="T12" fmla="*/ 35 w 70"/>
                  <a:gd name="T13" fmla="*/ 13 h 70"/>
                  <a:gd name="T14" fmla="*/ 57 w 70"/>
                  <a:gd name="T15" fmla="*/ 35 h 70"/>
                  <a:gd name="T16" fmla="*/ 35 w 70"/>
                  <a:gd name="T17" fmla="*/ 56 h 70"/>
                  <a:gd name="T18" fmla="*/ 13 w 70"/>
                  <a:gd name="T19" fmla="*/ 35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70">
                    <a:moveTo>
                      <a:pt x="0" y="35"/>
                    </a:moveTo>
                    <a:cubicBezTo>
                      <a:pt x="0" y="54"/>
                      <a:pt x="16" y="70"/>
                      <a:pt x="35" y="70"/>
                    </a:cubicBezTo>
                    <a:cubicBezTo>
                      <a:pt x="54" y="70"/>
                      <a:pt x="70" y="54"/>
                      <a:pt x="70" y="35"/>
                    </a:cubicBezTo>
                    <a:cubicBezTo>
                      <a:pt x="70" y="16"/>
                      <a:pt x="54" y="0"/>
                      <a:pt x="35" y="0"/>
                    </a:cubicBezTo>
                    <a:cubicBezTo>
                      <a:pt x="16" y="0"/>
                      <a:pt x="0" y="16"/>
                      <a:pt x="0" y="35"/>
                    </a:cubicBezTo>
                    <a:close/>
                    <a:moveTo>
                      <a:pt x="13" y="35"/>
                    </a:moveTo>
                    <a:cubicBezTo>
                      <a:pt x="13" y="23"/>
                      <a:pt x="23" y="13"/>
                      <a:pt x="35" y="13"/>
                    </a:cubicBezTo>
                    <a:cubicBezTo>
                      <a:pt x="47" y="13"/>
                      <a:pt x="57" y="23"/>
                      <a:pt x="57" y="35"/>
                    </a:cubicBezTo>
                    <a:cubicBezTo>
                      <a:pt x="57" y="47"/>
                      <a:pt x="47" y="56"/>
                      <a:pt x="35" y="56"/>
                    </a:cubicBezTo>
                    <a:cubicBezTo>
                      <a:pt x="23" y="56"/>
                      <a:pt x="13" y="47"/>
                      <a:pt x="13" y="35"/>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7" name="Freeform 161"/>
              <p:cNvSpPr>
                <a:spLocks/>
              </p:cNvSpPr>
              <p:nvPr/>
            </p:nvSpPr>
            <p:spPr bwMode="auto">
              <a:xfrm>
                <a:off x="3381659" y="2473801"/>
                <a:ext cx="263525" cy="315912"/>
              </a:xfrm>
              <a:custGeom>
                <a:avLst/>
                <a:gdLst>
                  <a:gd name="T0" fmla="*/ 11 w 70"/>
                  <a:gd name="T1" fmla="*/ 0 h 84"/>
                  <a:gd name="T2" fmla="*/ 11 w 70"/>
                  <a:gd name="T3" fmla="*/ 73 h 84"/>
                  <a:gd name="T4" fmla="*/ 70 w 70"/>
                  <a:gd name="T5" fmla="*/ 73 h 84"/>
                  <a:gd name="T6" fmla="*/ 70 w 70"/>
                  <a:gd name="T7" fmla="*/ 84 h 84"/>
                  <a:gd name="T8" fmla="*/ 0 w 70"/>
                  <a:gd name="T9" fmla="*/ 84 h 84"/>
                  <a:gd name="T10" fmla="*/ 0 w 70"/>
                  <a:gd name="T11" fmla="*/ 0 h 84"/>
                  <a:gd name="T12" fmla="*/ 11 w 70"/>
                  <a:gd name="T13" fmla="*/ 0 h 84"/>
                </a:gdLst>
                <a:ahLst/>
                <a:cxnLst>
                  <a:cxn ang="0">
                    <a:pos x="T0" y="T1"/>
                  </a:cxn>
                  <a:cxn ang="0">
                    <a:pos x="T2" y="T3"/>
                  </a:cxn>
                  <a:cxn ang="0">
                    <a:pos x="T4" y="T5"/>
                  </a:cxn>
                  <a:cxn ang="0">
                    <a:pos x="T6" y="T7"/>
                  </a:cxn>
                  <a:cxn ang="0">
                    <a:pos x="T8" y="T9"/>
                  </a:cxn>
                  <a:cxn ang="0">
                    <a:pos x="T10" y="T11"/>
                  </a:cxn>
                  <a:cxn ang="0">
                    <a:pos x="T12" y="T13"/>
                  </a:cxn>
                </a:cxnLst>
                <a:rect l="0" t="0" r="r" b="b"/>
                <a:pathLst>
                  <a:path w="70" h="84">
                    <a:moveTo>
                      <a:pt x="11" y="0"/>
                    </a:moveTo>
                    <a:cubicBezTo>
                      <a:pt x="11" y="0"/>
                      <a:pt x="11" y="64"/>
                      <a:pt x="11" y="73"/>
                    </a:cubicBezTo>
                    <a:cubicBezTo>
                      <a:pt x="20" y="73"/>
                      <a:pt x="70" y="73"/>
                      <a:pt x="70" y="73"/>
                    </a:cubicBezTo>
                    <a:cubicBezTo>
                      <a:pt x="70" y="84"/>
                      <a:pt x="70" y="84"/>
                      <a:pt x="70" y="84"/>
                    </a:cubicBezTo>
                    <a:cubicBezTo>
                      <a:pt x="0" y="84"/>
                      <a:pt x="0" y="84"/>
                      <a:pt x="0" y="84"/>
                    </a:cubicBezTo>
                    <a:cubicBezTo>
                      <a:pt x="0" y="0"/>
                      <a:pt x="0" y="0"/>
                      <a:pt x="0" y="0"/>
                    </a:cubicBezTo>
                    <a:lnTo>
                      <a:pt x="11"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8" name="Freeform 162"/>
              <p:cNvSpPr>
                <a:spLocks noEditPoints="1"/>
              </p:cNvSpPr>
              <p:nvPr/>
            </p:nvSpPr>
            <p:spPr bwMode="auto">
              <a:xfrm>
                <a:off x="2800634" y="2349976"/>
                <a:ext cx="563563" cy="649287"/>
              </a:xfrm>
              <a:custGeom>
                <a:avLst/>
                <a:gdLst>
                  <a:gd name="T0" fmla="*/ 0 w 150"/>
                  <a:gd name="T1" fmla="*/ 110 h 173"/>
                  <a:gd name="T2" fmla="*/ 5 w 150"/>
                  <a:gd name="T3" fmla="*/ 152 h 173"/>
                  <a:gd name="T4" fmla="*/ 37 w 150"/>
                  <a:gd name="T5" fmla="*/ 144 h 173"/>
                  <a:gd name="T6" fmla="*/ 57 w 150"/>
                  <a:gd name="T7" fmla="*/ 173 h 173"/>
                  <a:gd name="T8" fmla="*/ 109 w 150"/>
                  <a:gd name="T9" fmla="*/ 173 h 173"/>
                  <a:gd name="T10" fmla="*/ 116 w 150"/>
                  <a:gd name="T11" fmla="*/ 134 h 173"/>
                  <a:gd name="T12" fmla="*/ 150 w 150"/>
                  <a:gd name="T13" fmla="*/ 120 h 173"/>
                  <a:gd name="T14" fmla="*/ 150 w 150"/>
                  <a:gd name="T15" fmla="*/ 0 h 173"/>
                  <a:gd name="T16" fmla="*/ 139 w 150"/>
                  <a:gd name="T17" fmla="*/ 0 h 173"/>
                  <a:gd name="T18" fmla="*/ 139 w 150"/>
                  <a:gd name="T19" fmla="*/ 101 h 173"/>
                  <a:gd name="T20" fmla="*/ 132 w 150"/>
                  <a:gd name="T21" fmla="*/ 103 h 173"/>
                  <a:gd name="T22" fmla="*/ 97 w 150"/>
                  <a:gd name="T23" fmla="*/ 38 h 173"/>
                  <a:gd name="T24" fmla="*/ 16 w 150"/>
                  <a:gd name="T25" fmla="*/ 38 h 173"/>
                  <a:gd name="T26" fmla="*/ 16 w 150"/>
                  <a:gd name="T27" fmla="*/ 110 h 173"/>
                  <a:gd name="T28" fmla="*/ 0 w 150"/>
                  <a:gd name="T29" fmla="*/ 110 h 173"/>
                  <a:gd name="T30" fmla="*/ 29 w 150"/>
                  <a:gd name="T31" fmla="*/ 52 h 173"/>
                  <a:gd name="T32" fmla="*/ 89 w 150"/>
                  <a:gd name="T33" fmla="*/ 52 h 173"/>
                  <a:gd name="T34" fmla="*/ 114 w 150"/>
                  <a:gd name="T35" fmla="*/ 103 h 173"/>
                  <a:gd name="T36" fmla="*/ 104 w 150"/>
                  <a:gd name="T37" fmla="*/ 111 h 173"/>
                  <a:gd name="T38" fmla="*/ 92 w 150"/>
                  <a:gd name="T39" fmla="*/ 90 h 173"/>
                  <a:gd name="T40" fmla="*/ 91 w 150"/>
                  <a:gd name="T41" fmla="*/ 74 h 173"/>
                  <a:gd name="T42" fmla="*/ 70 w 150"/>
                  <a:gd name="T43" fmla="*/ 94 h 173"/>
                  <a:gd name="T44" fmla="*/ 86 w 150"/>
                  <a:gd name="T45" fmla="*/ 95 h 173"/>
                  <a:gd name="T46" fmla="*/ 101 w 150"/>
                  <a:gd name="T47" fmla="*/ 127 h 173"/>
                  <a:gd name="T48" fmla="*/ 96 w 150"/>
                  <a:gd name="T49" fmla="*/ 128 h 173"/>
                  <a:gd name="T50" fmla="*/ 90 w 150"/>
                  <a:gd name="T51" fmla="*/ 119 h 173"/>
                  <a:gd name="T52" fmla="*/ 67 w 150"/>
                  <a:gd name="T53" fmla="*/ 120 h 173"/>
                  <a:gd name="T54" fmla="*/ 47 w 150"/>
                  <a:gd name="T55" fmla="*/ 86 h 173"/>
                  <a:gd name="T56" fmla="*/ 35 w 150"/>
                  <a:gd name="T57" fmla="*/ 92 h 173"/>
                  <a:gd name="T58" fmla="*/ 61 w 150"/>
                  <a:gd name="T59" fmla="*/ 135 h 173"/>
                  <a:gd name="T60" fmla="*/ 95 w 150"/>
                  <a:gd name="T61" fmla="*/ 135 h 173"/>
                  <a:gd name="T62" fmla="*/ 88 w 150"/>
                  <a:gd name="T63" fmla="*/ 153 h 173"/>
                  <a:gd name="T64" fmla="*/ 67 w 150"/>
                  <a:gd name="T65" fmla="*/ 152 h 173"/>
                  <a:gd name="T66" fmla="*/ 42 w 150"/>
                  <a:gd name="T67" fmla="*/ 110 h 173"/>
                  <a:gd name="T68" fmla="*/ 29 w 150"/>
                  <a:gd name="T69" fmla="*/ 110 h 173"/>
                  <a:gd name="T70" fmla="*/ 29 w 150"/>
                  <a:gd name="T71" fmla="*/ 52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0" h="173">
                    <a:moveTo>
                      <a:pt x="0" y="110"/>
                    </a:moveTo>
                    <a:cubicBezTo>
                      <a:pt x="5" y="152"/>
                      <a:pt x="5" y="152"/>
                      <a:pt x="5" y="152"/>
                    </a:cubicBezTo>
                    <a:cubicBezTo>
                      <a:pt x="5" y="152"/>
                      <a:pt x="19" y="139"/>
                      <a:pt x="37" y="144"/>
                    </a:cubicBezTo>
                    <a:cubicBezTo>
                      <a:pt x="54" y="150"/>
                      <a:pt x="57" y="173"/>
                      <a:pt x="57" y="173"/>
                    </a:cubicBezTo>
                    <a:cubicBezTo>
                      <a:pt x="109" y="173"/>
                      <a:pt x="109" y="173"/>
                      <a:pt x="109" y="173"/>
                    </a:cubicBezTo>
                    <a:cubicBezTo>
                      <a:pt x="109" y="173"/>
                      <a:pt x="102" y="149"/>
                      <a:pt x="116" y="134"/>
                    </a:cubicBezTo>
                    <a:cubicBezTo>
                      <a:pt x="132" y="116"/>
                      <a:pt x="150" y="120"/>
                      <a:pt x="150" y="120"/>
                    </a:cubicBezTo>
                    <a:cubicBezTo>
                      <a:pt x="150" y="0"/>
                      <a:pt x="150" y="0"/>
                      <a:pt x="150" y="0"/>
                    </a:cubicBezTo>
                    <a:cubicBezTo>
                      <a:pt x="139" y="0"/>
                      <a:pt x="139" y="0"/>
                      <a:pt x="139" y="0"/>
                    </a:cubicBezTo>
                    <a:cubicBezTo>
                      <a:pt x="139" y="101"/>
                      <a:pt x="139" y="101"/>
                      <a:pt x="139" y="101"/>
                    </a:cubicBezTo>
                    <a:cubicBezTo>
                      <a:pt x="139" y="101"/>
                      <a:pt x="137" y="101"/>
                      <a:pt x="132" y="103"/>
                    </a:cubicBezTo>
                    <a:cubicBezTo>
                      <a:pt x="97" y="38"/>
                      <a:pt x="97" y="38"/>
                      <a:pt x="97" y="38"/>
                    </a:cubicBezTo>
                    <a:cubicBezTo>
                      <a:pt x="16" y="38"/>
                      <a:pt x="16" y="38"/>
                      <a:pt x="16" y="38"/>
                    </a:cubicBezTo>
                    <a:cubicBezTo>
                      <a:pt x="16" y="110"/>
                      <a:pt x="16" y="110"/>
                      <a:pt x="16" y="110"/>
                    </a:cubicBezTo>
                    <a:lnTo>
                      <a:pt x="0" y="110"/>
                    </a:lnTo>
                    <a:close/>
                    <a:moveTo>
                      <a:pt x="29" y="52"/>
                    </a:moveTo>
                    <a:cubicBezTo>
                      <a:pt x="89" y="52"/>
                      <a:pt x="89" y="52"/>
                      <a:pt x="89" y="52"/>
                    </a:cubicBezTo>
                    <a:cubicBezTo>
                      <a:pt x="114" y="103"/>
                      <a:pt x="114" y="103"/>
                      <a:pt x="114" y="103"/>
                    </a:cubicBezTo>
                    <a:cubicBezTo>
                      <a:pt x="104" y="108"/>
                      <a:pt x="104" y="111"/>
                      <a:pt x="104" y="111"/>
                    </a:cubicBezTo>
                    <a:cubicBezTo>
                      <a:pt x="92" y="90"/>
                      <a:pt x="92" y="90"/>
                      <a:pt x="92" y="90"/>
                    </a:cubicBezTo>
                    <a:cubicBezTo>
                      <a:pt x="91" y="74"/>
                      <a:pt x="91" y="74"/>
                      <a:pt x="91" y="74"/>
                    </a:cubicBezTo>
                    <a:cubicBezTo>
                      <a:pt x="70" y="94"/>
                      <a:pt x="70" y="94"/>
                      <a:pt x="70" y="94"/>
                    </a:cubicBezTo>
                    <a:cubicBezTo>
                      <a:pt x="86" y="95"/>
                      <a:pt x="86" y="95"/>
                      <a:pt x="86" y="95"/>
                    </a:cubicBezTo>
                    <a:cubicBezTo>
                      <a:pt x="101" y="127"/>
                      <a:pt x="101" y="127"/>
                      <a:pt x="101" y="127"/>
                    </a:cubicBezTo>
                    <a:cubicBezTo>
                      <a:pt x="96" y="128"/>
                      <a:pt x="96" y="128"/>
                      <a:pt x="96" y="128"/>
                    </a:cubicBezTo>
                    <a:cubicBezTo>
                      <a:pt x="90" y="119"/>
                      <a:pt x="90" y="119"/>
                      <a:pt x="90" y="119"/>
                    </a:cubicBezTo>
                    <a:cubicBezTo>
                      <a:pt x="67" y="120"/>
                      <a:pt x="67" y="120"/>
                      <a:pt x="67" y="120"/>
                    </a:cubicBezTo>
                    <a:cubicBezTo>
                      <a:pt x="47" y="86"/>
                      <a:pt x="47" y="86"/>
                      <a:pt x="47" y="86"/>
                    </a:cubicBezTo>
                    <a:cubicBezTo>
                      <a:pt x="34" y="79"/>
                      <a:pt x="35" y="92"/>
                      <a:pt x="35" y="92"/>
                    </a:cubicBezTo>
                    <a:cubicBezTo>
                      <a:pt x="61" y="135"/>
                      <a:pt x="61" y="135"/>
                      <a:pt x="61" y="135"/>
                    </a:cubicBezTo>
                    <a:cubicBezTo>
                      <a:pt x="95" y="135"/>
                      <a:pt x="95" y="135"/>
                      <a:pt x="95" y="135"/>
                    </a:cubicBezTo>
                    <a:cubicBezTo>
                      <a:pt x="88" y="153"/>
                      <a:pt x="88" y="153"/>
                      <a:pt x="88" y="153"/>
                    </a:cubicBezTo>
                    <a:cubicBezTo>
                      <a:pt x="67" y="152"/>
                      <a:pt x="67" y="152"/>
                      <a:pt x="67" y="152"/>
                    </a:cubicBezTo>
                    <a:cubicBezTo>
                      <a:pt x="42" y="110"/>
                      <a:pt x="42" y="110"/>
                      <a:pt x="42" y="110"/>
                    </a:cubicBezTo>
                    <a:cubicBezTo>
                      <a:pt x="29" y="110"/>
                      <a:pt x="29" y="110"/>
                      <a:pt x="29" y="110"/>
                    </a:cubicBezTo>
                    <a:lnTo>
                      <a:pt x="29" y="52"/>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39" name="Rectangle 74"/>
              <p:cNvSpPr/>
              <p:nvPr/>
            </p:nvSpPr>
            <p:spPr bwMode="auto">
              <a:xfrm>
                <a:off x="3454366" y="2526189"/>
                <a:ext cx="190817" cy="190817"/>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Tree>
    <p:extLst>
      <p:ext uri="{BB962C8B-B14F-4D97-AF65-F5344CB8AC3E}">
        <p14:creationId xmlns:p14="http://schemas.microsoft.com/office/powerpoint/2010/main" val="5794759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5EE8947-D161-4044-89CA-DFA2696C007C}"/>
              </a:ext>
            </a:extLst>
          </p:cNvPr>
          <p:cNvSpPr>
            <a:spLocks noGrp="1"/>
          </p:cNvSpPr>
          <p:nvPr>
            <p:ph type="title"/>
          </p:nvPr>
        </p:nvSpPr>
        <p:spPr/>
        <p:txBody>
          <a:bodyPr/>
          <a:lstStyle/>
          <a:p>
            <a:r>
              <a:rPr lang="en-US" dirty="0"/>
              <a:t>The global </a:t>
            </a:r>
            <a:r>
              <a:rPr lang="en-US" dirty="0" err="1"/>
              <a:t>GoTeach</a:t>
            </a:r>
            <a:r>
              <a:rPr lang="en-US" dirty="0"/>
              <a:t> program for employability was launched in 2009 and has by now established 68 national partnerships in </a:t>
            </a:r>
            <a:r>
              <a:rPr lang="en-GB" dirty="0"/>
              <a:t>58 countries worldwide </a:t>
            </a:r>
            <a:endParaRPr lang="en-US" dirty="0"/>
          </a:p>
        </p:txBody>
      </p:sp>
      <p:sp>
        <p:nvSpPr>
          <p:cNvPr id="3" name="Footer Placeholder 2">
            <a:extLst>
              <a:ext uri="{FF2B5EF4-FFF2-40B4-BE49-F238E27FC236}">
                <a16:creationId xmlns="" xmlns:a16="http://schemas.microsoft.com/office/drawing/2014/main" id="{53041B47-CE1E-4C22-B244-AB182C4565FD}"/>
              </a:ext>
            </a:extLst>
          </p:cNvPr>
          <p:cNvSpPr>
            <a:spLocks noGrp="1"/>
          </p:cNvSpPr>
          <p:nvPr>
            <p:ph type="ftr" sz="quarter" idx="10"/>
          </p:nvPr>
        </p:nvSpPr>
        <p:spPr/>
        <p:txBody>
          <a:bodyPr/>
          <a:lstStyle/>
          <a:p>
            <a:r>
              <a:rPr lang="en-US" dirty="0"/>
              <a:t>DPDHL Group | Layout and Image Library | April 2020</a:t>
            </a:r>
          </a:p>
        </p:txBody>
      </p:sp>
      <p:sp>
        <p:nvSpPr>
          <p:cNvPr id="4" name="Slide Number Placeholder 3">
            <a:extLst>
              <a:ext uri="{FF2B5EF4-FFF2-40B4-BE49-F238E27FC236}">
                <a16:creationId xmlns="" xmlns:a16="http://schemas.microsoft.com/office/drawing/2014/main" id="{D87C726C-0D97-45CE-A060-8A82E8C85362}"/>
              </a:ext>
            </a:extLst>
          </p:cNvPr>
          <p:cNvSpPr>
            <a:spLocks noGrp="1"/>
          </p:cNvSpPr>
          <p:nvPr>
            <p:ph type="sldNum" sz="quarter" idx="11"/>
          </p:nvPr>
        </p:nvSpPr>
        <p:spPr/>
        <p:txBody>
          <a:bodyPr/>
          <a:lstStyle/>
          <a:p>
            <a:fld id="{C2245BC1-4D7B-4ED3-8F01-840FA35126C6}" type="slidenum">
              <a:rPr lang="en-US" smtClean="0"/>
              <a:pPr/>
              <a:t>8</a:t>
            </a:fld>
            <a:endParaRPr lang="en-US" dirty="0"/>
          </a:p>
        </p:txBody>
      </p:sp>
      <p:grpSp>
        <p:nvGrpSpPr>
          <p:cNvPr id="5" name="Gruppieren 4"/>
          <p:cNvGrpSpPr/>
          <p:nvPr/>
        </p:nvGrpSpPr>
        <p:grpSpPr>
          <a:xfrm>
            <a:off x="1450927" y="1150938"/>
            <a:ext cx="6242146" cy="3528000"/>
            <a:chOff x="1450927" y="1150938"/>
            <a:chExt cx="6242146" cy="3528000"/>
          </a:xfrm>
        </p:grpSpPr>
        <p:sp>
          <p:nvSpPr>
            <p:cNvPr id="227" name="Freeform 8">
              <a:extLst>
                <a:ext uri="{FF2B5EF4-FFF2-40B4-BE49-F238E27FC236}">
                  <a16:creationId xmlns="" xmlns:a16="http://schemas.microsoft.com/office/drawing/2014/main" id="{63735A99-030E-4FEE-969D-33B2D3BB07C9}"/>
                </a:ext>
              </a:extLst>
            </p:cNvPr>
            <p:cNvSpPr>
              <a:spLocks/>
            </p:cNvSpPr>
            <p:nvPr/>
          </p:nvSpPr>
          <p:spPr bwMode="gray">
            <a:xfrm>
              <a:off x="5188911" y="2105650"/>
              <a:ext cx="142163" cy="268676"/>
            </a:xfrm>
            <a:custGeom>
              <a:avLst/>
              <a:gdLst/>
              <a:ahLst/>
              <a:cxnLst>
                <a:cxn ang="0">
                  <a:pos x="109" y="124"/>
                </a:cxn>
                <a:cxn ang="0">
                  <a:pos x="109" y="97"/>
                </a:cxn>
                <a:cxn ang="0">
                  <a:pos x="77" y="97"/>
                </a:cxn>
                <a:cxn ang="0">
                  <a:pos x="68" y="88"/>
                </a:cxn>
                <a:cxn ang="0">
                  <a:pos x="66" y="89"/>
                </a:cxn>
                <a:cxn ang="0">
                  <a:pos x="68" y="88"/>
                </a:cxn>
                <a:cxn ang="0">
                  <a:pos x="43" y="63"/>
                </a:cxn>
                <a:cxn ang="0">
                  <a:pos x="76" y="27"/>
                </a:cxn>
                <a:cxn ang="0">
                  <a:pos x="77" y="0"/>
                </a:cxn>
                <a:cxn ang="0">
                  <a:pos x="37" y="1"/>
                </a:cxn>
                <a:cxn ang="0">
                  <a:pos x="8" y="31"/>
                </a:cxn>
                <a:cxn ang="0">
                  <a:pos x="11" y="34"/>
                </a:cxn>
                <a:cxn ang="0">
                  <a:pos x="8" y="31"/>
                </a:cxn>
                <a:cxn ang="0">
                  <a:pos x="0" y="38"/>
                </a:cxn>
                <a:cxn ang="0">
                  <a:pos x="0" y="75"/>
                </a:cxn>
                <a:cxn ang="0">
                  <a:pos x="17" y="92"/>
                </a:cxn>
                <a:cxn ang="0">
                  <a:pos x="19" y="91"/>
                </a:cxn>
                <a:cxn ang="0">
                  <a:pos x="17" y="92"/>
                </a:cxn>
                <a:cxn ang="0">
                  <a:pos x="39" y="115"/>
                </a:cxn>
                <a:cxn ang="0">
                  <a:pos x="39" y="171"/>
                </a:cxn>
                <a:cxn ang="0">
                  <a:pos x="40" y="172"/>
                </a:cxn>
                <a:cxn ang="0">
                  <a:pos x="39" y="171"/>
                </a:cxn>
                <a:cxn ang="0">
                  <a:pos x="39" y="172"/>
                </a:cxn>
                <a:cxn ang="0">
                  <a:pos x="72" y="206"/>
                </a:cxn>
                <a:cxn ang="0">
                  <a:pos x="97" y="206"/>
                </a:cxn>
                <a:cxn ang="0">
                  <a:pos x="97" y="206"/>
                </a:cxn>
                <a:cxn ang="0">
                  <a:pos x="97" y="124"/>
                </a:cxn>
                <a:cxn ang="0">
                  <a:pos x="109" y="124"/>
                </a:cxn>
              </a:cxnLst>
              <a:rect l="0" t="0" r="r" b="b"/>
              <a:pathLst>
                <a:path w="109" h="206">
                  <a:moveTo>
                    <a:pt x="109" y="124"/>
                  </a:moveTo>
                  <a:lnTo>
                    <a:pt x="109" y="97"/>
                  </a:lnTo>
                  <a:lnTo>
                    <a:pt x="77" y="97"/>
                  </a:lnTo>
                  <a:lnTo>
                    <a:pt x="68" y="88"/>
                  </a:lnTo>
                  <a:lnTo>
                    <a:pt x="66" y="89"/>
                  </a:lnTo>
                  <a:lnTo>
                    <a:pt x="68" y="88"/>
                  </a:lnTo>
                  <a:lnTo>
                    <a:pt x="43" y="63"/>
                  </a:lnTo>
                  <a:lnTo>
                    <a:pt x="76" y="27"/>
                  </a:lnTo>
                  <a:lnTo>
                    <a:pt x="77" y="0"/>
                  </a:lnTo>
                  <a:lnTo>
                    <a:pt x="37" y="1"/>
                  </a:lnTo>
                  <a:lnTo>
                    <a:pt x="8" y="31"/>
                  </a:lnTo>
                  <a:lnTo>
                    <a:pt x="11" y="34"/>
                  </a:lnTo>
                  <a:lnTo>
                    <a:pt x="8" y="31"/>
                  </a:lnTo>
                  <a:lnTo>
                    <a:pt x="0" y="38"/>
                  </a:lnTo>
                  <a:lnTo>
                    <a:pt x="0" y="75"/>
                  </a:lnTo>
                  <a:lnTo>
                    <a:pt x="17" y="92"/>
                  </a:lnTo>
                  <a:lnTo>
                    <a:pt x="19" y="91"/>
                  </a:lnTo>
                  <a:lnTo>
                    <a:pt x="17" y="92"/>
                  </a:lnTo>
                  <a:lnTo>
                    <a:pt x="39" y="115"/>
                  </a:lnTo>
                  <a:lnTo>
                    <a:pt x="39" y="171"/>
                  </a:lnTo>
                  <a:lnTo>
                    <a:pt x="40" y="172"/>
                  </a:lnTo>
                  <a:lnTo>
                    <a:pt x="39" y="171"/>
                  </a:lnTo>
                  <a:lnTo>
                    <a:pt x="39" y="172"/>
                  </a:lnTo>
                  <a:lnTo>
                    <a:pt x="72" y="206"/>
                  </a:lnTo>
                  <a:lnTo>
                    <a:pt x="97" y="206"/>
                  </a:lnTo>
                  <a:lnTo>
                    <a:pt x="97" y="206"/>
                  </a:lnTo>
                  <a:lnTo>
                    <a:pt x="97" y="124"/>
                  </a:lnTo>
                  <a:lnTo>
                    <a:pt x="109" y="12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28" name="Rectangle 9">
              <a:extLst>
                <a:ext uri="{FF2B5EF4-FFF2-40B4-BE49-F238E27FC236}">
                  <a16:creationId xmlns="" xmlns:a16="http://schemas.microsoft.com/office/drawing/2014/main" id="{2E4B9151-4DA4-4236-83E4-7E6E2CE8CEEA}"/>
                </a:ext>
              </a:extLst>
            </p:cNvPr>
            <p:cNvSpPr>
              <a:spLocks noChangeArrowheads="1"/>
            </p:cNvSpPr>
            <p:nvPr/>
          </p:nvSpPr>
          <p:spPr bwMode="gray">
            <a:xfrm>
              <a:off x="5315423" y="2374326"/>
              <a:ext cx="1304" cy="1304"/>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29" name="Rectangle 10">
              <a:extLst>
                <a:ext uri="{FF2B5EF4-FFF2-40B4-BE49-F238E27FC236}">
                  <a16:creationId xmlns="" xmlns:a16="http://schemas.microsoft.com/office/drawing/2014/main" id="{4A34405E-BD94-4FD5-AB8E-4351C24B99E3}"/>
                </a:ext>
              </a:extLst>
            </p:cNvPr>
            <p:cNvSpPr>
              <a:spLocks noChangeArrowheads="1"/>
            </p:cNvSpPr>
            <p:nvPr/>
          </p:nvSpPr>
          <p:spPr bwMode="gray">
            <a:xfrm>
              <a:off x="5331074" y="2670391"/>
              <a:ext cx="2609" cy="1304"/>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30" name="Freeform 11">
              <a:extLst>
                <a:ext uri="{FF2B5EF4-FFF2-40B4-BE49-F238E27FC236}">
                  <a16:creationId xmlns="" xmlns:a16="http://schemas.microsoft.com/office/drawing/2014/main" id="{2B25A0E3-308C-4D0D-81E2-423B85B5698B}"/>
                </a:ext>
              </a:extLst>
            </p:cNvPr>
            <p:cNvSpPr>
              <a:spLocks/>
            </p:cNvSpPr>
            <p:nvPr/>
          </p:nvSpPr>
          <p:spPr bwMode="gray">
            <a:xfrm>
              <a:off x="3077328" y="2858203"/>
              <a:ext cx="15651" cy="10434"/>
            </a:xfrm>
            <a:custGeom>
              <a:avLst/>
              <a:gdLst/>
              <a:ahLst/>
              <a:cxnLst>
                <a:cxn ang="0">
                  <a:pos x="12" y="8"/>
                </a:cxn>
                <a:cxn ang="0">
                  <a:pos x="7" y="0"/>
                </a:cxn>
                <a:cxn ang="0">
                  <a:pos x="0" y="0"/>
                </a:cxn>
                <a:cxn ang="0">
                  <a:pos x="6" y="8"/>
                </a:cxn>
                <a:cxn ang="0">
                  <a:pos x="12" y="8"/>
                </a:cxn>
              </a:cxnLst>
              <a:rect l="0" t="0" r="r" b="b"/>
              <a:pathLst>
                <a:path w="12" h="8">
                  <a:moveTo>
                    <a:pt x="12" y="8"/>
                  </a:moveTo>
                  <a:lnTo>
                    <a:pt x="7" y="0"/>
                  </a:lnTo>
                  <a:lnTo>
                    <a:pt x="0" y="0"/>
                  </a:lnTo>
                  <a:lnTo>
                    <a:pt x="6" y="8"/>
                  </a:lnTo>
                  <a:lnTo>
                    <a:pt x="12" y="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31" name="Rectangle 12">
              <a:extLst>
                <a:ext uri="{FF2B5EF4-FFF2-40B4-BE49-F238E27FC236}">
                  <a16:creationId xmlns="" xmlns:a16="http://schemas.microsoft.com/office/drawing/2014/main" id="{96EF74D0-B0F9-4237-8BDC-EEC9B831F8A0}"/>
                </a:ext>
              </a:extLst>
            </p:cNvPr>
            <p:cNvSpPr>
              <a:spLocks noChangeArrowheads="1"/>
            </p:cNvSpPr>
            <p:nvPr/>
          </p:nvSpPr>
          <p:spPr bwMode="gray">
            <a:xfrm>
              <a:off x="3085154" y="3006888"/>
              <a:ext cx="11738" cy="13043"/>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32" name="Rectangle 13">
              <a:extLst>
                <a:ext uri="{FF2B5EF4-FFF2-40B4-BE49-F238E27FC236}">
                  <a16:creationId xmlns="" xmlns:a16="http://schemas.microsoft.com/office/drawing/2014/main" id="{8DD53C17-7AC2-4E82-A7A2-3CF2D53AF776}"/>
                </a:ext>
              </a:extLst>
            </p:cNvPr>
            <p:cNvSpPr>
              <a:spLocks noChangeArrowheads="1"/>
            </p:cNvSpPr>
            <p:nvPr/>
          </p:nvSpPr>
          <p:spPr bwMode="gray">
            <a:xfrm>
              <a:off x="3089066" y="3039494"/>
              <a:ext cx="19564" cy="23477"/>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33" name="Rectangle 14">
              <a:extLst>
                <a:ext uri="{FF2B5EF4-FFF2-40B4-BE49-F238E27FC236}">
                  <a16:creationId xmlns="" xmlns:a16="http://schemas.microsoft.com/office/drawing/2014/main" id="{C8F423D8-E246-4E6C-9C1B-6B28AAD5C6CD}"/>
                </a:ext>
              </a:extLst>
            </p:cNvPr>
            <p:cNvSpPr>
              <a:spLocks noChangeArrowheads="1"/>
            </p:cNvSpPr>
            <p:nvPr/>
          </p:nvSpPr>
          <p:spPr bwMode="gray">
            <a:xfrm>
              <a:off x="3167322" y="2939067"/>
              <a:ext cx="11738" cy="11738"/>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34" name="Rectangle 15">
              <a:extLst>
                <a:ext uri="{FF2B5EF4-FFF2-40B4-BE49-F238E27FC236}">
                  <a16:creationId xmlns="" xmlns:a16="http://schemas.microsoft.com/office/drawing/2014/main" id="{2BF74645-AFF8-4823-A3D6-DD4F0B4DA6E5}"/>
                </a:ext>
              </a:extLst>
            </p:cNvPr>
            <p:cNvSpPr>
              <a:spLocks noChangeArrowheads="1"/>
            </p:cNvSpPr>
            <p:nvPr/>
          </p:nvSpPr>
          <p:spPr bwMode="gray">
            <a:xfrm>
              <a:off x="3159496" y="2958630"/>
              <a:ext cx="11738" cy="13043"/>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35" name="Rectangle 16">
              <a:extLst>
                <a:ext uri="{FF2B5EF4-FFF2-40B4-BE49-F238E27FC236}">
                  <a16:creationId xmlns="" xmlns:a16="http://schemas.microsoft.com/office/drawing/2014/main" id="{82D2D7EB-B3BA-4BC0-A450-F718AE699109}"/>
                </a:ext>
              </a:extLst>
            </p:cNvPr>
            <p:cNvSpPr>
              <a:spLocks noChangeArrowheads="1"/>
            </p:cNvSpPr>
            <p:nvPr/>
          </p:nvSpPr>
          <p:spPr bwMode="gray">
            <a:xfrm>
              <a:off x="3155583" y="2920807"/>
              <a:ext cx="11738" cy="11738"/>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36" name="Rectangle 17">
              <a:extLst>
                <a:ext uri="{FF2B5EF4-FFF2-40B4-BE49-F238E27FC236}">
                  <a16:creationId xmlns="" xmlns:a16="http://schemas.microsoft.com/office/drawing/2014/main" id="{A789CCD5-697F-4119-AAD2-2D385487EC71}"/>
                </a:ext>
              </a:extLst>
            </p:cNvPr>
            <p:cNvSpPr>
              <a:spLocks noChangeArrowheads="1"/>
            </p:cNvSpPr>
            <p:nvPr/>
          </p:nvSpPr>
          <p:spPr bwMode="gray">
            <a:xfrm>
              <a:off x="3133411" y="2987324"/>
              <a:ext cx="11738" cy="11738"/>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37" name="Rectangle 18">
              <a:extLst>
                <a:ext uri="{FF2B5EF4-FFF2-40B4-BE49-F238E27FC236}">
                  <a16:creationId xmlns="" xmlns:a16="http://schemas.microsoft.com/office/drawing/2014/main" id="{CF1E30D7-51DF-44AC-B94F-EBD892C0D530}"/>
                </a:ext>
              </a:extLst>
            </p:cNvPr>
            <p:cNvSpPr>
              <a:spLocks noChangeArrowheads="1"/>
            </p:cNvSpPr>
            <p:nvPr/>
          </p:nvSpPr>
          <p:spPr bwMode="gray">
            <a:xfrm>
              <a:off x="3116456" y="3027756"/>
              <a:ext cx="7826" cy="9130"/>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38" name="Freeform 19">
              <a:extLst>
                <a:ext uri="{FF2B5EF4-FFF2-40B4-BE49-F238E27FC236}">
                  <a16:creationId xmlns="" xmlns:a16="http://schemas.microsoft.com/office/drawing/2014/main" id="{BB228E53-C308-4759-B15C-08E3875F8498}"/>
                </a:ext>
              </a:extLst>
            </p:cNvPr>
            <p:cNvSpPr>
              <a:spLocks/>
            </p:cNvSpPr>
            <p:nvPr/>
          </p:nvSpPr>
          <p:spPr bwMode="gray">
            <a:xfrm>
              <a:off x="3670762" y="4574598"/>
              <a:ext cx="37823" cy="63908"/>
            </a:xfrm>
            <a:custGeom>
              <a:avLst/>
              <a:gdLst/>
              <a:ahLst/>
              <a:cxnLst>
                <a:cxn ang="0">
                  <a:pos x="0" y="20"/>
                </a:cxn>
                <a:cxn ang="0">
                  <a:pos x="29" y="49"/>
                </a:cxn>
                <a:cxn ang="0">
                  <a:pos x="29" y="29"/>
                </a:cxn>
                <a:cxn ang="0">
                  <a:pos x="0" y="0"/>
                </a:cxn>
                <a:cxn ang="0">
                  <a:pos x="0" y="20"/>
                </a:cxn>
              </a:cxnLst>
              <a:rect l="0" t="0" r="r" b="b"/>
              <a:pathLst>
                <a:path w="29" h="49">
                  <a:moveTo>
                    <a:pt x="0" y="20"/>
                  </a:moveTo>
                  <a:lnTo>
                    <a:pt x="29" y="49"/>
                  </a:lnTo>
                  <a:lnTo>
                    <a:pt x="29" y="29"/>
                  </a:lnTo>
                  <a:lnTo>
                    <a:pt x="0" y="0"/>
                  </a:lnTo>
                  <a:lnTo>
                    <a:pt x="0"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39" name="Freeform 20">
              <a:extLst>
                <a:ext uri="{FF2B5EF4-FFF2-40B4-BE49-F238E27FC236}">
                  <a16:creationId xmlns="" xmlns:a16="http://schemas.microsoft.com/office/drawing/2014/main" id="{092CCFCE-6F55-4C3C-84FD-77E6AEF2BEFE}"/>
                </a:ext>
              </a:extLst>
            </p:cNvPr>
            <p:cNvSpPr>
              <a:spLocks/>
            </p:cNvSpPr>
            <p:nvPr/>
          </p:nvSpPr>
          <p:spPr bwMode="gray">
            <a:xfrm>
              <a:off x="3544250" y="1496565"/>
              <a:ext cx="39128" cy="37823"/>
            </a:xfrm>
            <a:custGeom>
              <a:avLst/>
              <a:gdLst/>
              <a:ahLst/>
              <a:cxnLst>
                <a:cxn ang="0">
                  <a:pos x="13" y="0"/>
                </a:cxn>
                <a:cxn ang="0">
                  <a:pos x="0" y="14"/>
                </a:cxn>
                <a:cxn ang="0">
                  <a:pos x="17" y="29"/>
                </a:cxn>
                <a:cxn ang="0">
                  <a:pos x="30" y="17"/>
                </a:cxn>
                <a:cxn ang="0">
                  <a:pos x="13" y="0"/>
                </a:cxn>
              </a:cxnLst>
              <a:rect l="0" t="0" r="r" b="b"/>
              <a:pathLst>
                <a:path w="30" h="29">
                  <a:moveTo>
                    <a:pt x="13" y="0"/>
                  </a:moveTo>
                  <a:lnTo>
                    <a:pt x="0" y="14"/>
                  </a:lnTo>
                  <a:lnTo>
                    <a:pt x="17" y="29"/>
                  </a:lnTo>
                  <a:lnTo>
                    <a:pt x="30" y="17"/>
                  </a:lnTo>
                  <a:lnTo>
                    <a:pt x="13"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40" name="Freeform 21">
              <a:extLst>
                <a:ext uri="{FF2B5EF4-FFF2-40B4-BE49-F238E27FC236}">
                  <a16:creationId xmlns="" xmlns:a16="http://schemas.microsoft.com/office/drawing/2014/main" id="{459794B4-48A1-4212-A5E9-2729BD4612DE}"/>
                </a:ext>
              </a:extLst>
            </p:cNvPr>
            <p:cNvSpPr>
              <a:spLocks/>
            </p:cNvSpPr>
            <p:nvPr/>
          </p:nvSpPr>
          <p:spPr bwMode="gray">
            <a:xfrm>
              <a:off x="3499906" y="1169198"/>
              <a:ext cx="740815" cy="602564"/>
            </a:xfrm>
            <a:custGeom>
              <a:avLst/>
              <a:gdLst/>
              <a:ahLst/>
              <a:cxnLst>
                <a:cxn ang="0">
                  <a:pos x="358" y="285"/>
                </a:cxn>
                <a:cxn ang="0">
                  <a:pos x="384" y="260"/>
                </a:cxn>
                <a:cxn ang="0">
                  <a:pos x="421" y="273"/>
                </a:cxn>
                <a:cxn ang="0">
                  <a:pos x="391" y="219"/>
                </a:cxn>
                <a:cxn ang="0">
                  <a:pos x="438" y="234"/>
                </a:cxn>
                <a:cxn ang="0">
                  <a:pos x="462" y="159"/>
                </a:cxn>
                <a:cxn ang="0">
                  <a:pos x="505" y="78"/>
                </a:cxn>
                <a:cxn ang="0">
                  <a:pos x="568" y="63"/>
                </a:cxn>
                <a:cxn ang="0">
                  <a:pos x="484" y="83"/>
                </a:cxn>
                <a:cxn ang="0">
                  <a:pos x="491" y="54"/>
                </a:cxn>
                <a:cxn ang="0">
                  <a:pos x="416" y="42"/>
                </a:cxn>
                <a:cxn ang="0">
                  <a:pos x="530" y="20"/>
                </a:cxn>
                <a:cxn ang="0">
                  <a:pos x="430" y="8"/>
                </a:cxn>
                <a:cxn ang="0">
                  <a:pos x="491" y="0"/>
                </a:cxn>
                <a:cxn ang="0">
                  <a:pos x="387" y="12"/>
                </a:cxn>
                <a:cxn ang="0">
                  <a:pos x="338" y="25"/>
                </a:cxn>
                <a:cxn ang="0">
                  <a:pos x="278" y="46"/>
                </a:cxn>
                <a:cxn ang="0">
                  <a:pos x="244" y="32"/>
                </a:cxn>
                <a:cxn ang="0">
                  <a:pos x="168" y="54"/>
                </a:cxn>
                <a:cxn ang="0">
                  <a:pos x="85" y="78"/>
                </a:cxn>
                <a:cxn ang="0">
                  <a:pos x="0" y="95"/>
                </a:cxn>
                <a:cxn ang="0">
                  <a:pos x="34" y="117"/>
                </a:cxn>
                <a:cxn ang="0">
                  <a:pos x="0" y="146"/>
                </a:cxn>
                <a:cxn ang="0">
                  <a:pos x="88" y="188"/>
                </a:cxn>
                <a:cxn ang="0">
                  <a:pos x="64" y="239"/>
                </a:cxn>
                <a:cxn ang="0">
                  <a:pos x="102" y="226"/>
                </a:cxn>
                <a:cxn ang="0">
                  <a:pos x="76" y="243"/>
                </a:cxn>
                <a:cxn ang="0">
                  <a:pos x="85" y="268"/>
                </a:cxn>
                <a:cxn ang="0">
                  <a:pos x="34" y="411"/>
                </a:cxn>
                <a:cxn ang="0">
                  <a:pos x="122" y="462"/>
                </a:cxn>
                <a:cxn ang="0">
                  <a:pos x="185" y="353"/>
                </a:cxn>
                <a:cxn ang="0">
                  <a:pos x="294" y="314"/>
                </a:cxn>
                <a:cxn ang="0">
                  <a:pos x="413" y="285"/>
                </a:cxn>
              </a:cxnLst>
              <a:rect l="0" t="0" r="r" b="b"/>
              <a:pathLst>
                <a:path w="568" h="462">
                  <a:moveTo>
                    <a:pt x="413" y="285"/>
                  </a:moveTo>
                  <a:lnTo>
                    <a:pt x="358" y="285"/>
                  </a:lnTo>
                  <a:lnTo>
                    <a:pt x="358" y="260"/>
                  </a:lnTo>
                  <a:lnTo>
                    <a:pt x="384" y="260"/>
                  </a:lnTo>
                  <a:lnTo>
                    <a:pt x="396" y="273"/>
                  </a:lnTo>
                  <a:lnTo>
                    <a:pt x="421" y="273"/>
                  </a:lnTo>
                  <a:lnTo>
                    <a:pt x="379" y="231"/>
                  </a:lnTo>
                  <a:lnTo>
                    <a:pt x="391" y="219"/>
                  </a:lnTo>
                  <a:lnTo>
                    <a:pt x="421" y="219"/>
                  </a:lnTo>
                  <a:lnTo>
                    <a:pt x="438" y="234"/>
                  </a:lnTo>
                  <a:lnTo>
                    <a:pt x="462" y="209"/>
                  </a:lnTo>
                  <a:lnTo>
                    <a:pt x="462" y="159"/>
                  </a:lnTo>
                  <a:lnTo>
                    <a:pt x="505" y="159"/>
                  </a:lnTo>
                  <a:lnTo>
                    <a:pt x="505" y="78"/>
                  </a:lnTo>
                  <a:lnTo>
                    <a:pt x="568" y="78"/>
                  </a:lnTo>
                  <a:lnTo>
                    <a:pt x="568" y="63"/>
                  </a:lnTo>
                  <a:lnTo>
                    <a:pt x="505" y="63"/>
                  </a:lnTo>
                  <a:lnTo>
                    <a:pt x="484" y="83"/>
                  </a:lnTo>
                  <a:lnTo>
                    <a:pt x="462" y="83"/>
                  </a:lnTo>
                  <a:lnTo>
                    <a:pt x="491" y="54"/>
                  </a:lnTo>
                  <a:lnTo>
                    <a:pt x="416" y="54"/>
                  </a:lnTo>
                  <a:lnTo>
                    <a:pt x="416" y="42"/>
                  </a:lnTo>
                  <a:lnTo>
                    <a:pt x="530" y="42"/>
                  </a:lnTo>
                  <a:lnTo>
                    <a:pt x="530" y="20"/>
                  </a:lnTo>
                  <a:lnTo>
                    <a:pt x="430" y="20"/>
                  </a:lnTo>
                  <a:lnTo>
                    <a:pt x="430" y="8"/>
                  </a:lnTo>
                  <a:lnTo>
                    <a:pt x="491" y="8"/>
                  </a:lnTo>
                  <a:lnTo>
                    <a:pt x="491" y="0"/>
                  </a:lnTo>
                  <a:lnTo>
                    <a:pt x="387" y="0"/>
                  </a:lnTo>
                  <a:lnTo>
                    <a:pt x="387" y="12"/>
                  </a:lnTo>
                  <a:lnTo>
                    <a:pt x="338" y="12"/>
                  </a:lnTo>
                  <a:lnTo>
                    <a:pt x="338" y="25"/>
                  </a:lnTo>
                  <a:lnTo>
                    <a:pt x="278" y="25"/>
                  </a:lnTo>
                  <a:lnTo>
                    <a:pt x="278" y="46"/>
                  </a:lnTo>
                  <a:lnTo>
                    <a:pt x="244" y="46"/>
                  </a:lnTo>
                  <a:lnTo>
                    <a:pt x="244" y="32"/>
                  </a:lnTo>
                  <a:lnTo>
                    <a:pt x="168" y="32"/>
                  </a:lnTo>
                  <a:lnTo>
                    <a:pt x="168" y="54"/>
                  </a:lnTo>
                  <a:lnTo>
                    <a:pt x="110" y="54"/>
                  </a:lnTo>
                  <a:lnTo>
                    <a:pt x="85" y="78"/>
                  </a:lnTo>
                  <a:lnTo>
                    <a:pt x="0" y="78"/>
                  </a:lnTo>
                  <a:lnTo>
                    <a:pt x="0" y="95"/>
                  </a:lnTo>
                  <a:lnTo>
                    <a:pt x="34" y="95"/>
                  </a:lnTo>
                  <a:lnTo>
                    <a:pt x="34" y="117"/>
                  </a:lnTo>
                  <a:lnTo>
                    <a:pt x="0" y="117"/>
                  </a:lnTo>
                  <a:lnTo>
                    <a:pt x="0" y="146"/>
                  </a:lnTo>
                  <a:lnTo>
                    <a:pt x="88" y="146"/>
                  </a:lnTo>
                  <a:lnTo>
                    <a:pt x="88" y="188"/>
                  </a:lnTo>
                  <a:lnTo>
                    <a:pt x="51" y="226"/>
                  </a:lnTo>
                  <a:lnTo>
                    <a:pt x="64" y="239"/>
                  </a:lnTo>
                  <a:lnTo>
                    <a:pt x="76" y="226"/>
                  </a:lnTo>
                  <a:lnTo>
                    <a:pt x="102" y="226"/>
                  </a:lnTo>
                  <a:lnTo>
                    <a:pt x="102" y="268"/>
                  </a:lnTo>
                  <a:lnTo>
                    <a:pt x="76" y="243"/>
                  </a:lnTo>
                  <a:lnTo>
                    <a:pt x="68" y="251"/>
                  </a:lnTo>
                  <a:lnTo>
                    <a:pt x="85" y="268"/>
                  </a:lnTo>
                  <a:lnTo>
                    <a:pt x="34" y="319"/>
                  </a:lnTo>
                  <a:lnTo>
                    <a:pt x="34" y="411"/>
                  </a:lnTo>
                  <a:lnTo>
                    <a:pt x="85" y="462"/>
                  </a:lnTo>
                  <a:lnTo>
                    <a:pt x="122" y="462"/>
                  </a:lnTo>
                  <a:lnTo>
                    <a:pt x="122" y="416"/>
                  </a:lnTo>
                  <a:lnTo>
                    <a:pt x="185" y="353"/>
                  </a:lnTo>
                  <a:lnTo>
                    <a:pt x="257" y="353"/>
                  </a:lnTo>
                  <a:lnTo>
                    <a:pt x="294" y="314"/>
                  </a:lnTo>
                  <a:lnTo>
                    <a:pt x="379" y="314"/>
                  </a:lnTo>
                  <a:lnTo>
                    <a:pt x="413" y="28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41" name="Freeform 22">
              <a:extLst>
                <a:ext uri="{FF2B5EF4-FFF2-40B4-BE49-F238E27FC236}">
                  <a16:creationId xmlns="" xmlns:a16="http://schemas.microsoft.com/office/drawing/2014/main" id="{857090E4-F97A-4120-B90C-E8A7D56B37E5}"/>
                </a:ext>
              </a:extLst>
            </p:cNvPr>
            <p:cNvSpPr>
              <a:spLocks/>
            </p:cNvSpPr>
            <p:nvPr/>
          </p:nvSpPr>
          <p:spPr bwMode="gray">
            <a:xfrm>
              <a:off x="2628666" y="2637785"/>
              <a:ext cx="181291" cy="88689"/>
            </a:xfrm>
            <a:custGeom>
              <a:avLst/>
              <a:gdLst/>
              <a:ahLst/>
              <a:cxnLst>
                <a:cxn ang="0">
                  <a:pos x="71" y="0"/>
                </a:cxn>
                <a:cxn ang="0">
                  <a:pos x="17" y="0"/>
                </a:cxn>
                <a:cxn ang="0">
                  <a:pos x="0" y="17"/>
                </a:cxn>
                <a:cxn ang="0">
                  <a:pos x="63" y="17"/>
                </a:cxn>
                <a:cxn ang="0">
                  <a:pos x="88" y="43"/>
                </a:cxn>
                <a:cxn ang="0">
                  <a:pos x="88" y="68"/>
                </a:cxn>
                <a:cxn ang="0">
                  <a:pos x="139" y="68"/>
                </a:cxn>
                <a:cxn ang="0">
                  <a:pos x="71" y="0"/>
                </a:cxn>
              </a:cxnLst>
              <a:rect l="0" t="0" r="r" b="b"/>
              <a:pathLst>
                <a:path w="139" h="68">
                  <a:moveTo>
                    <a:pt x="71" y="0"/>
                  </a:moveTo>
                  <a:lnTo>
                    <a:pt x="17" y="0"/>
                  </a:lnTo>
                  <a:lnTo>
                    <a:pt x="0" y="17"/>
                  </a:lnTo>
                  <a:lnTo>
                    <a:pt x="63" y="17"/>
                  </a:lnTo>
                  <a:lnTo>
                    <a:pt x="88" y="43"/>
                  </a:lnTo>
                  <a:lnTo>
                    <a:pt x="88" y="68"/>
                  </a:lnTo>
                  <a:lnTo>
                    <a:pt x="139" y="68"/>
                  </a:lnTo>
                  <a:lnTo>
                    <a:pt x="71"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42" name="Freeform 23">
              <a:extLst>
                <a:ext uri="{FF2B5EF4-FFF2-40B4-BE49-F238E27FC236}">
                  <a16:creationId xmlns="" xmlns:a16="http://schemas.microsoft.com/office/drawing/2014/main" id="{A2A9F07C-B6C3-4740-9DEB-ADC4DA2D306D}"/>
                </a:ext>
              </a:extLst>
            </p:cNvPr>
            <p:cNvSpPr>
              <a:spLocks/>
            </p:cNvSpPr>
            <p:nvPr/>
          </p:nvSpPr>
          <p:spPr bwMode="gray">
            <a:xfrm>
              <a:off x="2863431" y="2735603"/>
              <a:ext cx="66517" cy="70430"/>
            </a:xfrm>
            <a:custGeom>
              <a:avLst/>
              <a:gdLst/>
              <a:ahLst/>
              <a:cxnLst>
                <a:cxn ang="0">
                  <a:pos x="51" y="34"/>
                </a:cxn>
                <a:cxn ang="0">
                  <a:pos x="17" y="0"/>
                </a:cxn>
                <a:cxn ang="0">
                  <a:pos x="0" y="0"/>
                </a:cxn>
                <a:cxn ang="0">
                  <a:pos x="0" y="54"/>
                </a:cxn>
                <a:cxn ang="0">
                  <a:pos x="51" y="54"/>
                </a:cxn>
                <a:cxn ang="0">
                  <a:pos x="51" y="34"/>
                </a:cxn>
              </a:cxnLst>
              <a:rect l="0" t="0" r="r" b="b"/>
              <a:pathLst>
                <a:path w="51" h="54">
                  <a:moveTo>
                    <a:pt x="51" y="34"/>
                  </a:moveTo>
                  <a:lnTo>
                    <a:pt x="17" y="0"/>
                  </a:lnTo>
                  <a:lnTo>
                    <a:pt x="0" y="0"/>
                  </a:lnTo>
                  <a:lnTo>
                    <a:pt x="0" y="54"/>
                  </a:lnTo>
                  <a:lnTo>
                    <a:pt x="51" y="54"/>
                  </a:lnTo>
                  <a:lnTo>
                    <a:pt x="51" y="3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43" name="Rectangle 24">
              <a:extLst>
                <a:ext uri="{FF2B5EF4-FFF2-40B4-BE49-F238E27FC236}">
                  <a16:creationId xmlns="" xmlns:a16="http://schemas.microsoft.com/office/drawing/2014/main" id="{D62A09FC-111A-4139-94CA-7734A5FDEB13}"/>
                </a:ext>
              </a:extLst>
            </p:cNvPr>
            <p:cNvSpPr>
              <a:spLocks noChangeArrowheads="1"/>
            </p:cNvSpPr>
            <p:nvPr/>
          </p:nvSpPr>
          <p:spPr bwMode="gray">
            <a:xfrm>
              <a:off x="2944295" y="2787773"/>
              <a:ext cx="27389" cy="18260"/>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44" name="Freeform 25">
              <a:extLst>
                <a:ext uri="{FF2B5EF4-FFF2-40B4-BE49-F238E27FC236}">
                  <a16:creationId xmlns="" xmlns:a16="http://schemas.microsoft.com/office/drawing/2014/main" id="{B43884F8-AC38-47DF-82D9-1186E5CACAF1}"/>
                </a:ext>
              </a:extLst>
            </p:cNvPr>
            <p:cNvSpPr>
              <a:spLocks/>
            </p:cNvSpPr>
            <p:nvPr/>
          </p:nvSpPr>
          <p:spPr bwMode="gray">
            <a:xfrm>
              <a:off x="2798218" y="2735603"/>
              <a:ext cx="65213" cy="70430"/>
            </a:xfrm>
            <a:custGeom>
              <a:avLst/>
              <a:gdLst/>
              <a:ahLst/>
              <a:cxnLst>
                <a:cxn ang="0">
                  <a:pos x="21" y="0"/>
                </a:cxn>
                <a:cxn ang="0">
                  <a:pos x="21" y="30"/>
                </a:cxn>
                <a:cxn ang="0">
                  <a:pos x="0" y="30"/>
                </a:cxn>
                <a:cxn ang="0">
                  <a:pos x="0" y="54"/>
                </a:cxn>
                <a:cxn ang="0">
                  <a:pos x="50" y="54"/>
                </a:cxn>
                <a:cxn ang="0">
                  <a:pos x="50" y="0"/>
                </a:cxn>
                <a:cxn ang="0">
                  <a:pos x="21" y="0"/>
                </a:cxn>
              </a:cxnLst>
              <a:rect l="0" t="0" r="r" b="b"/>
              <a:pathLst>
                <a:path w="50" h="54">
                  <a:moveTo>
                    <a:pt x="21" y="0"/>
                  </a:moveTo>
                  <a:lnTo>
                    <a:pt x="21" y="30"/>
                  </a:lnTo>
                  <a:lnTo>
                    <a:pt x="0" y="30"/>
                  </a:lnTo>
                  <a:lnTo>
                    <a:pt x="0" y="54"/>
                  </a:lnTo>
                  <a:lnTo>
                    <a:pt x="50" y="54"/>
                  </a:lnTo>
                  <a:lnTo>
                    <a:pt x="50" y="0"/>
                  </a:lnTo>
                  <a:lnTo>
                    <a:pt x="21"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45" name="Rectangle 26">
              <a:extLst>
                <a:ext uri="{FF2B5EF4-FFF2-40B4-BE49-F238E27FC236}">
                  <a16:creationId xmlns="" xmlns:a16="http://schemas.microsoft.com/office/drawing/2014/main" id="{3363D655-327D-4605-B716-69619A0A15B0}"/>
                </a:ext>
              </a:extLst>
            </p:cNvPr>
            <p:cNvSpPr>
              <a:spLocks noChangeArrowheads="1"/>
            </p:cNvSpPr>
            <p:nvPr/>
          </p:nvSpPr>
          <p:spPr bwMode="gray">
            <a:xfrm>
              <a:off x="3098196" y="2875158"/>
              <a:ext cx="9130" cy="7826"/>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46" name="Freeform 27">
              <a:extLst>
                <a:ext uri="{FF2B5EF4-FFF2-40B4-BE49-F238E27FC236}">
                  <a16:creationId xmlns="" xmlns:a16="http://schemas.microsoft.com/office/drawing/2014/main" id="{DBB86D37-8B8A-4499-80FA-E18A3944608F}"/>
                </a:ext>
              </a:extLst>
            </p:cNvPr>
            <p:cNvSpPr>
              <a:spLocks/>
            </p:cNvSpPr>
            <p:nvPr/>
          </p:nvSpPr>
          <p:spPr bwMode="gray">
            <a:xfrm>
              <a:off x="2710834" y="2812554"/>
              <a:ext cx="50866" cy="32606"/>
            </a:xfrm>
            <a:custGeom>
              <a:avLst/>
              <a:gdLst/>
              <a:ahLst/>
              <a:cxnLst>
                <a:cxn ang="0">
                  <a:pos x="25" y="25"/>
                </a:cxn>
                <a:cxn ang="0">
                  <a:pos x="39" y="12"/>
                </a:cxn>
                <a:cxn ang="0">
                  <a:pos x="39" y="0"/>
                </a:cxn>
                <a:cxn ang="0">
                  <a:pos x="0" y="0"/>
                </a:cxn>
                <a:cxn ang="0">
                  <a:pos x="25" y="25"/>
                </a:cxn>
              </a:cxnLst>
              <a:rect l="0" t="0" r="r" b="b"/>
              <a:pathLst>
                <a:path w="39" h="25">
                  <a:moveTo>
                    <a:pt x="25" y="25"/>
                  </a:moveTo>
                  <a:lnTo>
                    <a:pt x="39" y="12"/>
                  </a:lnTo>
                  <a:lnTo>
                    <a:pt x="39" y="0"/>
                  </a:lnTo>
                  <a:lnTo>
                    <a:pt x="0" y="0"/>
                  </a:lnTo>
                  <a:lnTo>
                    <a:pt x="25" y="2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47" name="Rectangle 28">
              <a:extLst>
                <a:ext uri="{FF2B5EF4-FFF2-40B4-BE49-F238E27FC236}">
                  <a16:creationId xmlns="" xmlns:a16="http://schemas.microsoft.com/office/drawing/2014/main" id="{B84E7D18-D926-404D-8555-46075B54CEC1}"/>
                </a:ext>
              </a:extLst>
            </p:cNvPr>
            <p:cNvSpPr>
              <a:spLocks noChangeArrowheads="1"/>
            </p:cNvSpPr>
            <p:nvPr/>
          </p:nvSpPr>
          <p:spPr bwMode="gray">
            <a:xfrm>
              <a:off x="3151670" y="2860812"/>
              <a:ext cx="13043" cy="11738"/>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48" name="Freeform 29">
              <a:extLst>
                <a:ext uri="{FF2B5EF4-FFF2-40B4-BE49-F238E27FC236}">
                  <a16:creationId xmlns="" xmlns:a16="http://schemas.microsoft.com/office/drawing/2014/main" id="{35E46EF8-5C29-4D80-B27E-59891B7B7597}"/>
                </a:ext>
              </a:extLst>
            </p:cNvPr>
            <p:cNvSpPr>
              <a:spLocks/>
            </p:cNvSpPr>
            <p:nvPr/>
          </p:nvSpPr>
          <p:spPr bwMode="gray">
            <a:xfrm>
              <a:off x="2765612" y="3132096"/>
              <a:ext cx="811244" cy="959929"/>
            </a:xfrm>
            <a:custGeom>
              <a:avLst/>
              <a:gdLst/>
              <a:ahLst/>
              <a:cxnLst>
                <a:cxn ang="0">
                  <a:pos x="454" y="146"/>
                </a:cxn>
                <a:cxn ang="0">
                  <a:pos x="383" y="75"/>
                </a:cxn>
                <a:cxn ang="0">
                  <a:pos x="362" y="97"/>
                </a:cxn>
                <a:cxn ang="0">
                  <a:pos x="357" y="92"/>
                </a:cxn>
                <a:cxn ang="0">
                  <a:pos x="379" y="71"/>
                </a:cxn>
                <a:cxn ang="0">
                  <a:pos x="371" y="63"/>
                </a:cxn>
                <a:cxn ang="0">
                  <a:pos x="371" y="37"/>
                </a:cxn>
                <a:cxn ang="0">
                  <a:pos x="362" y="29"/>
                </a:cxn>
                <a:cxn ang="0">
                  <a:pos x="352" y="58"/>
                </a:cxn>
                <a:cxn ang="0">
                  <a:pos x="319" y="58"/>
                </a:cxn>
                <a:cxn ang="0">
                  <a:pos x="277" y="58"/>
                </a:cxn>
                <a:cxn ang="0">
                  <a:pos x="265" y="72"/>
                </a:cxn>
                <a:cxn ang="0">
                  <a:pos x="231" y="72"/>
                </a:cxn>
                <a:cxn ang="0">
                  <a:pos x="231" y="34"/>
                </a:cxn>
                <a:cxn ang="0">
                  <a:pos x="243" y="21"/>
                </a:cxn>
                <a:cxn ang="0">
                  <a:pos x="223" y="0"/>
                </a:cxn>
                <a:cxn ang="0">
                  <a:pos x="209" y="0"/>
                </a:cxn>
                <a:cxn ang="0">
                  <a:pos x="209" y="21"/>
                </a:cxn>
                <a:cxn ang="0">
                  <a:pos x="163" y="21"/>
                </a:cxn>
                <a:cxn ang="0">
                  <a:pos x="163" y="80"/>
                </a:cxn>
                <a:cxn ang="0">
                  <a:pos x="117" y="80"/>
                </a:cxn>
                <a:cxn ang="0">
                  <a:pos x="114" y="75"/>
                </a:cxn>
                <a:cxn ang="0">
                  <a:pos x="102" y="63"/>
                </a:cxn>
                <a:cxn ang="0">
                  <a:pos x="75" y="63"/>
                </a:cxn>
                <a:cxn ang="0">
                  <a:pos x="75" y="177"/>
                </a:cxn>
                <a:cxn ang="0">
                  <a:pos x="0" y="252"/>
                </a:cxn>
                <a:cxn ang="0">
                  <a:pos x="68" y="320"/>
                </a:cxn>
                <a:cxn ang="0">
                  <a:pos x="102" y="320"/>
                </a:cxn>
                <a:cxn ang="0">
                  <a:pos x="138" y="282"/>
                </a:cxn>
                <a:cxn ang="0">
                  <a:pos x="231" y="374"/>
                </a:cxn>
                <a:cxn ang="0">
                  <a:pos x="231" y="416"/>
                </a:cxn>
                <a:cxn ang="0">
                  <a:pos x="277" y="416"/>
                </a:cxn>
                <a:cxn ang="0">
                  <a:pos x="277" y="500"/>
                </a:cxn>
                <a:cxn ang="0">
                  <a:pos x="349" y="571"/>
                </a:cxn>
                <a:cxn ang="0">
                  <a:pos x="349" y="597"/>
                </a:cxn>
                <a:cxn ang="0">
                  <a:pos x="365" y="597"/>
                </a:cxn>
                <a:cxn ang="0">
                  <a:pos x="365" y="634"/>
                </a:cxn>
                <a:cxn ang="0">
                  <a:pos x="319" y="681"/>
                </a:cxn>
                <a:cxn ang="0">
                  <a:pos x="323" y="685"/>
                </a:cxn>
                <a:cxn ang="0">
                  <a:pos x="323" y="685"/>
                </a:cxn>
                <a:cxn ang="0">
                  <a:pos x="345" y="707"/>
                </a:cxn>
                <a:cxn ang="0">
                  <a:pos x="362" y="707"/>
                </a:cxn>
                <a:cxn ang="0">
                  <a:pos x="400" y="736"/>
                </a:cxn>
                <a:cxn ang="0">
                  <a:pos x="400" y="693"/>
                </a:cxn>
                <a:cxn ang="0">
                  <a:pos x="417" y="693"/>
                </a:cxn>
                <a:cxn ang="0">
                  <a:pos x="442" y="668"/>
                </a:cxn>
                <a:cxn ang="0">
                  <a:pos x="442" y="601"/>
                </a:cxn>
                <a:cxn ang="0">
                  <a:pos x="488" y="554"/>
                </a:cxn>
                <a:cxn ang="0">
                  <a:pos x="510" y="554"/>
                </a:cxn>
                <a:cxn ang="0">
                  <a:pos x="573" y="491"/>
                </a:cxn>
                <a:cxn ang="0">
                  <a:pos x="573" y="340"/>
                </a:cxn>
                <a:cxn ang="0">
                  <a:pos x="622" y="289"/>
                </a:cxn>
                <a:cxn ang="0">
                  <a:pos x="622" y="222"/>
                </a:cxn>
                <a:cxn ang="0">
                  <a:pos x="546" y="146"/>
                </a:cxn>
                <a:cxn ang="0">
                  <a:pos x="454" y="146"/>
                </a:cxn>
              </a:cxnLst>
              <a:rect l="0" t="0" r="r" b="b"/>
              <a:pathLst>
                <a:path w="622" h="736">
                  <a:moveTo>
                    <a:pt x="454" y="146"/>
                  </a:moveTo>
                  <a:lnTo>
                    <a:pt x="383" y="75"/>
                  </a:lnTo>
                  <a:lnTo>
                    <a:pt x="362" y="97"/>
                  </a:lnTo>
                  <a:lnTo>
                    <a:pt x="357" y="92"/>
                  </a:lnTo>
                  <a:lnTo>
                    <a:pt x="379" y="71"/>
                  </a:lnTo>
                  <a:lnTo>
                    <a:pt x="371" y="63"/>
                  </a:lnTo>
                  <a:lnTo>
                    <a:pt x="371" y="37"/>
                  </a:lnTo>
                  <a:lnTo>
                    <a:pt x="362" y="29"/>
                  </a:lnTo>
                  <a:lnTo>
                    <a:pt x="352" y="58"/>
                  </a:lnTo>
                  <a:lnTo>
                    <a:pt x="319" y="58"/>
                  </a:lnTo>
                  <a:lnTo>
                    <a:pt x="277" y="58"/>
                  </a:lnTo>
                  <a:lnTo>
                    <a:pt x="265" y="72"/>
                  </a:lnTo>
                  <a:lnTo>
                    <a:pt x="231" y="72"/>
                  </a:lnTo>
                  <a:lnTo>
                    <a:pt x="231" y="34"/>
                  </a:lnTo>
                  <a:lnTo>
                    <a:pt x="243" y="21"/>
                  </a:lnTo>
                  <a:lnTo>
                    <a:pt x="223" y="0"/>
                  </a:lnTo>
                  <a:lnTo>
                    <a:pt x="209" y="0"/>
                  </a:lnTo>
                  <a:lnTo>
                    <a:pt x="209" y="21"/>
                  </a:lnTo>
                  <a:lnTo>
                    <a:pt x="163" y="21"/>
                  </a:lnTo>
                  <a:lnTo>
                    <a:pt x="163" y="80"/>
                  </a:lnTo>
                  <a:lnTo>
                    <a:pt x="117" y="80"/>
                  </a:lnTo>
                  <a:lnTo>
                    <a:pt x="114" y="75"/>
                  </a:lnTo>
                  <a:lnTo>
                    <a:pt x="102" y="63"/>
                  </a:lnTo>
                  <a:lnTo>
                    <a:pt x="75" y="63"/>
                  </a:lnTo>
                  <a:lnTo>
                    <a:pt x="75" y="177"/>
                  </a:lnTo>
                  <a:lnTo>
                    <a:pt x="0" y="252"/>
                  </a:lnTo>
                  <a:lnTo>
                    <a:pt x="68" y="320"/>
                  </a:lnTo>
                  <a:lnTo>
                    <a:pt x="102" y="320"/>
                  </a:lnTo>
                  <a:lnTo>
                    <a:pt x="138" y="282"/>
                  </a:lnTo>
                  <a:lnTo>
                    <a:pt x="231" y="374"/>
                  </a:lnTo>
                  <a:lnTo>
                    <a:pt x="231" y="416"/>
                  </a:lnTo>
                  <a:lnTo>
                    <a:pt x="277" y="416"/>
                  </a:lnTo>
                  <a:lnTo>
                    <a:pt x="277" y="500"/>
                  </a:lnTo>
                  <a:lnTo>
                    <a:pt x="349" y="571"/>
                  </a:lnTo>
                  <a:lnTo>
                    <a:pt x="349" y="597"/>
                  </a:lnTo>
                  <a:lnTo>
                    <a:pt x="365" y="597"/>
                  </a:lnTo>
                  <a:lnTo>
                    <a:pt x="365" y="634"/>
                  </a:lnTo>
                  <a:lnTo>
                    <a:pt x="319" y="681"/>
                  </a:lnTo>
                  <a:lnTo>
                    <a:pt x="323" y="685"/>
                  </a:lnTo>
                  <a:lnTo>
                    <a:pt x="323" y="685"/>
                  </a:lnTo>
                  <a:lnTo>
                    <a:pt x="345" y="707"/>
                  </a:lnTo>
                  <a:lnTo>
                    <a:pt x="362" y="707"/>
                  </a:lnTo>
                  <a:lnTo>
                    <a:pt x="400" y="736"/>
                  </a:lnTo>
                  <a:lnTo>
                    <a:pt x="400" y="693"/>
                  </a:lnTo>
                  <a:lnTo>
                    <a:pt x="417" y="693"/>
                  </a:lnTo>
                  <a:lnTo>
                    <a:pt x="442" y="668"/>
                  </a:lnTo>
                  <a:lnTo>
                    <a:pt x="442" y="601"/>
                  </a:lnTo>
                  <a:lnTo>
                    <a:pt x="488" y="554"/>
                  </a:lnTo>
                  <a:lnTo>
                    <a:pt x="510" y="554"/>
                  </a:lnTo>
                  <a:lnTo>
                    <a:pt x="573" y="491"/>
                  </a:lnTo>
                  <a:lnTo>
                    <a:pt x="573" y="340"/>
                  </a:lnTo>
                  <a:lnTo>
                    <a:pt x="622" y="289"/>
                  </a:lnTo>
                  <a:lnTo>
                    <a:pt x="622" y="222"/>
                  </a:lnTo>
                  <a:lnTo>
                    <a:pt x="546" y="146"/>
                  </a:lnTo>
                  <a:lnTo>
                    <a:pt x="454" y="14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49" name="Freeform 30">
              <a:extLst>
                <a:ext uri="{FF2B5EF4-FFF2-40B4-BE49-F238E27FC236}">
                  <a16:creationId xmlns="" xmlns:a16="http://schemas.microsoft.com/office/drawing/2014/main" id="{5402F74B-7C00-4A6B-9889-3BFB403D81EE}"/>
                </a:ext>
              </a:extLst>
            </p:cNvPr>
            <p:cNvSpPr>
              <a:spLocks/>
            </p:cNvSpPr>
            <p:nvPr/>
          </p:nvSpPr>
          <p:spPr bwMode="gray">
            <a:xfrm>
              <a:off x="3186885" y="4025508"/>
              <a:ext cx="100427" cy="136946"/>
            </a:xfrm>
            <a:custGeom>
              <a:avLst/>
              <a:gdLst/>
              <a:ahLst/>
              <a:cxnLst>
                <a:cxn ang="0">
                  <a:pos x="22" y="22"/>
                </a:cxn>
                <a:cxn ang="0">
                  <a:pos x="0" y="0"/>
                </a:cxn>
                <a:cxn ang="0">
                  <a:pos x="0" y="76"/>
                </a:cxn>
                <a:cxn ang="0">
                  <a:pos x="2" y="76"/>
                </a:cxn>
                <a:cxn ang="0">
                  <a:pos x="31" y="105"/>
                </a:cxn>
                <a:cxn ang="0">
                  <a:pos x="77" y="59"/>
                </a:cxn>
                <a:cxn ang="0">
                  <a:pos x="77" y="51"/>
                </a:cxn>
                <a:cxn ang="0">
                  <a:pos x="39" y="22"/>
                </a:cxn>
                <a:cxn ang="0">
                  <a:pos x="22" y="22"/>
                </a:cxn>
              </a:cxnLst>
              <a:rect l="0" t="0" r="r" b="b"/>
              <a:pathLst>
                <a:path w="77" h="105">
                  <a:moveTo>
                    <a:pt x="22" y="22"/>
                  </a:moveTo>
                  <a:lnTo>
                    <a:pt x="0" y="0"/>
                  </a:lnTo>
                  <a:lnTo>
                    <a:pt x="0" y="76"/>
                  </a:lnTo>
                  <a:lnTo>
                    <a:pt x="2" y="76"/>
                  </a:lnTo>
                  <a:lnTo>
                    <a:pt x="31" y="105"/>
                  </a:lnTo>
                  <a:lnTo>
                    <a:pt x="77" y="59"/>
                  </a:lnTo>
                  <a:lnTo>
                    <a:pt x="77" y="51"/>
                  </a:lnTo>
                  <a:lnTo>
                    <a:pt x="39" y="22"/>
                  </a:lnTo>
                  <a:lnTo>
                    <a:pt x="22" y="2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50" name="Rectangle 31">
              <a:extLst>
                <a:ext uri="{FF2B5EF4-FFF2-40B4-BE49-F238E27FC236}">
                  <a16:creationId xmlns="" xmlns:a16="http://schemas.microsoft.com/office/drawing/2014/main" id="{87585B28-CB5E-4403-8B5D-8E677DAC1FC5}"/>
                </a:ext>
              </a:extLst>
            </p:cNvPr>
            <p:cNvSpPr>
              <a:spLocks noChangeArrowheads="1"/>
            </p:cNvSpPr>
            <p:nvPr/>
          </p:nvSpPr>
          <p:spPr bwMode="gray">
            <a:xfrm>
              <a:off x="2036536" y="1733938"/>
              <a:ext cx="28694" cy="26085"/>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51" name="Freeform 32">
              <a:extLst>
                <a:ext uri="{FF2B5EF4-FFF2-40B4-BE49-F238E27FC236}">
                  <a16:creationId xmlns="" xmlns:a16="http://schemas.microsoft.com/office/drawing/2014/main" id="{1C1BA2F6-4C4E-4510-A437-06AC646331DF}"/>
                </a:ext>
              </a:extLst>
            </p:cNvPr>
            <p:cNvSpPr>
              <a:spLocks/>
            </p:cNvSpPr>
            <p:nvPr/>
          </p:nvSpPr>
          <p:spPr bwMode="gray">
            <a:xfrm>
              <a:off x="2623449" y="3248174"/>
              <a:ext cx="119991" cy="152597"/>
            </a:xfrm>
            <a:custGeom>
              <a:avLst/>
              <a:gdLst/>
              <a:ahLst/>
              <a:cxnLst>
                <a:cxn ang="0">
                  <a:pos x="58" y="83"/>
                </a:cxn>
                <a:cxn ang="0">
                  <a:pos x="92" y="49"/>
                </a:cxn>
                <a:cxn ang="0">
                  <a:pos x="92" y="20"/>
                </a:cxn>
                <a:cxn ang="0">
                  <a:pos x="70" y="0"/>
                </a:cxn>
                <a:cxn ang="0">
                  <a:pos x="21" y="0"/>
                </a:cxn>
                <a:cxn ang="0">
                  <a:pos x="21" y="83"/>
                </a:cxn>
                <a:cxn ang="0">
                  <a:pos x="0" y="103"/>
                </a:cxn>
                <a:cxn ang="0">
                  <a:pos x="0" y="117"/>
                </a:cxn>
                <a:cxn ang="0">
                  <a:pos x="58" y="117"/>
                </a:cxn>
                <a:cxn ang="0">
                  <a:pos x="58" y="83"/>
                </a:cxn>
              </a:cxnLst>
              <a:rect l="0" t="0" r="r" b="b"/>
              <a:pathLst>
                <a:path w="92" h="117">
                  <a:moveTo>
                    <a:pt x="58" y="83"/>
                  </a:moveTo>
                  <a:lnTo>
                    <a:pt x="92" y="49"/>
                  </a:lnTo>
                  <a:lnTo>
                    <a:pt x="92" y="20"/>
                  </a:lnTo>
                  <a:lnTo>
                    <a:pt x="70" y="0"/>
                  </a:lnTo>
                  <a:lnTo>
                    <a:pt x="21" y="0"/>
                  </a:lnTo>
                  <a:lnTo>
                    <a:pt x="21" y="83"/>
                  </a:lnTo>
                  <a:lnTo>
                    <a:pt x="0" y="103"/>
                  </a:lnTo>
                  <a:lnTo>
                    <a:pt x="0" y="117"/>
                  </a:lnTo>
                  <a:lnTo>
                    <a:pt x="58" y="117"/>
                  </a:lnTo>
                  <a:lnTo>
                    <a:pt x="58" y="83"/>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52" name="Freeform 33">
              <a:extLst>
                <a:ext uri="{FF2B5EF4-FFF2-40B4-BE49-F238E27FC236}">
                  <a16:creationId xmlns="" xmlns:a16="http://schemas.microsoft.com/office/drawing/2014/main" id="{226B62ED-78F7-4EC6-B49D-B4EE260F2B80}"/>
                </a:ext>
              </a:extLst>
            </p:cNvPr>
            <p:cNvSpPr>
              <a:spLocks/>
            </p:cNvSpPr>
            <p:nvPr/>
          </p:nvSpPr>
          <p:spPr bwMode="gray">
            <a:xfrm>
              <a:off x="2058708" y="1838278"/>
              <a:ext cx="49562" cy="86081"/>
            </a:xfrm>
            <a:custGeom>
              <a:avLst/>
              <a:gdLst/>
              <a:ahLst/>
              <a:cxnLst>
                <a:cxn ang="0">
                  <a:pos x="0" y="29"/>
                </a:cxn>
                <a:cxn ang="0">
                  <a:pos x="38" y="66"/>
                </a:cxn>
                <a:cxn ang="0">
                  <a:pos x="38" y="37"/>
                </a:cxn>
                <a:cxn ang="0">
                  <a:pos x="0" y="0"/>
                </a:cxn>
                <a:cxn ang="0">
                  <a:pos x="0" y="29"/>
                </a:cxn>
              </a:cxnLst>
              <a:rect l="0" t="0" r="r" b="b"/>
              <a:pathLst>
                <a:path w="38" h="66">
                  <a:moveTo>
                    <a:pt x="0" y="29"/>
                  </a:moveTo>
                  <a:lnTo>
                    <a:pt x="38" y="66"/>
                  </a:lnTo>
                  <a:lnTo>
                    <a:pt x="38" y="37"/>
                  </a:lnTo>
                  <a:lnTo>
                    <a:pt x="0" y="0"/>
                  </a:lnTo>
                  <a:lnTo>
                    <a:pt x="0" y="2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53" name="Freeform 34">
              <a:extLst>
                <a:ext uri="{FF2B5EF4-FFF2-40B4-BE49-F238E27FC236}">
                  <a16:creationId xmlns="" xmlns:a16="http://schemas.microsoft.com/office/drawing/2014/main" id="{F25949D6-09D4-47E2-8654-0454EAD26DA5}"/>
                </a:ext>
              </a:extLst>
            </p:cNvPr>
            <p:cNvSpPr>
              <a:spLocks/>
            </p:cNvSpPr>
            <p:nvPr/>
          </p:nvSpPr>
          <p:spPr bwMode="gray">
            <a:xfrm>
              <a:off x="2866039" y="3730747"/>
              <a:ext cx="254329" cy="888195"/>
            </a:xfrm>
            <a:custGeom>
              <a:avLst/>
              <a:gdLst/>
              <a:ahLst/>
              <a:cxnLst>
                <a:cxn ang="0">
                  <a:pos x="117" y="605"/>
                </a:cxn>
                <a:cxn ang="0">
                  <a:pos x="117" y="487"/>
                </a:cxn>
                <a:cxn ang="0">
                  <a:pos x="74" y="445"/>
                </a:cxn>
                <a:cxn ang="0">
                  <a:pos x="74" y="289"/>
                </a:cxn>
                <a:cxn ang="0">
                  <a:pos x="54" y="268"/>
                </a:cxn>
                <a:cxn ang="0">
                  <a:pos x="54" y="192"/>
                </a:cxn>
                <a:cxn ang="0">
                  <a:pos x="71" y="175"/>
                </a:cxn>
                <a:cxn ang="0">
                  <a:pos x="71" y="92"/>
                </a:cxn>
                <a:cxn ang="0">
                  <a:pos x="49" y="71"/>
                </a:cxn>
                <a:cxn ang="0">
                  <a:pos x="49" y="37"/>
                </a:cxn>
                <a:cxn ang="0">
                  <a:pos x="11" y="0"/>
                </a:cxn>
                <a:cxn ang="0">
                  <a:pos x="11" y="21"/>
                </a:cxn>
                <a:cxn ang="0">
                  <a:pos x="11" y="0"/>
                </a:cxn>
                <a:cxn ang="0">
                  <a:pos x="0" y="12"/>
                </a:cxn>
                <a:cxn ang="0">
                  <a:pos x="20" y="32"/>
                </a:cxn>
                <a:cxn ang="0">
                  <a:pos x="20" y="260"/>
                </a:cxn>
                <a:cxn ang="0">
                  <a:pos x="46" y="285"/>
                </a:cxn>
                <a:cxn ang="0">
                  <a:pos x="46" y="445"/>
                </a:cxn>
                <a:cxn ang="0">
                  <a:pos x="88" y="487"/>
                </a:cxn>
                <a:cxn ang="0">
                  <a:pos x="88" y="520"/>
                </a:cxn>
                <a:cxn ang="0">
                  <a:pos x="95" y="528"/>
                </a:cxn>
                <a:cxn ang="0">
                  <a:pos x="95" y="550"/>
                </a:cxn>
                <a:cxn ang="0">
                  <a:pos x="75" y="550"/>
                </a:cxn>
                <a:cxn ang="0">
                  <a:pos x="75" y="567"/>
                </a:cxn>
                <a:cxn ang="0">
                  <a:pos x="95" y="567"/>
                </a:cxn>
                <a:cxn ang="0">
                  <a:pos x="95" y="608"/>
                </a:cxn>
                <a:cxn ang="0">
                  <a:pos x="168" y="681"/>
                </a:cxn>
                <a:cxn ang="0">
                  <a:pos x="195" y="651"/>
                </a:cxn>
                <a:cxn ang="0">
                  <a:pos x="163" y="651"/>
                </a:cxn>
                <a:cxn ang="0">
                  <a:pos x="117" y="605"/>
                </a:cxn>
              </a:cxnLst>
              <a:rect l="0" t="0" r="r" b="b"/>
              <a:pathLst>
                <a:path w="195" h="681">
                  <a:moveTo>
                    <a:pt x="117" y="605"/>
                  </a:moveTo>
                  <a:lnTo>
                    <a:pt x="117" y="487"/>
                  </a:lnTo>
                  <a:lnTo>
                    <a:pt x="74" y="445"/>
                  </a:lnTo>
                  <a:lnTo>
                    <a:pt x="74" y="289"/>
                  </a:lnTo>
                  <a:lnTo>
                    <a:pt x="54" y="268"/>
                  </a:lnTo>
                  <a:lnTo>
                    <a:pt x="54" y="192"/>
                  </a:lnTo>
                  <a:lnTo>
                    <a:pt x="71" y="175"/>
                  </a:lnTo>
                  <a:lnTo>
                    <a:pt x="71" y="92"/>
                  </a:lnTo>
                  <a:lnTo>
                    <a:pt x="49" y="71"/>
                  </a:lnTo>
                  <a:lnTo>
                    <a:pt x="49" y="37"/>
                  </a:lnTo>
                  <a:lnTo>
                    <a:pt x="11" y="0"/>
                  </a:lnTo>
                  <a:lnTo>
                    <a:pt x="11" y="21"/>
                  </a:lnTo>
                  <a:lnTo>
                    <a:pt x="11" y="0"/>
                  </a:lnTo>
                  <a:lnTo>
                    <a:pt x="0" y="12"/>
                  </a:lnTo>
                  <a:lnTo>
                    <a:pt x="20" y="32"/>
                  </a:lnTo>
                  <a:lnTo>
                    <a:pt x="20" y="260"/>
                  </a:lnTo>
                  <a:lnTo>
                    <a:pt x="46" y="285"/>
                  </a:lnTo>
                  <a:lnTo>
                    <a:pt x="46" y="445"/>
                  </a:lnTo>
                  <a:lnTo>
                    <a:pt x="88" y="487"/>
                  </a:lnTo>
                  <a:lnTo>
                    <a:pt x="88" y="520"/>
                  </a:lnTo>
                  <a:lnTo>
                    <a:pt x="95" y="528"/>
                  </a:lnTo>
                  <a:lnTo>
                    <a:pt x="95" y="550"/>
                  </a:lnTo>
                  <a:lnTo>
                    <a:pt x="75" y="550"/>
                  </a:lnTo>
                  <a:lnTo>
                    <a:pt x="75" y="567"/>
                  </a:lnTo>
                  <a:lnTo>
                    <a:pt x="95" y="567"/>
                  </a:lnTo>
                  <a:lnTo>
                    <a:pt x="95" y="608"/>
                  </a:lnTo>
                  <a:lnTo>
                    <a:pt x="168" y="681"/>
                  </a:lnTo>
                  <a:lnTo>
                    <a:pt x="195" y="651"/>
                  </a:lnTo>
                  <a:lnTo>
                    <a:pt x="163" y="651"/>
                  </a:lnTo>
                  <a:lnTo>
                    <a:pt x="117" y="60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54" name="Freeform 35">
              <a:extLst>
                <a:ext uri="{FF2B5EF4-FFF2-40B4-BE49-F238E27FC236}">
                  <a16:creationId xmlns="" xmlns:a16="http://schemas.microsoft.com/office/drawing/2014/main" id="{7FF96A90-0BBC-45B0-A023-DE6530C6E7D9}"/>
                </a:ext>
              </a:extLst>
            </p:cNvPr>
            <p:cNvSpPr>
              <a:spLocks/>
            </p:cNvSpPr>
            <p:nvPr/>
          </p:nvSpPr>
          <p:spPr bwMode="gray">
            <a:xfrm>
              <a:off x="2623449" y="3274259"/>
              <a:ext cx="275197" cy="472139"/>
            </a:xfrm>
            <a:custGeom>
              <a:avLst/>
              <a:gdLst/>
              <a:ahLst/>
              <a:cxnLst>
                <a:cxn ang="0">
                  <a:pos x="211" y="338"/>
                </a:cxn>
                <a:cxn ang="0">
                  <a:pos x="211" y="211"/>
                </a:cxn>
                <a:cxn ang="0">
                  <a:pos x="177" y="211"/>
                </a:cxn>
                <a:cxn ang="0">
                  <a:pos x="109" y="143"/>
                </a:cxn>
                <a:cxn ang="0">
                  <a:pos x="184" y="68"/>
                </a:cxn>
                <a:cxn ang="0">
                  <a:pos x="163" y="68"/>
                </a:cxn>
                <a:cxn ang="0">
                  <a:pos x="163" y="51"/>
                </a:cxn>
                <a:cxn ang="0">
                  <a:pos x="143" y="51"/>
                </a:cxn>
                <a:cxn ang="0">
                  <a:pos x="92" y="0"/>
                </a:cxn>
                <a:cxn ang="0">
                  <a:pos x="92" y="29"/>
                </a:cxn>
                <a:cxn ang="0">
                  <a:pos x="58" y="63"/>
                </a:cxn>
                <a:cxn ang="0">
                  <a:pos x="58" y="97"/>
                </a:cxn>
                <a:cxn ang="0">
                  <a:pos x="0" y="97"/>
                </a:cxn>
                <a:cxn ang="0">
                  <a:pos x="0" y="110"/>
                </a:cxn>
                <a:cxn ang="0">
                  <a:pos x="67" y="176"/>
                </a:cxn>
                <a:cxn ang="0">
                  <a:pos x="67" y="214"/>
                </a:cxn>
                <a:cxn ang="0">
                  <a:pos x="92" y="239"/>
                </a:cxn>
                <a:cxn ang="0">
                  <a:pos x="92" y="268"/>
                </a:cxn>
                <a:cxn ang="0">
                  <a:pos x="184" y="362"/>
                </a:cxn>
                <a:cxn ang="0">
                  <a:pos x="186" y="362"/>
                </a:cxn>
                <a:cxn ang="0">
                  <a:pos x="197" y="350"/>
                </a:cxn>
                <a:cxn ang="0">
                  <a:pos x="211" y="338"/>
                </a:cxn>
              </a:cxnLst>
              <a:rect l="0" t="0" r="r" b="b"/>
              <a:pathLst>
                <a:path w="211" h="362">
                  <a:moveTo>
                    <a:pt x="211" y="338"/>
                  </a:moveTo>
                  <a:lnTo>
                    <a:pt x="211" y="211"/>
                  </a:lnTo>
                  <a:lnTo>
                    <a:pt x="177" y="211"/>
                  </a:lnTo>
                  <a:lnTo>
                    <a:pt x="109" y="143"/>
                  </a:lnTo>
                  <a:lnTo>
                    <a:pt x="184" y="68"/>
                  </a:lnTo>
                  <a:lnTo>
                    <a:pt x="163" y="68"/>
                  </a:lnTo>
                  <a:lnTo>
                    <a:pt x="163" y="51"/>
                  </a:lnTo>
                  <a:lnTo>
                    <a:pt x="143" y="51"/>
                  </a:lnTo>
                  <a:lnTo>
                    <a:pt x="92" y="0"/>
                  </a:lnTo>
                  <a:lnTo>
                    <a:pt x="92" y="29"/>
                  </a:lnTo>
                  <a:lnTo>
                    <a:pt x="58" y="63"/>
                  </a:lnTo>
                  <a:lnTo>
                    <a:pt x="58" y="97"/>
                  </a:lnTo>
                  <a:lnTo>
                    <a:pt x="0" y="97"/>
                  </a:lnTo>
                  <a:lnTo>
                    <a:pt x="0" y="110"/>
                  </a:lnTo>
                  <a:lnTo>
                    <a:pt x="67" y="176"/>
                  </a:lnTo>
                  <a:lnTo>
                    <a:pt x="67" y="214"/>
                  </a:lnTo>
                  <a:lnTo>
                    <a:pt x="92" y="239"/>
                  </a:lnTo>
                  <a:lnTo>
                    <a:pt x="92" y="268"/>
                  </a:lnTo>
                  <a:lnTo>
                    <a:pt x="184" y="362"/>
                  </a:lnTo>
                  <a:lnTo>
                    <a:pt x="186" y="362"/>
                  </a:lnTo>
                  <a:lnTo>
                    <a:pt x="197" y="350"/>
                  </a:lnTo>
                  <a:lnTo>
                    <a:pt x="211" y="33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55" name="Freeform 36">
              <a:extLst>
                <a:ext uri="{FF2B5EF4-FFF2-40B4-BE49-F238E27FC236}">
                  <a16:creationId xmlns="" xmlns:a16="http://schemas.microsoft.com/office/drawing/2014/main" id="{39B7E9E4-E04C-4AC8-81CD-20382DCDC112}"/>
                </a:ext>
              </a:extLst>
            </p:cNvPr>
            <p:cNvSpPr>
              <a:spLocks/>
            </p:cNvSpPr>
            <p:nvPr/>
          </p:nvSpPr>
          <p:spPr bwMode="gray">
            <a:xfrm>
              <a:off x="2936469" y="3823349"/>
              <a:ext cx="305195" cy="756466"/>
            </a:xfrm>
            <a:custGeom>
              <a:avLst/>
              <a:gdLst/>
              <a:ahLst/>
              <a:cxnLst>
                <a:cxn ang="0">
                  <a:pos x="188" y="151"/>
                </a:cxn>
                <a:cxn ang="0">
                  <a:pos x="234" y="104"/>
                </a:cxn>
                <a:cxn ang="0">
                  <a:pos x="234" y="67"/>
                </a:cxn>
                <a:cxn ang="0">
                  <a:pos x="218" y="67"/>
                </a:cxn>
                <a:cxn ang="0">
                  <a:pos x="218" y="80"/>
                </a:cxn>
                <a:cxn ang="0">
                  <a:pos x="197" y="101"/>
                </a:cxn>
                <a:cxn ang="0">
                  <a:pos x="158" y="101"/>
                </a:cxn>
                <a:cxn ang="0">
                  <a:pos x="158" y="51"/>
                </a:cxn>
                <a:cxn ang="0">
                  <a:pos x="138" y="51"/>
                </a:cxn>
                <a:cxn ang="0">
                  <a:pos x="88" y="0"/>
                </a:cxn>
                <a:cxn ang="0">
                  <a:pos x="37" y="0"/>
                </a:cxn>
                <a:cxn ang="0">
                  <a:pos x="17" y="21"/>
                </a:cxn>
                <a:cxn ang="0">
                  <a:pos x="17" y="104"/>
                </a:cxn>
                <a:cxn ang="0">
                  <a:pos x="0" y="121"/>
                </a:cxn>
                <a:cxn ang="0">
                  <a:pos x="0" y="197"/>
                </a:cxn>
                <a:cxn ang="0">
                  <a:pos x="20" y="218"/>
                </a:cxn>
                <a:cxn ang="0">
                  <a:pos x="20" y="374"/>
                </a:cxn>
                <a:cxn ang="0">
                  <a:pos x="63" y="416"/>
                </a:cxn>
                <a:cxn ang="0">
                  <a:pos x="63" y="534"/>
                </a:cxn>
                <a:cxn ang="0">
                  <a:pos x="109" y="580"/>
                </a:cxn>
                <a:cxn ang="0">
                  <a:pos x="141" y="580"/>
                </a:cxn>
                <a:cxn ang="0">
                  <a:pos x="143" y="579"/>
                </a:cxn>
                <a:cxn ang="0">
                  <a:pos x="148" y="576"/>
                </a:cxn>
                <a:cxn ang="0">
                  <a:pos x="134" y="563"/>
                </a:cxn>
                <a:cxn ang="0">
                  <a:pos x="134" y="500"/>
                </a:cxn>
                <a:cxn ang="0">
                  <a:pos x="117" y="483"/>
                </a:cxn>
                <a:cxn ang="0">
                  <a:pos x="117" y="457"/>
                </a:cxn>
                <a:cxn ang="0">
                  <a:pos x="134" y="440"/>
                </a:cxn>
                <a:cxn ang="0">
                  <a:pos x="134" y="416"/>
                </a:cxn>
                <a:cxn ang="0">
                  <a:pos x="155" y="416"/>
                </a:cxn>
                <a:cxn ang="0">
                  <a:pos x="155" y="399"/>
                </a:cxn>
                <a:cxn ang="0">
                  <a:pos x="143" y="399"/>
                </a:cxn>
                <a:cxn ang="0">
                  <a:pos x="117" y="374"/>
                </a:cxn>
                <a:cxn ang="0">
                  <a:pos x="155" y="374"/>
                </a:cxn>
                <a:cxn ang="0">
                  <a:pos x="155" y="331"/>
                </a:cxn>
                <a:cxn ang="0">
                  <a:pos x="226" y="331"/>
                </a:cxn>
                <a:cxn ang="0">
                  <a:pos x="226" y="282"/>
                </a:cxn>
                <a:cxn ang="0">
                  <a:pos x="185" y="238"/>
                </a:cxn>
                <a:cxn ang="0">
                  <a:pos x="192" y="231"/>
                </a:cxn>
                <a:cxn ang="0">
                  <a:pos x="192" y="155"/>
                </a:cxn>
                <a:cxn ang="0">
                  <a:pos x="188" y="151"/>
                </a:cxn>
              </a:cxnLst>
              <a:rect l="0" t="0" r="r" b="b"/>
              <a:pathLst>
                <a:path w="234" h="580">
                  <a:moveTo>
                    <a:pt x="188" y="151"/>
                  </a:moveTo>
                  <a:lnTo>
                    <a:pt x="234" y="104"/>
                  </a:lnTo>
                  <a:lnTo>
                    <a:pt x="234" y="67"/>
                  </a:lnTo>
                  <a:lnTo>
                    <a:pt x="218" y="67"/>
                  </a:lnTo>
                  <a:lnTo>
                    <a:pt x="218" y="80"/>
                  </a:lnTo>
                  <a:lnTo>
                    <a:pt x="197" y="101"/>
                  </a:lnTo>
                  <a:lnTo>
                    <a:pt x="158" y="101"/>
                  </a:lnTo>
                  <a:lnTo>
                    <a:pt x="158" y="51"/>
                  </a:lnTo>
                  <a:lnTo>
                    <a:pt x="138" y="51"/>
                  </a:lnTo>
                  <a:lnTo>
                    <a:pt x="88" y="0"/>
                  </a:lnTo>
                  <a:lnTo>
                    <a:pt x="37" y="0"/>
                  </a:lnTo>
                  <a:lnTo>
                    <a:pt x="17" y="21"/>
                  </a:lnTo>
                  <a:lnTo>
                    <a:pt x="17" y="104"/>
                  </a:lnTo>
                  <a:lnTo>
                    <a:pt x="0" y="121"/>
                  </a:lnTo>
                  <a:lnTo>
                    <a:pt x="0" y="197"/>
                  </a:lnTo>
                  <a:lnTo>
                    <a:pt x="20" y="218"/>
                  </a:lnTo>
                  <a:lnTo>
                    <a:pt x="20" y="374"/>
                  </a:lnTo>
                  <a:lnTo>
                    <a:pt x="63" y="416"/>
                  </a:lnTo>
                  <a:lnTo>
                    <a:pt x="63" y="534"/>
                  </a:lnTo>
                  <a:lnTo>
                    <a:pt x="109" y="580"/>
                  </a:lnTo>
                  <a:lnTo>
                    <a:pt x="141" y="580"/>
                  </a:lnTo>
                  <a:lnTo>
                    <a:pt x="143" y="579"/>
                  </a:lnTo>
                  <a:lnTo>
                    <a:pt x="148" y="576"/>
                  </a:lnTo>
                  <a:lnTo>
                    <a:pt x="134" y="563"/>
                  </a:lnTo>
                  <a:lnTo>
                    <a:pt x="134" y="500"/>
                  </a:lnTo>
                  <a:lnTo>
                    <a:pt x="117" y="483"/>
                  </a:lnTo>
                  <a:lnTo>
                    <a:pt x="117" y="457"/>
                  </a:lnTo>
                  <a:lnTo>
                    <a:pt x="134" y="440"/>
                  </a:lnTo>
                  <a:lnTo>
                    <a:pt x="134" y="416"/>
                  </a:lnTo>
                  <a:lnTo>
                    <a:pt x="155" y="416"/>
                  </a:lnTo>
                  <a:lnTo>
                    <a:pt x="155" y="399"/>
                  </a:lnTo>
                  <a:lnTo>
                    <a:pt x="143" y="399"/>
                  </a:lnTo>
                  <a:lnTo>
                    <a:pt x="117" y="374"/>
                  </a:lnTo>
                  <a:lnTo>
                    <a:pt x="155" y="374"/>
                  </a:lnTo>
                  <a:lnTo>
                    <a:pt x="155" y="331"/>
                  </a:lnTo>
                  <a:lnTo>
                    <a:pt x="226" y="331"/>
                  </a:lnTo>
                  <a:lnTo>
                    <a:pt x="226" y="282"/>
                  </a:lnTo>
                  <a:lnTo>
                    <a:pt x="185" y="238"/>
                  </a:lnTo>
                  <a:lnTo>
                    <a:pt x="192" y="231"/>
                  </a:lnTo>
                  <a:lnTo>
                    <a:pt x="192" y="155"/>
                  </a:lnTo>
                  <a:lnTo>
                    <a:pt x="188" y="15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56" name="Rectangle 37">
              <a:extLst>
                <a:ext uri="{FF2B5EF4-FFF2-40B4-BE49-F238E27FC236}">
                  <a16:creationId xmlns="" xmlns:a16="http://schemas.microsoft.com/office/drawing/2014/main" id="{72552EDE-652F-4690-8A4F-4F7658CFF2BF}"/>
                </a:ext>
              </a:extLst>
            </p:cNvPr>
            <p:cNvSpPr>
              <a:spLocks noChangeArrowheads="1"/>
            </p:cNvSpPr>
            <p:nvPr/>
          </p:nvSpPr>
          <p:spPr bwMode="gray">
            <a:xfrm>
              <a:off x="3242968" y="3009496"/>
              <a:ext cx="13043" cy="11738"/>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57" name="Rectangle 38">
              <a:extLst>
                <a:ext uri="{FF2B5EF4-FFF2-40B4-BE49-F238E27FC236}">
                  <a16:creationId xmlns="" xmlns:a16="http://schemas.microsoft.com/office/drawing/2014/main" id="{184FDE72-558A-454D-909B-985B6713617A}"/>
                </a:ext>
              </a:extLst>
            </p:cNvPr>
            <p:cNvSpPr>
              <a:spLocks noChangeArrowheads="1"/>
            </p:cNvSpPr>
            <p:nvPr/>
          </p:nvSpPr>
          <p:spPr bwMode="gray">
            <a:xfrm>
              <a:off x="3146453" y="2893418"/>
              <a:ext cx="18260" cy="16955"/>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58" name="Rectangle 39">
              <a:extLst>
                <a:ext uri="{FF2B5EF4-FFF2-40B4-BE49-F238E27FC236}">
                  <a16:creationId xmlns="" xmlns:a16="http://schemas.microsoft.com/office/drawing/2014/main" id="{1C288594-9D14-43B2-BE07-ED685EDA2329}"/>
                </a:ext>
              </a:extLst>
            </p:cNvPr>
            <p:cNvSpPr>
              <a:spLocks noChangeArrowheads="1"/>
            </p:cNvSpPr>
            <p:nvPr/>
          </p:nvSpPr>
          <p:spPr bwMode="gray">
            <a:xfrm>
              <a:off x="2074359" y="1689594"/>
              <a:ext cx="18260" cy="37823"/>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59" name="Freeform 40">
              <a:extLst>
                <a:ext uri="{FF2B5EF4-FFF2-40B4-BE49-F238E27FC236}">
                  <a16:creationId xmlns="" xmlns:a16="http://schemas.microsoft.com/office/drawing/2014/main" id="{63BC2F3A-A6E0-4A5D-B97C-0410F9AA8325}"/>
                </a:ext>
              </a:extLst>
            </p:cNvPr>
            <p:cNvSpPr>
              <a:spLocks/>
            </p:cNvSpPr>
            <p:nvPr/>
          </p:nvSpPr>
          <p:spPr bwMode="gray">
            <a:xfrm>
              <a:off x="2026102" y="1771762"/>
              <a:ext cx="28694" cy="48257"/>
            </a:xfrm>
            <a:custGeom>
              <a:avLst/>
              <a:gdLst/>
              <a:ahLst/>
              <a:cxnLst>
                <a:cxn ang="0">
                  <a:pos x="0" y="17"/>
                </a:cxn>
                <a:cxn ang="0">
                  <a:pos x="22" y="37"/>
                </a:cxn>
                <a:cxn ang="0">
                  <a:pos x="22" y="0"/>
                </a:cxn>
                <a:cxn ang="0">
                  <a:pos x="0" y="0"/>
                </a:cxn>
                <a:cxn ang="0">
                  <a:pos x="0" y="17"/>
                </a:cxn>
              </a:cxnLst>
              <a:rect l="0" t="0" r="r" b="b"/>
              <a:pathLst>
                <a:path w="22" h="37">
                  <a:moveTo>
                    <a:pt x="0" y="17"/>
                  </a:moveTo>
                  <a:lnTo>
                    <a:pt x="22" y="37"/>
                  </a:lnTo>
                  <a:lnTo>
                    <a:pt x="22" y="0"/>
                  </a:lnTo>
                  <a:lnTo>
                    <a:pt x="0" y="0"/>
                  </a:lnTo>
                  <a:lnTo>
                    <a:pt x="0" y="1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0" name="Freeform 41">
              <a:extLst>
                <a:ext uri="{FF2B5EF4-FFF2-40B4-BE49-F238E27FC236}">
                  <a16:creationId xmlns="" xmlns:a16="http://schemas.microsoft.com/office/drawing/2014/main" id="{EB4BD107-3302-4B23-B1CE-1C5E6D5D75C2}"/>
                </a:ext>
              </a:extLst>
            </p:cNvPr>
            <p:cNvSpPr>
              <a:spLocks/>
            </p:cNvSpPr>
            <p:nvPr/>
          </p:nvSpPr>
          <p:spPr bwMode="gray">
            <a:xfrm>
              <a:off x="4548523" y="3137313"/>
              <a:ext cx="371712" cy="455184"/>
            </a:xfrm>
            <a:custGeom>
              <a:avLst/>
              <a:gdLst/>
              <a:ahLst/>
              <a:cxnLst>
                <a:cxn ang="0">
                  <a:pos x="71" y="253"/>
                </a:cxn>
                <a:cxn ang="0">
                  <a:pos x="108" y="253"/>
                </a:cxn>
                <a:cxn ang="0">
                  <a:pos x="108" y="232"/>
                </a:cxn>
                <a:cxn ang="0">
                  <a:pos x="146" y="232"/>
                </a:cxn>
                <a:cxn ang="0">
                  <a:pos x="146" y="307"/>
                </a:cxn>
                <a:cxn ang="0">
                  <a:pos x="171" y="307"/>
                </a:cxn>
                <a:cxn ang="0">
                  <a:pos x="209" y="307"/>
                </a:cxn>
                <a:cxn ang="0">
                  <a:pos x="251" y="349"/>
                </a:cxn>
                <a:cxn ang="0">
                  <a:pos x="268" y="349"/>
                </a:cxn>
                <a:cxn ang="0">
                  <a:pos x="268" y="333"/>
                </a:cxn>
                <a:cxn ang="0">
                  <a:pos x="246" y="312"/>
                </a:cxn>
                <a:cxn ang="0">
                  <a:pos x="246" y="265"/>
                </a:cxn>
                <a:cxn ang="0">
                  <a:pos x="273" y="241"/>
                </a:cxn>
                <a:cxn ang="0">
                  <a:pos x="273" y="173"/>
                </a:cxn>
                <a:cxn ang="0">
                  <a:pos x="256" y="156"/>
                </a:cxn>
                <a:cxn ang="0">
                  <a:pos x="256" y="144"/>
                </a:cxn>
                <a:cxn ang="0">
                  <a:pos x="256" y="127"/>
                </a:cxn>
                <a:cxn ang="0">
                  <a:pos x="256" y="114"/>
                </a:cxn>
                <a:cxn ang="0">
                  <a:pos x="285" y="85"/>
                </a:cxn>
                <a:cxn ang="0">
                  <a:pos x="285" y="34"/>
                </a:cxn>
                <a:cxn ang="0">
                  <a:pos x="268" y="17"/>
                </a:cxn>
                <a:cxn ang="0">
                  <a:pos x="246" y="17"/>
                </a:cxn>
                <a:cxn ang="0">
                  <a:pos x="229" y="0"/>
                </a:cxn>
                <a:cxn ang="0">
                  <a:pos x="222" y="0"/>
                </a:cxn>
                <a:cxn ang="0">
                  <a:pos x="171" y="0"/>
                </a:cxn>
                <a:cxn ang="0">
                  <a:pos x="154" y="17"/>
                </a:cxn>
                <a:cxn ang="0">
                  <a:pos x="120" y="17"/>
                </a:cxn>
                <a:cxn ang="0">
                  <a:pos x="108" y="5"/>
                </a:cxn>
                <a:cxn ang="0">
                  <a:pos x="91" y="22"/>
                </a:cxn>
                <a:cxn ang="0">
                  <a:pos x="91" y="98"/>
                </a:cxn>
                <a:cxn ang="0">
                  <a:pos x="54" y="134"/>
                </a:cxn>
                <a:cxn ang="0">
                  <a:pos x="54" y="173"/>
                </a:cxn>
                <a:cxn ang="0">
                  <a:pos x="25" y="173"/>
                </a:cxn>
                <a:cxn ang="0">
                  <a:pos x="15" y="181"/>
                </a:cxn>
                <a:cxn ang="0">
                  <a:pos x="0" y="196"/>
                </a:cxn>
                <a:cxn ang="0">
                  <a:pos x="0" y="210"/>
                </a:cxn>
                <a:cxn ang="0">
                  <a:pos x="71" y="210"/>
                </a:cxn>
                <a:cxn ang="0">
                  <a:pos x="71" y="253"/>
                </a:cxn>
              </a:cxnLst>
              <a:rect l="0" t="0" r="r" b="b"/>
              <a:pathLst>
                <a:path w="285" h="349">
                  <a:moveTo>
                    <a:pt x="71" y="253"/>
                  </a:moveTo>
                  <a:lnTo>
                    <a:pt x="108" y="253"/>
                  </a:lnTo>
                  <a:lnTo>
                    <a:pt x="108" y="232"/>
                  </a:lnTo>
                  <a:lnTo>
                    <a:pt x="146" y="232"/>
                  </a:lnTo>
                  <a:lnTo>
                    <a:pt x="146" y="307"/>
                  </a:lnTo>
                  <a:lnTo>
                    <a:pt x="171" y="307"/>
                  </a:lnTo>
                  <a:lnTo>
                    <a:pt x="209" y="307"/>
                  </a:lnTo>
                  <a:lnTo>
                    <a:pt x="251" y="349"/>
                  </a:lnTo>
                  <a:lnTo>
                    <a:pt x="268" y="349"/>
                  </a:lnTo>
                  <a:lnTo>
                    <a:pt x="268" y="333"/>
                  </a:lnTo>
                  <a:lnTo>
                    <a:pt x="246" y="312"/>
                  </a:lnTo>
                  <a:lnTo>
                    <a:pt x="246" y="265"/>
                  </a:lnTo>
                  <a:lnTo>
                    <a:pt x="273" y="241"/>
                  </a:lnTo>
                  <a:lnTo>
                    <a:pt x="273" y="173"/>
                  </a:lnTo>
                  <a:lnTo>
                    <a:pt x="256" y="156"/>
                  </a:lnTo>
                  <a:lnTo>
                    <a:pt x="256" y="144"/>
                  </a:lnTo>
                  <a:lnTo>
                    <a:pt x="256" y="127"/>
                  </a:lnTo>
                  <a:lnTo>
                    <a:pt x="256" y="114"/>
                  </a:lnTo>
                  <a:lnTo>
                    <a:pt x="285" y="85"/>
                  </a:lnTo>
                  <a:lnTo>
                    <a:pt x="285" y="34"/>
                  </a:lnTo>
                  <a:lnTo>
                    <a:pt x="268" y="17"/>
                  </a:lnTo>
                  <a:lnTo>
                    <a:pt x="246" y="17"/>
                  </a:lnTo>
                  <a:lnTo>
                    <a:pt x="229" y="0"/>
                  </a:lnTo>
                  <a:lnTo>
                    <a:pt x="222" y="0"/>
                  </a:lnTo>
                  <a:lnTo>
                    <a:pt x="171" y="0"/>
                  </a:lnTo>
                  <a:lnTo>
                    <a:pt x="154" y="17"/>
                  </a:lnTo>
                  <a:lnTo>
                    <a:pt x="120" y="17"/>
                  </a:lnTo>
                  <a:lnTo>
                    <a:pt x="108" y="5"/>
                  </a:lnTo>
                  <a:lnTo>
                    <a:pt x="91" y="22"/>
                  </a:lnTo>
                  <a:lnTo>
                    <a:pt x="91" y="98"/>
                  </a:lnTo>
                  <a:lnTo>
                    <a:pt x="54" y="134"/>
                  </a:lnTo>
                  <a:lnTo>
                    <a:pt x="54" y="173"/>
                  </a:lnTo>
                  <a:lnTo>
                    <a:pt x="25" y="173"/>
                  </a:lnTo>
                  <a:lnTo>
                    <a:pt x="15" y="181"/>
                  </a:lnTo>
                  <a:lnTo>
                    <a:pt x="0" y="196"/>
                  </a:lnTo>
                  <a:lnTo>
                    <a:pt x="0" y="210"/>
                  </a:lnTo>
                  <a:lnTo>
                    <a:pt x="71" y="210"/>
                  </a:lnTo>
                  <a:lnTo>
                    <a:pt x="71" y="253"/>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1" name="Freeform 42">
              <a:extLst>
                <a:ext uri="{FF2B5EF4-FFF2-40B4-BE49-F238E27FC236}">
                  <a16:creationId xmlns="" xmlns:a16="http://schemas.microsoft.com/office/drawing/2014/main" id="{001B8C23-3C88-4583-875A-74B27904CBD0}"/>
                </a:ext>
              </a:extLst>
            </p:cNvPr>
            <p:cNvSpPr>
              <a:spLocks/>
            </p:cNvSpPr>
            <p:nvPr/>
          </p:nvSpPr>
          <p:spPr bwMode="gray">
            <a:xfrm>
              <a:off x="4562870" y="2678216"/>
              <a:ext cx="215201" cy="405622"/>
            </a:xfrm>
            <a:custGeom>
              <a:avLst/>
              <a:gdLst/>
              <a:ahLst/>
              <a:cxnLst>
                <a:cxn ang="0">
                  <a:pos x="34" y="20"/>
                </a:cxn>
                <a:cxn ang="0">
                  <a:pos x="34" y="66"/>
                </a:cxn>
                <a:cxn ang="0">
                  <a:pos x="51" y="83"/>
                </a:cxn>
                <a:cxn ang="0">
                  <a:pos x="34" y="100"/>
                </a:cxn>
                <a:cxn ang="0">
                  <a:pos x="34" y="146"/>
                </a:cxn>
                <a:cxn ang="0">
                  <a:pos x="0" y="180"/>
                </a:cxn>
                <a:cxn ang="0">
                  <a:pos x="0" y="202"/>
                </a:cxn>
                <a:cxn ang="0">
                  <a:pos x="0" y="202"/>
                </a:cxn>
                <a:cxn ang="0">
                  <a:pos x="29" y="231"/>
                </a:cxn>
                <a:cxn ang="0">
                  <a:pos x="29" y="272"/>
                </a:cxn>
                <a:cxn ang="0">
                  <a:pos x="17" y="272"/>
                </a:cxn>
                <a:cxn ang="0">
                  <a:pos x="17" y="292"/>
                </a:cxn>
                <a:cxn ang="0">
                  <a:pos x="34" y="311"/>
                </a:cxn>
                <a:cxn ang="0">
                  <a:pos x="84" y="311"/>
                </a:cxn>
                <a:cxn ang="0">
                  <a:pos x="84" y="285"/>
                </a:cxn>
                <a:cxn ang="0">
                  <a:pos x="106" y="285"/>
                </a:cxn>
                <a:cxn ang="0">
                  <a:pos x="121" y="268"/>
                </a:cxn>
                <a:cxn ang="0">
                  <a:pos x="131" y="260"/>
                </a:cxn>
                <a:cxn ang="0">
                  <a:pos x="160" y="260"/>
                </a:cxn>
                <a:cxn ang="0">
                  <a:pos x="138" y="238"/>
                </a:cxn>
                <a:cxn ang="0">
                  <a:pos x="138" y="185"/>
                </a:cxn>
                <a:cxn ang="0">
                  <a:pos x="165" y="158"/>
                </a:cxn>
                <a:cxn ang="0">
                  <a:pos x="165" y="109"/>
                </a:cxn>
                <a:cxn ang="0">
                  <a:pos x="55" y="0"/>
                </a:cxn>
                <a:cxn ang="0">
                  <a:pos x="34" y="20"/>
                </a:cxn>
              </a:cxnLst>
              <a:rect l="0" t="0" r="r" b="b"/>
              <a:pathLst>
                <a:path w="165" h="311">
                  <a:moveTo>
                    <a:pt x="34" y="20"/>
                  </a:moveTo>
                  <a:lnTo>
                    <a:pt x="34" y="66"/>
                  </a:lnTo>
                  <a:lnTo>
                    <a:pt x="51" y="83"/>
                  </a:lnTo>
                  <a:lnTo>
                    <a:pt x="34" y="100"/>
                  </a:lnTo>
                  <a:lnTo>
                    <a:pt x="34" y="146"/>
                  </a:lnTo>
                  <a:lnTo>
                    <a:pt x="0" y="180"/>
                  </a:lnTo>
                  <a:lnTo>
                    <a:pt x="0" y="202"/>
                  </a:lnTo>
                  <a:lnTo>
                    <a:pt x="0" y="202"/>
                  </a:lnTo>
                  <a:lnTo>
                    <a:pt x="29" y="231"/>
                  </a:lnTo>
                  <a:lnTo>
                    <a:pt x="29" y="272"/>
                  </a:lnTo>
                  <a:lnTo>
                    <a:pt x="17" y="272"/>
                  </a:lnTo>
                  <a:lnTo>
                    <a:pt x="17" y="292"/>
                  </a:lnTo>
                  <a:lnTo>
                    <a:pt x="34" y="311"/>
                  </a:lnTo>
                  <a:lnTo>
                    <a:pt x="84" y="311"/>
                  </a:lnTo>
                  <a:lnTo>
                    <a:pt x="84" y="285"/>
                  </a:lnTo>
                  <a:lnTo>
                    <a:pt x="106" y="285"/>
                  </a:lnTo>
                  <a:lnTo>
                    <a:pt x="121" y="268"/>
                  </a:lnTo>
                  <a:lnTo>
                    <a:pt x="131" y="260"/>
                  </a:lnTo>
                  <a:lnTo>
                    <a:pt x="160" y="260"/>
                  </a:lnTo>
                  <a:lnTo>
                    <a:pt x="138" y="238"/>
                  </a:lnTo>
                  <a:lnTo>
                    <a:pt x="138" y="185"/>
                  </a:lnTo>
                  <a:lnTo>
                    <a:pt x="165" y="158"/>
                  </a:lnTo>
                  <a:lnTo>
                    <a:pt x="165" y="109"/>
                  </a:lnTo>
                  <a:lnTo>
                    <a:pt x="55" y="0"/>
                  </a:lnTo>
                  <a:lnTo>
                    <a:pt x="34"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2" name="Freeform 43">
              <a:extLst>
                <a:ext uri="{FF2B5EF4-FFF2-40B4-BE49-F238E27FC236}">
                  <a16:creationId xmlns="" xmlns:a16="http://schemas.microsoft.com/office/drawing/2014/main" id="{3B7903B2-76CF-41EA-BBF9-FC2F655D30DB}"/>
                </a:ext>
              </a:extLst>
            </p:cNvPr>
            <p:cNvSpPr>
              <a:spLocks/>
            </p:cNvSpPr>
            <p:nvPr/>
          </p:nvSpPr>
          <p:spPr bwMode="gray">
            <a:xfrm>
              <a:off x="4046387" y="3065579"/>
              <a:ext cx="78255" cy="110861"/>
            </a:xfrm>
            <a:custGeom>
              <a:avLst/>
              <a:gdLst/>
              <a:ahLst/>
              <a:cxnLst>
                <a:cxn ang="0">
                  <a:pos x="39" y="31"/>
                </a:cxn>
                <a:cxn ang="0">
                  <a:pos x="48" y="22"/>
                </a:cxn>
                <a:cxn ang="0">
                  <a:pos x="26" y="0"/>
                </a:cxn>
                <a:cxn ang="0">
                  <a:pos x="0" y="28"/>
                </a:cxn>
                <a:cxn ang="0">
                  <a:pos x="57" y="85"/>
                </a:cxn>
                <a:cxn ang="0">
                  <a:pos x="60" y="82"/>
                </a:cxn>
                <a:cxn ang="0">
                  <a:pos x="60" y="51"/>
                </a:cxn>
                <a:cxn ang="0">
                  <a:pos x="39" y="31"/>
                </a:cxn>
              </a:cxnLst>
              <a:rect l="0" t="0" r="r" b="b"/>
              <a:pathLst>
                <a:path w="60" h="85">
                  <a:moveTo>
                    <a:pt x="39" y="31"/>
                  </a:moveTo>
                  <a:lnTo>
                    <a:pt x="48" y="22"/>
                  </a:lnTo>
                  <a:lnTo>
                    <a:pt x="26" y="0"/>
                  </a:lnTo>
                  <a:lnTo>
                    <a:pt x="0" y="28"/>
                  </a:lnTo>
                  <a:lnTo>
                    <a:pt x="57" y="85"/>
                  </a:lnTo>
                  <a:lnTo>
                    <a:pt x="60" y="82"/>
                  </a:lnTo>
                  <a:lnTo>
                    <a:pt x="60" y="51"/>
                  </a:lnTo>
                  <a:lnTo>
                    <a:pt x="39" y="3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3" name="Freeform 44">
              <a:extLst>
                <a:ext uri="{FF2B5EF4-FFF2-40B4-BE49-F238E27FC236}">
                  <a16:creationId xmlns="" xmlns:a16="http://schemas.microsoft.com/office/drawing/2014/main" id="{67508DA6-B1E9-4171-BE3F-F88AB2867EF4}"/>
                </a:ext>
              </a:extLst>
            </p:cNvPr>
            <p:cNvSpPr>
              <a:spLocks/>
            </p:cNvSpPr>
            <p:nvPr/>
          </p:nvSpPr>
          <p:spPr bwMode="gray">
            <a:xfrm>
              <a:off x="3983783" y="2962543"/>
              <a:ext cx="151293" cy="131729"/>
            </a:xfrm>
            <a:custGeom>
              <a:avLst/>
              <a:gdLst/>
              <a:ahLst/>
              <a:cxnLst>
                <a:cxn ang="0">
                  <a:pos x="74" y="79"/>
                </a:cxn>
                <a:cxn ang="0">
                  <a:pos x="96" y="101"/>
                </a:cxn>
                <a:cxn ang="0">
                  <a:pos x="116" y="79"/>
                </a:cxn>
                <a:cxn ang="0">
                  <a:pos x="116" y="37"/>
                </a:cxn>
                <a:cxn ang="0">
                  <a:pos x="79" y="0"/>
                </a:cxn>
                <a:cxn ang="0">
                  <a:pos x="53" y="0"/>
                </a:cxn>
                <a:cxn ang="0">
                  <a:pos x="33" y="0"/>
                </a:cxn>
                <a:cxn ang="0">
                  <a:pos x="33" y="25"/>
                </a:cxn>
                <a:cxn ang="0">
                  <a:pos x="0" y="25"/>
                </a:cxn>
                <a:cxn ang="0">
                  <a:pos x="20" y="45"/>
                </a:cxn>
                <a:cxn ang="0">
                  <a:pos x="20" y="79"/>
                </a:cxn>
                <a:cxn ang="0">
                  <a:pos x="22" y="81"/>
                </a:cxn>
                <a:cxn ang="0">
                  <a:pos x="50" y="54"/>
                </a:cxn>
                <a:cxn ang="0">
                  <a:pos x="74" y="79"/>
                </a:cxn>
              </a:cxnLst>
              <a:rect l="0" t="0" r="r" b="b"/>
              <a:pathLst>
                <a:path w="116" h="101">
                  <a:moveTo>
                    <a:pt x="74" y="79"/>
                  </a:moveTo>
                  <a:lnTo>
                    <a:pt x="96" y="101"/>
                  </a:lnTo>
                  <a:lnTo>
                    <a:pt x="116" y="79"/>
                  </a:lnTo>
                  <a:lnTo>
                    <a:pt x="116" y="37"/>
                  </a:lnTo>
                  <a:lnTo>
                    <a:pt x="79" y="0"/>
                  </a:lnTo>
                  <a:lnTo>
                    <a:pt x="53" y="0"/>
                  </a:lnTo>
                  <a:lnTo>
                    <a:pt x="33" y="0"/>
                  </a:lnTo>
                  <a:lnTo>
                    <a:pt x="33" y="25"/>
                  </a:lnTo>
                  <a:lnTo>
                    <a:pt x="0" y="25"/>
                  </a:lnTo>
                  <a:lnTo>
                    <a:pt x="20" y="45"/>
                  </a:lnTo>
                  <a:lnTo>
                    <a:pt x="20" y="79"/>
                  </a:lnTo>
                  <a:lnTo>
                    <a:pt x="22" y="81"/>
                  </a:lnTo>
                  <a:lnTo>
                    <a:pt x="50" y="54"/>
                  </a:lnTo>
                  <a:lnTo>
                    <a:pt x="74" y="7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4" name="Freeform 45">
              <a:extLst>
                <a:ext uri="{FF2B5EF4-FFF2-40B4-BE49-F238E27FC236}">
                  <a16:creationId xmlns="" xmlns:a16="http://schemas.microsoft.com/office/drawing/2014/main" id="{ED207C40-E1B2-4237-9B52-85C9741B0191}"/>
                </a:ext>
              </a:extLst>
            </p:cNvPr>
            <p:cNvSpPr>
              <a:spLocks/>
            </p:cNvSpPr>
            <p:nvPr/>
          </p:nvSpPr>
          <p:spPr bwMode="gray">
            <a:xfrm>
              <a:off x="4012476" y="3032973"/>
              <a:ext cx="67821" cy="69125"/>
            </a:xfrm>
            <a:custGeom>
              <a:avLst/>
              <a:gdLst/>
              <a:ahLst/>
              <a:cxnLst>
                <a:cxn ang="0">
                  <a:pos x="28" y="0"/>
                </a:cxn>
                <a:cxn ang="0">
                  <a:pos x="0" y="27"/>
                </a:cxn>
                <a:cxn ang="0">
                  <a:pos x="26" y="53"/>
                </a:cxn>
                <a:cxn ang="0">
                  <a:pos x="52" y="25"/>
                </a:cxn>
                <a:cxn ang="0">
                  <a:pos x="28" y="0"/>
                </a:cxn>
              </a:cxnLst>
              <a:rect l="0" t="0" r="r" b="b"/>
              <a:pathLst>
                <a:path w="52" h="53">
                  <a:moveTo>
                    <a:pt x="28" y="0"/>
                  </a:moveTo>
                  <a:lnTo>
                    <a:pt x="0" y="27"/>
                  </a:lnTo>
                  <a:lnTo>
                    <a:pt x="26" y="53"/>
                  </a:lnTo>
                  <a:lnTo>
                    <a:pt x="52" y="25"/>
                  </a:lnTo>
                  <a:lnTo>
                    <a:pt x="28"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5" name="Freeform 46">
              <a:extLst>
                <a:ext uri="{FF2B5EF4-FFF2-40B4-BE49-F238E27FC236}">
                  <a16:creationId xmlns="" xmlns:a16="http://schemas.microsoft.com/office/drawing/2014/main" id="{12D21A2A-1231-4709-98B9-2997D2F90647}"/>
                </a:ext>
              </a:extLst>
            </p:cNvPr>
            <p:cNvSpPr>
              <a:spLocks/>
            </p:cNvSpPr>
            <p:nvPr/>
          </p:nvSpPr>
          <p:spPr bwMode="gray">
            <a:xfrm>
              <a:off x="4097253" y="3010800"/>
              <a:ext cx="126512" cy="161727"/>
            </a:xfrm>
            <a:custGeom>
              <a:avLst/>
              <a:gdLst/>
              <a:ahLst/>
              <a:cxnLst>
                <a:cxn ang="0">
                  <a:pos x="75" y="5"/>
                </a:cxn>
                <a:cxn ang="0">
                  <a:pos x="43" y="5"/>
                </a:cxn>
                <a:cxn ang="0">
                  <a:pos x="33" y="5"/>
                </a:cxn>
                <a:cxn ang="0">
                  <a:pos x="29" y="0"/>
                </a:cxn>
                <a:cxn ang="0">
                  <a:pos x="29" y="42"/>
                </a:cxn>
                <a:cxn ang="0">
                  <a:pos x="9" y="64"/>
                </a:cxn>
                <a:cxn ang="0">
                  <a:pos x="0" y="73"/>
                </a:cxn>
                <a:cxn ang="0">
                  <a:pos x="21" y="93"/>
                </a:cxn>
                <a:cxn ang="0">
                  <a:pos x="21" y="124"/>
                </a:cxn>
                <a:cxn ang="0">
                  <a:pos x="21" y="122"/>
                </a:cxn>
                <a:cxn ang="0">
                  <a:pos x="55" y="88"/>
                </a:cxn>
                <a:cxn ang="0">
                  <a:pos x="94" y="88"/>
                </a:cxn>
                <a:cxn ang="0">
                  <a:pos x="97" y="93"/>
                </a:cxn>
                <a:cxn ang="0">
                  <a:pos x="97" y="27"/>
                </a:cxn>
                <a:cxn ang="0">
                  <a:pos x="75" y="5"/>
                </a:cxn>
              </a:cxnLst>
              <a:rect l="0" t="0" r="r" b="b"/>
              <a:pathLst>
                <a:path w="97" h="124">
                  <a:moveTo>
                    <a:pt x="75" y="5"/>
                  </a:moveTo>
                  <a:lnTo>
                    <a:pt x="43" y="5"/>
                  </a:lnTo>
                  <a:lnTo>
                    <a:pt x="33" y="5"/>
                  </a:lnTo>
                  <a:lnTo>
                    <a:pt x="29" y="0"/>
                  </a:lnTo>
                  <a:lnTo>
                    <a:pt x="29" y="42"/>
                  </a:lnTo>
                  <a:lnTo>
                    <a:pt x="9" y="64"/>
                  </a:lnTo>
                  <a:lnTo>
                    <a:pt x="0" y="73"/>
                  </a:lnTo>
                  <a:lnTo>
                    <a:pt x="21" y="93"/>
                  </a:lnTo>
                  <a:lnTo>
                    <a:pt x="21" y="124"/>
                  </a:lnTo>
                  <a:lnTo>
                    <a:pt x="21" y="122"/>
                  </a:lnTo>
                  <a:lnTo>
                    <a:pt x="55" y="88"/>
                  </a:lnTo>
                  <a:lnTo>
                    <a:pt x="94" y="88"/>
                  </a:lnTo>
                  <a:lnTo>
                    <a:pt x="97" y="93"/>
                  </a:lnTo>
                  <a:lnTo>
                    <a:pt x="97" y="27"/>
                  </a:lnTo>
                  <a:lnTo>
                    <a:pt x="75" y="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6" name="Freeform 47">
              <a:extLst>
                <a:ext uri="{FF2B5EF4-FFF2-40B4-BE49-F238E27FC236}">
                  <a16:creationId xmlns="" xmlns:a16="http://schemas.microsoft.com/office/drawing/2014/main" id="{974BCA06-1BBF-4E2E-853A-414EDE43AA76}"/>
                </a:ext>
              </a:extLst>
            </p:cNvPr>
            <p:cNvSpPr>
              <a:spLocks/>
            </p:cNvSpPr>
            <p:nvPr/>
          </p:nvSpPr>
          <p:spPr bwMode="gray">
            <a:xfrm>
              <a:off x="4223765" y="3001671"/>
              <a:ext cx="65213" cy="156510"/>
            </a:xfrm>
            <a:custGeom>
              <a:avLst/>
              <a:gdLst/>
              <a:ahLst/>
              <a:cxnLst>
                <a:cxn ang="0">
                  <a:pos x="24" y="0"/>
                </a:cxn>
                <a:cxn ang="0">
                  <a:pos x="0" y="0"/>
                </a:cxn>
                <a:cxn ang="0">
                  <a:pos x="0" y="34"/>
                </a:cxn>
                <a:cxn ang="0">
                  <a:pos x="0" y="100"/>
                </a:cxn>
                <a:cxn ang="0">
                  <a:pos x="0" y="100"/>
                </a:cxn>
                <a:cxn ang="0">
                  <a:pos x="21" y="120"/>
                </a:cxn>
                <a:cxn ang="0">
                  <a:pos x="50" y="92"/>
                </a:cxn>
                <a:cxn ang="0">
                  <a:pos x="50" y="0"/>
                </a:cxn>
                <a:cxn ang="0">
                  <a:pos x="24" y="0"/>
                </a:cxn>
              </a:cxnLst>
              <a:rect l="0" t="0" r="r" b="b"/>
              <a:pathLst>
                <a:path w="50" h="120">
                  <a:moveTo>
                    <a:pt x="24" y="0"/>
                  </a:moveTo>
                  <a:lnTo>
                    <a:pt x="0" y="0"/>
                  </a:lnTo>
                  <a:lnTo>
                    <a:pt x="0" y="34"/>
                  </a:lnTo>
                  <a:lnTo>
                    <a:pt x="0" y="100"/>
                  </a:lnTo>
                  <a:lnTo>
                    <a:pt x="0" y="100"/>
                  </a:lnTo>
                  <a:lnTo>
                    <a:pt x="21" y="120"/>
                  </a:lnTo>
                  <a:lnTo>
                    <a:pt x="50" y="92"/>
                  </a:lnTo>
                  <a:lnTo>
                    <a:pt x="50" y="0"/>
                  </a:lnTo>
                  <a:lnTo>
                    <a:pt x="24"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7" name="Freeform 48">
              <a:extLst>
                <a:ext uri="{FF2B5EF4-FFF2-40B4-BE49-F238E27FC236}">
                  <a16:creationId xmlns="" xmlns:a16="http://schemas.microsoft.com/office/drawing/2014/main" id="{6CDAEDF6-0665-4267-8413-A01A584D7A06}"/>
                </a:ext>
              </a:extLst>
            </p:cNvPr>
            <p:cNvSpPr>
              <a:spLocks/>
            </p:cNvSpPr>
            <p:nvPr/>
          </p:nvSpPr>
          <p:spPr bwMode="gray">
            <a:xfrm>
              <a:off x="3960306" y="2962543"/>
              <a:ext cx="66517" cy="32606"/>
            </a:xfrm>
            <a:custGeom>
              <a:avLst/>
              <a:gdLst/>
              <a:ahLst/>
              <a:cxnLst>
                <a:cxn ang="0">
                  <a:pos x="51" y="0"/>
                </a:cxn>
                <a:cxn ang="0">
                  <a:pos x="0" y="0"/>
                </a:cxn>
                <a:cxn ang="0">
                  <a:pos x="0" y="8"/>
                </a:cxn>
                <a:cxn ang="0">
                  <a:pos x="14" y="20"/>
                </a:cxn>
                <a:cxn ang="0">
                  <a:pos x="18" y="25"/>
                </a:cxn>
                <a:cxn ang="0">
                  <a:pos x="51" y="25"/>
                </a:cxn>
                <a:cxn ang="0">
                  <a:pos x="51" y="0"/>
                </a:cxn>
              </a:cxnLst>
              <a:rect l="0" t="0" r="r" b="b"/>
              <a:pathLst>
                <a:path w="51" h="25">
                  <a:moveTo>
                    <a:pt x="51" y="0"/>
                  </a:moveTo>
                  <a:lnTo>
                    <a:pt x="0" y="0"/>
                  </a:lnTo>
                  <a:lnTo>
                    <a:pt x="0" y="8"/>
                  </a:lnTo>
                  <a:lnTo>
                    <a:pt x="14" y="20"/>
                  </a:lnTo>
                  <a:lnTo>
                    <a:pt x="18" y="25"/>
                  </a:lnTo>
                  <a:lnTo>
                    <a:pt x="51" y="25"/>
                  </a:lnTo>
                  <a:lnTo>
                    <a:pt x="51"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8" name="Freeform 49">
              <a:extLst>
                <a:ext uri="{FF2B5EF4-FFF2-40B4-BE49-F238E27FC236}">
                  <a16:creationId xmlns="" xmlns:a16="http://schemas.microsoft.com/office/drawing/2014/main" id="{DFF9C514-30D9-4327-B42E-24FE92E0D4B5}"/>
                </a:ext>
              </a:extLst>
            </p:cNvPr>
            <p:cNvSpPr>
              <a:spLocks/>
            </p:cNvSpPr>
            <p:nvPr/>
          </p:nvSpPr>
          <p:spPr bwMode="gray">
            <a:xfrm>
              <a:off x="4448096" y="2380847"/>
              <a:ext cx="80864" cy="135642"/>
            </a:xfrm>
            <a:custGeom>
              <a:avLst/>
              <a:gdLst/>
              <a:ahLst/>
              <a:cxnLst>
                <a:cxn ang="0">
                  <a:pos x="0" y="51"/>
                </a:cxn>
                <a:cxn ang="0">
                  <a:pos x="0" y="75"/>
                </a:cxn>
                <a:cxn ang="0">
                  <a:pos x="29" y="104"/>
                </a:cxn>
                <a:cxn ang="0">
                  <a:pos x="62" y="71"/>
                </a:cxn>
                <a:cxn ang="0">
                  <a:pos x="60" y="71"/>
                </a:cxn>
                <a:cxn ang="0">
                  <a:pos x="43" y="58"/>
                </a:cxn>
                <a:cxn ang="0">
                  <a:pos x="51" y="51"/>
                </a:cxn>
                <a:cxn ang="0">
                  <a:pos x="51" y="0"/>
                </a:cxn>
                <a:cxn ang="0">
                  <a:pos x="14" y="0"/>
                </a:cxn>
                <a:cxn ang="0">
                  <a:pos x="12" y="38"/>
                </a:cxn>
                <a:cxn ang="0">
                  <a:pos x="0" y="51"/>
                </a:cxn>
              </a:cxnLst>
              <a:rect l="0" t="0" r="r" b="b"/>
              <a:pathLst>
                <a:path w="62" h="104">
                  <a:moveTo>
                    <a:pt x="0" y="51"/>
                  </a:moveTo>
                  <a:lnTo>
                    <a:pt x="0" y="75"/>
                  </a:lnTo>
                  <a:lnTo>
                    <a:pt x="29" y="104"/>
                  </a:lnTo>
                  <a:lnTo>
                    <a:pt x="62" y="71"/>
                  </a:lnTo>
                  <a:lnTo>
                    <a:pt x="60" y="71"/>
                  </a:lnTo>
                  <a:lnTo>
                    <a:pt x="43" y="58"/>
                  </a:lnTo>
                  <a:lnTo>
                    <a:pt x="51" y="51"/>
                  </a:lnTo>
                  <a:lnTo>
                    <a:pt x="51" y="0"/>
                  </a:lnTo>
                  <a:lnTo>
                    <a:pt x="14" y="0"/>
                  </a:lnTo>
                  <a:lnTo>
                    <a:pt x="12" y="38"/>
                  </a:lnTo>
                  <a:lnTo>
                    <a:pt x="0" y="5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69" name="Rectangle 50">
              <a:extLst>
                <a:ext uri="{FF2B5EF4-FFF2-40B4-BE49-F238E27FC236}">
                  <a16:creationId xmlns="" xmlns:a16="http://schemas.microsoft.com/office/drawing/2014/main" id="{0FAD7A16-C54F-41B9-8CDC-5C3A10AB1C98}"/>
                </a:ext>
              </a:extLst>
            </p:cNvPr>
            <p:cNvSpPr>
              <a:spLocks noChangeArrowheads="1"/>
            </p:cNvSpPr>
            <p:nvPr/>
          </p:nvSpPr>
          <p:spPr bwMode="gray">
            <a:xfrm>
              <a:off x="3960306" y="2923416"/>
              <a:ext cx="54779" cy="18260"/>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70" name="Freeform 51">
              <a:extLst>
                <a:ext uri="{FF2B5EF4-FFF2-40B4-BE49-F238E27FC236}">
                  <a16:creationId xmlns="" xmlns:a16="http://schemas.microsoft.com/office/drawing/2014/main" id="{E2472155-EF71-42AE-B007-E3862681434B}"/>
                </a:ext>
              </a:extLst>
            </p:cNvPr>
            <p:cNvSpPr>
              <a:spLocks/>
            </p:cNvSpPr>
            <p:nvPr/>
          </p:nvSpPr>
          <p:spPr bwMode="gray">
            <a:xfrm>
              <a:off x="4277239" y="2682129"/>
              <a:ext cx="352148" cy="319542"/>
            </a:xfrm>
            <a:custGeom>
              <a:avLst/>
              <a:gdLst/>
              <a:ahLst/>
              <a:cxnLst>
                <a:cxn ang="0">
                  <a:pos x="253" y="63"/>
                </a:cxn>
                <a:cxn ang="0">
                  <a:pos x="253" y="17"/>
                </a:cxn>
                <a:cxn ang="0">
                  <a:pos x="228" y="43"/>
                </a:cxn>
                <a:cxn ang="0">
                  <a:pos x="186" y="0"/>
                </a:cxn>
                <a:cxn ang="0">
                  <a:pos x="73" y="112"/>
                </a:cxn>
                <a:cxn ang="0">
                  <a:pos x="71" y="111"/>
                </a:cxn>
                <a:cxn ang="0">
                  <a:pos x="71" y="160"/>
                </a:cxn>
                <a:cxn ang="0">
                  <a:pos x="73" y="160"/>
                </a:cxn>
                <a:cxn ang="0">
                  <a:pos x="73" y="114"/>
                </a:cxn>
                <a:cxn ang="0">
                  <a:pos x="73" y="160"/>
                </a:cxn>
                <a:cxn ang="0">
                  <a:pos x="71" y="160"/>
                </a:cxn>
                <a:cxn ang="0">
                  <a:pos x="0" y="160"/>
                </a:cxn>
                <a:cxn ang="0">
                  <a:pos x="39" y="199"/>
                </a:cxn>
                <a:cxn ang="0">
                  <a:pos x="39" y="245"/>
                </a:cxn>
                <a:cxn ang="0">
                  <a:pos x="56" y="228"/>
                </a:cxn>
                <a:cxn ang="0">
                  <a:pos x="77" y="206"/>
                </a:cxn>
                <a:cxn ang="0">
                  <a:pos x="85" y="199"/>
                </a:cxn>
                <a:cxn ang="0">
                  <a:pos x="219" y="199"/>
                </a:cxn>
                <a:cxn ang="0">
                  <a:pos x="219" y="199"/>
                </a:cxn>
                <a:cxn ang="0">
                  <a:pos x="219" y="177"/>
                </a:cxn>
                <a:cxn ang="0">
                  <a:pos x="253" y="143"/>
                </a:cxn>
                <a:cxn ang="0">
                  <a:pos x="253" y="97"/>
                </a:cxn>
                <a:cxn ang="0">
                  <a:pos x="270" y="80"/>
                </a:cxn>
                <a:cxn ang="0">
                  <a:pos x="253" y="63"/>
                </a:cxn>
              </a:cxnLst>
              <a:rect l="0" t="0" r="r" b="b"/>
              <a:pathLst>
                <a:path w="270" h="245">
                  <a:moveTo>
                    <a:pt x="253" y="63"/>
                  </a:moveTo>
                  <a:lnTo>
                    <a:pt x="253" y="17"/>
                  </a:lnTo>
                  <a:lnTo>
                    <a:pt x="228" y="43"/>
                  </a:lnTo>
                  <a:lnTo>
                    <a:pt x="186" y="0"/>
                  </a:lnTo>
                  <a:lnTo>
                    <a:pt x="73" y="112"/>
                  </a:lnTo>
                  <a:lnTo>
                    <a:pt x="71" y="111"/>
                  </a:lnTo>
                  <a:lnTo>
                    <a:pt x="71" y="160"/>
                  </a:lnTo>
                  <a:lnTo>
                    <a:pt x="73" y="160"/>
                  </a:lnTo>
                  <a:lnTo>
                    <a:pt x="73" y="114"/>
                  </a:lnTo>
                  <a:lnTo>
                    <a:pt x="73" y="160"/>
                  </a:lnTo>
                  <a:lnTo>
                    <a:pt x="71" y="160"/>
                  </a:lnTo>
                  <a:lnTo>
                    <a:pt x="0" y="160"/>
                  </a:lnTo>
                  <a:lnTo>
                    <a:pt x="39" y="199"/>
                  </a:lnTo>
                  <a:lnTo>
                    <a:pt x="39" y="245"/>
                  </a:lnTo>
                  <a:lnTo>
                    <a:pt x="56" y="228"/>
                  </a:lnTo>
                  <a:lnTo>
                    <a:pt x="77" y="206"/>
                  </a:lnTo>
                  <a:lnTo>
                    <a:pt x="85" y="199"/>
                  </a:lnTo>
                  <a:lnTo>
                    <a:pt x="219" y="199"/>
                  </a:lnTo>
                  <a:lnTo>
                    <a:pt x="219" y="199"/>
                  </a:lnTo>
                  <a:lnTo>
                    <a:pt x="219" y="177"/>
                  </a:lnTo>
                  <a:lnTo>
                    <a:pt x="253" y="143"/>
                  </a:lnTo>
                  <a:lnTo>
                    <a:pt x="253" y="97"/>
                  </a:lnTo>
                  <a:lnTo>
                    <a:pt x="270" y="80"/>
                  </a:lnTo>
                  <a:lnTo>
                    <a:pt x="253" y="63"/>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1" name="Freeform 52">
              <a:extLst>
                <a:ext uri="{FF2B5EF4-FFF2-40B4-BE49-F238E27FC236}">
                  <a16:creationId xmlns="" xmlns:a16="http://schemas.microsoft.com/office/drawing/2014/main" id="{00C5BD5E-E587-460A-BD75-0F06AA041825}"/>
                </a:ext>
              </a:extLst>
            </p:cNvPr>
            <p:cNvSpPr>
              <a:spLocks/>
            </p:cNvSpPr>
            <p:nvPr/>
          </p:nvSpPr>
          <p:spPr bwMode="gray">
            <a:xfrm>
              <a:off x="4035953" y="2663870"/>
              <a:ext cx="333888" cy="353452"/>
            </a:xfrm>
            <a:custGeom>
              <a:avLst/>
              <a:gdLst/>
              <a:ahLst/>
              <a:cxnLst>
                <a:cxn ang="0">
                  <a:pos x="130" y="0"/>
                </a:cxn>
                <a:cxn ang="0">
                  <a:pos x="102" y="0"/>
                </a:cxn>
                <a:cxn ang="0">
                  <a:pos x="102" y="1"/>
                </a:cxn>
                <a:cxn ang="0">
                  <a:pos x="131" y="1"/>
                </a:cxn>
                <a:cxn ang="0">
                  <a:pos x="102" y="1"/>
                </a:cxn>
                <a:cxn ang="0">
                  <a:pos x="102" y="179"/>
                </a:cxn>
                <a:cxn ang="0">
                  <a:pos x="0" y="179"/>
                </a:cxn>
                <a:cxn ang="0">
                  <a:pos x="13" y="191"/>
                </a:cxn>
                <a:cxn ang="0">
                  <a:pos x="13" y="229"/>
                </a:cxn>
                <a:cxn ang="0">
                  <a:pos x="39" y="229"/>
                </a:cxn>
                <a:cxn ang="0">
                  <a:pos x="76" y="266"/>
                </a:cxn>
                <a:cxn ang="0">
                  <a:pos x="80" y="271"/>
                </a:cxn>
                <a:cxn ang="0">
                  <a:pos x="90" y="271"/>
                </a:cxn>
                <a:cxn ang="0">
                  <a:pos x="185" y="174"/>
                </a:cxn>
                <a:cxn ang="0">
                  <a:pos x="185" y="174"/>
                </a:cxn>
                <a:cxn ang="0">
                  <a:pos x="256" y="174"/>
                </a:cxn>
                <a:cxn ang="0">
                  <a:pos x="256" y="125"/>
                </a:cxn>
                <a:cxn ang="0">
                  <a:pos x="130" y="0"/>
                </a:cxn>
              </a:cxnLst>
              <a:rect l="0" t="0" r="r" b="b"/>
              <a:pathLst>
                <a:path w="256" h="271">
                  <a:moveTo>
                    <a:pt x="130" y="0"/>
                  </a:moveTo>
                  <a:lnTo>
                    <a:pt x="102" y="0"/>
                  </a:lnTo>
                  <a:lnTo>
                    <a:pt x="102" y="1"/>
                  </a:lnTo>
                  <a:lnTo>
                    <a:pt x="131" y="1"/>
                  </a:lnTo>
                  <a:lnTo>
                    <a:pt x="102" y="1"/>
                  </a:lnTo>
                  <a:lnTo>
                    <a:pt x="102" y="179"/>
                  </a:lnTo>
                  <a:lnTo>
                    <a:pt x="0" y="179"/>
                  </a:lnTo>
                  <a:lnTo>
                    <a:pt x="13" y="191"/>
                  </a:lnTo>
                  <a:lnTo>
                    <a:pt x="13" y="229"/>
                  </a:lnTo>
                  <a:lnTo>
                    <a:pt x="39" y="229"/>
                  </a:lnTo>
                  <a:lnTo>
                    <a:pt x="76" y="266"/>
                  </a:lnTo>
                  <a:lnTo>
                    <a:pt x="80" y="271"/>
                  </a:lnTo>
                  <a:lnTo>
                    <a:pt x="90" y="271"/>
                  </a:lnTo>
                  <a:lnTo>
                    <a:pt x="185" y="174"/>
                  </a:lnTo>
                  <a:lnTo>
                    <a:pt x="185" y="174"/>
                  </a:lnTo>
                  <a:lnTo>
                    <a:pt x="256" y="174"/>
                  </a:lnTo>
                  <a:lnTo>
                    <a:pt x="256" y="125"/>
                  </a:lnTo>
                  <a:lnTo>
                    <a:pt x="13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2" name="Freeform 53">
              <a:extLst>
                <a:ext uri="{FF2B5EF4-FFF2-40B4-BE49-F238E27FC236}">
                  <a16:creationId xmlns="" xmlns:a16="http://schemas.microsoft.com/office/drawing/2014/main" id="{65BB2449-BB5C-4865-B4E9-63FBA7E305A5}"/>
                </a:ext>
              </a:extLst>
            </p:cNvPr>
            <p:cNvSpPr>
              <a:spLocks/>
            </p:cNvSpPr>
            <p:nvPr/>
          </p:nvSpPr>
          <p:spPr bwMode="gray">
            <a:xfrm>
              <a:off x="4131163" y="2380847"/>
              <a:ext cx="388667" cy="447358"/>
            </a:xfrm>
            <a:custGeom>
              <a:avLst/>
              <a:gdLst/>
              <a:ahLst/>
              <a:cxnLst>
                <a:cxn ang="0">
                  <a:pos x="63" y="121"/>
                </a:cxn>
                <a:cxn ang="0">
                  <a:pos x="15" y="121"/>
                </a:cxn>
                <a:cxn ang="0">
                  <a:pos x="0" y="138"/>
                </a:cxn>
                <a:cxn ang="0">
                  <a:pos x="0" y="160"/>
                </a:cxn>
                <a:cxn ang="0">
                  <a:pos x="185" y="343"/>
                </a:cxn>
                <a:cxn ang="0">
                  <a:pos x="298" y="231"/>
                </a:cxn>
                <a:cxn ang="0">
                  <a:pos x="272" y="206"/>
                </a:cxn>
                <a:cxn ang="0">
                  <a:pos x="272" y="104"/>
                </a:cxn>
                <a:cxn ang="0">
                  <a:pos x="243" y="75"/>
                </a:cxn>
                <a:cxn ang="0">
                  <a:pos x="243" y="51"/>
                </a:cxn>
                <a:cxn ang="0">
                  <a:pos x="255" y="38"/>
                </a:cxn>
                <a:cxn ang="0">
                  <a:pos x="257" y="0"/>
                </a:cxn>
                <a:cxn ang="0">
                  <a:pos x="143" y="0"/>
                </a:cxn>
                <a:cxn ang="0">
                  <a:pos x="121" y="20"/>
                </a:cxn>
                <a:cxn ang="0">
                  <a:pos x="112" y="20"/>
                </a:cxn>
                <a:cxn ang="0">
                  <a:pos x="112" y="72"/>
                </a:cxn>
                <a:cxn ang="0">
                  <a:pos x="63" y="121"/>
                </a:cxn>
              </a:cxnLst>
              <a:rect l="0" t="0" r="r" b="b"/>
              <a:pathLst>
                <a:path w="298" h="343">
                  <a:moveTo>
                    <a:pt x="63" y="121"/>
                  </a:moveTo>
                  <a:lnTo>
                    <a:pt x="15" y="121"/>
                  </a:lnTo>
                  <a:lnTo>
                    <a:pt x="0" y="138"/>
                  </a:lnTo>
                  <a:lnTo>
                    <a:pt x="0" y="160"/>
                  </a:lnTo>
                  <a:lnTo>
                    <a:pt x="185" y="343"/>
                  </a:lnTo>
                  <a:lnTo>
                    <a:pt x="298" y="231"/>
                  </a:lnTo>
                  <a:lnTo>
                    <a:pt x="272" y="206"/>
                  </a:lnTo>
                  <a:lnTo>
                    <a:pt x="272" y="104"/>
                  </a:lnTo>
                  <a:lnTo>
                    <a:pt x="243" y="75"/>
                  </a:lnTo>
                  <a:lnTo>
                    <a:pt x="243" y="51"/>
                  </a:lnTo>
                  <a:lnTo>
                    <a:pt x="255" y="38"/>
                  </a:lnTo>
                  <a:lnTo>
                    <a:pt x="257" y="0"/>
                  </a:lnTo>
                  <a:lnTo>
                    <a:pt x="143" y="0"/>
                  </a:lnTo>
                  <a:lnTo>
                    <a:pt x="121" y="20"/>
                  </a:lnTo>
                  <a:lnTo>
                    <a:pt x="112" y="20"/>
                  </a:lnTo>
                  <a:lnTo>
                    <a:pt x="112" y="72"/>
                  </a:lnTo>
                  <a:lnTo>
                    <a:pt x="63" y="12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3" name="Freeform 54">
              <a:extLst>
                <a:ext uri="{FF2B5EF4-FFF2-40B4-BE49-F238E27FC236}">
                  <a16:creationId xmlns="" xmlns:a16="http://schemas.microsoft.com/office/drawing/2014/main" id="{9CD4680B-6372-44E6-A177-D34A67FDEB29}"/>
                </a:ext>
              </a:extLst>
            </p:cNvPr>
            <p:cNvSpPr>
              <a:spLocks/>
            </p:cNvSpPr>
            <p:nvPr/>
          </p:nvSpPr>
          <p:spPr bwMode="gray">
            <a:xfrm>
              <a:off x="4470268" y="3214264"/>
              <a:ext cx="114774" cy="140859"/>
            </a:xfrm>
            <a:custGeom>
              <a:avLst/>
              <a:gdLst/>
              <a:ahLst/>
              <a:cxnLst>
                <a:cxn ang="0">
                  <a:pos x="88" y="80"/>
                </a:cxn>
                <a:cxn ang="0">
                  <a:pos x="88" y="22"/>
                </a:cxn>
                <a:cxn ang="0">
                  <a:pos x="68" y="22"/>
                </a:cxn>
                <a:cxn ang="0">
                  <a:pos x="68" y="0"/>
                </a:cxn>
                <a:cxn ang="0">
                  <a:pos x="38" y="0"/>
                </a:cxn>
                <a:cxn ang="0">
                  <a:pos x="38" y="26"/>
                </a:cxn>
                <a:cxn ang="0">
                  <a:pos x="9" y="26"/>
                </a:cxn>
                <a:cxn ang="0">
                  <a:pos x="9" y="29"/>
                </a:cxn>
                <a:cxn ang="0">
                  <a:pos x="0" y="37"/>
                </a:cxn>
                <a:cxn ang="0">
                  <a:pos x="0" y="66"/>
                </a:cxn>
                <a:cxn ang="0">
                  <a:pos x="42" y="108"/>
                </a:cxn>
                <a:cxn ang="0">
                  <a:pos x="42" y="80"/>
                </a:cxn>
                <a:cxn ang="0">
                  <a:pos x="88" y="80"/>
                </a:cxn>
              </a:cxnLst>
              <a:rect l="0" t="0" r="r" b="b"/>
              <a:pathLst>
                <a:path w="88" h="108">
                  <a:moveTo>
                    <a:pt x="88" y="80"/>
                  </a:moveTo>
                  <a:lnTo>
                    <a:pt x="88" y="22"/>
                  </a:lnTo>
                  <a:lnTo>
                    <a:pt x="68" y="22"/>
                  </a:lnTo>
                  <a:lnTo>
                    <a:pt x="68" y="0"/>
                  </a:lnTo>
                  <a:lnTo>
                    <a:pt x="38" y="0"/>
                  </a:lnTo>
                  <a:lnTo>
                    <a:pt x="38" y="26"/>
                  </a:lnTo>
                  <a:lnTo>
                    <a:pt x="9" y="26"/>
                  </a:lnTo>
                  <a:lnTo>
                    <a:pt x="9" y="29"/>
                  </a:lnTo>
                  <a:lnTo>
                    <a:pt x="0" y="37"/>
                  </a:lnTo>
                  <a:lnTo>
                    <a:pt x="0" y="66"/>
                  </a:lnTo>
                  <a:lnTo>
                    <a:pt x="42" y="108"/>
                  </a:lnTo>
                  <a:lnTo>
                    <a:pt x="42" y="80"/>
                  </a:lnTo>
                  <a:lnTo>
                    <a:pt x="88" y="8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4" name="Freeform 55">
              <a:extLst>
                <a:ext uri="{FF2B5EF4-FFF2-40B4-BE49-F238E27FC236}">
                  <a16:creationId xmlns="" xmlns:a16="http://schemas.microsoft.com/office/drawing/2014/main" id="{6A9E2905-89C2-4ACE-AC56-4FD061BF835A}"/>
                </a:ext>
              </a:extLst>
            </p:cNvPr>
            <p:cNvSpPr>
              <a:spLocks/>
            </p:cNvSpPr>
            <p:nvPr/>
          </p:nvSpPr>
          <p:spPr bwMode="gray">
            <a:xfrm>
              <a:off x="4525047" y="3166006"/>
              <a:ext cx="142163" cy="207376"/>
            </a:xfrm>
            <a:custGeom>
              <a:avLst/>
              <a:gdLst/>
              <a:ahLst/>
              <a:cxnLst>
                <a:cxn ang="0">
                  <a:pos x="33" y="159"/>
                </a:cxn>
                <a:cxn ang="0">
                  <a:pos x="43" y="151"/>
                </a:cxn>
                <a:cxn ang="0">
                  <a:pos x="72" y="151"/>
                </a:cxn>
                <a:cxn ang="0">
                  <a:pos x="72" y="112"/>
                </a:cxn>
                <a:cxn ang="0">
                  <a:pos x="109" y="76"/>
                </a:cxn>
                <a:cxn ang="0">
                  <a:pos x="109" y="0"/>
                </a:cxn>
                <a:cxn ang="0">
                  <a:pos x="101" y="8"/>
                </a:cxn>
                <a:cxn ang="0">
                  <a:pos x="75" y="8"/>
                </a:cxn>
                <a:cxn ang="0">
                  <a:pos x="75" y="29"/>
                </a:cxn>
                <a:cxn ang="0">
                  <a:pos x="75" y="37"/>
                </a:cxn>
                <a:cxn ang="0">
                  <a:pos x="26" y="37"/>
                </a:cxn>
                <a:cxn ang="0">
                  <a:pos x="26" y="59"/>
                </a:cxn>
                <a:cxn ang="0">
                  <a:pos x="46" y="59"/>
                </a:cxn>
                <a:cxn ang="0">
                  <a:pos x="46" y="117"/>
                </a:cxn>
                <a:cxn ang="0">
                  <a:pos x="0" y="117"/>
                </a:cxn>
                <a:cxn ang="0">
                  <a:pos x="0" y="145"/>
                </a:cxn>
                <a:cxn ang="0">
                  <a:pos x="12" y="156"/>
                </a:cxn>
                <a:cxn ang="0">
                  <a:pos x="21" y="146"/>
                </a:cxn>
                <a:cxn ang="0">
                  <a:pos x="33" y="159"/>
                </a:cxn>
              </a:cxnLst>
              <a:rect l="0" t="0" r="r" b="b"/>
              <a:pathLst>
                <a:path w="109" h="159">
                  <a:moveTo>
                    <a:pt x="33" y="159"/>
                  </a:moveTo>
                  <a:lnTo>
                    <a:pt x="43" y="151"/>
                  </a:lnTo>
                  <a:lnTo>
                    <a:pt x="72" y="151"/>
                  </a:lnTo>
                  <a:lnTo>
                    <a:pt x="72" y="112"/>
                  </a:lnTo>
                  <a:lnTo>
                    <a:pt x="109" y="76"/>
                  </a:lnTo>
                  <a:lnTo>
                    <a:pt x="109" y="0"/>
                  </a:lnTo>
                  <a:lnTo>
                    <a:pt x="101" y="8"/>
                  </a:lnTo>
                  <a:lnTo>
                    <a:pt x="75" y="8"/>
                  </a:lnTo>
                  <a:lnTo>
                    <a:pt x="75" y="29"/>
                  </a:lnTo>
                  <a:lnTo>
                    <a:pt x="75" y="37"/>
                  </a:lnTo>
                  <a:lnTo>
                    <a:pt x="26" y="37"/>
                  </a:lnTo>
                  <a:lnTo>
                    <a:pt x="26" y="59"/>
                  </a:lnTo>
                  <a:lnTo>
                    <a:pt x="46" y="59"/>
                  </a:lnTo>
                  <a:lnTo>
                    <a:pt x="46" y="117"/>
                  </a:lnTo>
                  <a:lnTo>
                    <a:pt x="0" y="117"/>
                  </a:lnTo>
                  <a:lnTo>
                    <a:pt x="0" y="145"/>
                  </a:lnTo>
                  <a:lnTo>
                    <a:pt x="12" y="156"/>
                  </a:lnTo>
                  <a:lnTo>
                    <a:pt x="21" y="146"/>
                  </a:lnTo>
                  <a:lnTo>
                    <a:pt x="33" y="15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5" name="Freeform 56">
              <a:extLst>
                <a:ext uri="{FF2B5EF4-FFF2-40B4-BE49-F238E27FC236}">
                  <a16:creationId xmlns="" xmlns:a16="http://schemas.microsoft.com/office/drawing/2014/main" id="{8BC857F7-0D39-4361-B7DE-D83BCC77FE15}"/>
                </a:ext>
              </a:extLst>
            </p:cNvPr>
            <p:cNvSpPr>
              <a:spLocks/>
            </p:cNvSpPr>
            <p:nvPr/>
          </p:nvSpPr>
          <p:spPr bwMode="gray">
            <a:xfrm>
              <a:off x="4288978" y="3001671"/>
              <a:ext cx="28694" cy="119991"/>
            </a:xfrm>
            <a:custGeom>
              <a:avLst/>
              <a:gdLst/>
              <a:ahLst/>
              <a:cxnLst>
                <a:cxn ang="0">
                  <a:pos x="8" y="0"/>
                </a:cxn>
                <a:cxn ang="0">
                  <a:pos x="0" y="0"/>
                </a:cxn>
                <a:cxn ang="0">
                  <a:pos x="0" y="92"/>
                </a:cxn>
                <a:cxn ang="0">
                  <a:pos x="0" y="91"/>
                </a:cxn>
                <a:cxn ang="0">
                  <a:pos x="10" y="83"/>
                </a:cxn>
                <a:cxn ang="0">
                  <a:pos x="22" y="83"/>
                </a:cxn>
                <a:cxn ang="0">
                  <a:pos x="22" y="0"/>
                </a:cxn>
                <a:cxn ang="0">
                  <a:pos x="8" y="0"/>
                </a:cxn>
              </a:cxnLst>
              <a:rect l="0" t="0" r="r" b="b"/>
              <a:pathLst>
                <a:path w="22" h="92">
                  <a:moveTo>
                    <a:pt x="8" y="0"/>
                  </a:moveTo>
                  <a:lnTo>
                    <a:pt x="0" y="0"/>
                  </a:lnTo>
                  <a:lnTo>
                    <a:pt x="0" y="92"/>
                  </a:lnTo>
                  <a:lnTo>
                    <a:pt x="0" y="91"/>
                  </a:lnTo>
                  <a:lnTo>
                    <a:pt x="10" y="83"/>
                  </a:lnTo>
                  <a:lnTo>
                    <a:pt x="22" y="83"/>
                  </a:lnTo>
                  <a:lnTo>
                    <a:pt x="22" y="0"/>
                  </a:lnTo>
                  <a:lnTo>
                    <a:pt x="8"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6" name="Freeform 57">
              <a:extLst>
                <a:ext uri="{FF2B5EF4-FFF2-40B4-BE49-F238E27FC236}">
                  <a16:creationId xmlns="" xmlns:a16="http://schemas.microsoft.com/office/drawing/2014/main" id="{208AC326-980F-40EE-84BF-31AF9DD497C5}"/>
                </a:ext>
              </a:extLst>
            </p:cNvPr>
            <p:cNvSpPr>
              <a:spLocks/>
            </p:cNvSpPr>
            <p:nvPr/>
          </p:nvSpPr>
          <p:spPr bwMode="gray">
            <a:xfrm>
              <a:off x="4317671" y="2950805"/>
              <a:ext cx="59996" cy="159119"/>
            </a:xfrm>
            <a:custGeom>
              <a:avLst/>
              <a:gdLst/>
              <a:ahLst/>
              <a:cxnLst>
                <a:cxn ang="0">
                  <a:pos x="46" y="46"/>
                </a:cxn>
                <a:cxn ang="0">
                  <a:pos x="46" y="0"/>
                </a:cxn>
                <a:cxn ang="0">
                  <a:pos x="25" y="22"/>
                </a:cxn>
                <a:cxn ang="0">
                  <a:pos x="8" y="39"/>
                </a:cxn>
                <a:cxn ang="0">
                  <a:pos x="0" y="39"/>
                </a:cxn>
                <a:cxn ang="0">
                  <a:pos x="0" y="122"/>
                </a:cxn>
                <a:cxn ang="0">
                  <a:pos x="25" y="122"/>
                </a:cxn>
                <a:cxn ang="0">
                  <a:pos x="25" y="68"/>
                </a:cxn>
                <a:cxn ang="0">
                  <a:pos x="46" y="46"/>
                </a:cxn>
              </a:cxnLst>
              <a:rect l="0" t="0" r="r" b="b"/>
              <a:pathLst>
                <a:path w="46" h="122">
                  <a:moveTo>
                    <a:pt x="46" y="46"/>
                  </a:moveTo>
                  <a:lnTo>
                    <a:pt x="46" y="0"/>
                  </a:lnTo>
                  <a:lnTo>
                    <a:pt x="25" y="22"/>
                  </a:lnTo>
                  <a:lnTo>
                    <a:pt x="8" y="39"/>
                  </a:lnTo>
                  <a:lnTo>
                    <a:pt x="0" y="39"/>
                  </a:lnTo>
                  <a:lnTo>
                    <a:pt x="0" y="122"/>
                  </a:lnTo>
                  <a:lnTo>
                    <a:pt x="25" y="122"/>
                  </a:lnTo>
                  <a:lnTo>
                    <a:pt x="25" y="68"/>
                  </a:lnTo>
                  <a:lnTo>
                    <a:pt x="46" y="4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7" name="Freeform 58">
              <a:extLst>
                <a:ext uri="{FF2B5EF4-FFF2-40B4-BE49-F238E27FC236}">
                  <a16:creationId xmlns="" xmlns:a16="http://schemas.microsoft.com/office/drawing/2014/main" id="{D2E8057C-C73B-4C0F-96B5-02CAEB88107C}"/>
                </a:ext>
              </a:extLst>
            </p:cNvPr>
            <p:cNvSpPr>
              <a:spLocks/>
            </p:cNvSpPr>
            <p:nvPr/>
          </p:nvSpPr>
          <p:spPr bwMode="gray">
            <a:xfrm>
              <a:off x="4470268" y="2979498"/>
              <a:ext cx="152597" cy="234765"/>
            </a:xfrm>
            <a:custGeom>
              <a:avLst/>
              <a:gdLst/>
              <a:ahLst/>
              <a:cxnLst>
                <a:cxn ang="0">
                  <a:pos x="68" y="180"/>
                </a:cxn>
                <a:cxn ang="0">
                  <a:pos x="117" y="180"/>
                </a:cxn>
                <a:cxn ang="0">
                  <a:pos x="117" y="172"/>
                </a:cxn>
                <a:cxn ang="0">
                  <a:pos x="92" y="146"/>
                </a:cxn>
                <a:cxn ang="0">
                  <a:pos x="92" y="92"/>
                </a:cxn>
                <a:cxn ang="0">
                  <a:pos x="105" y="80"/>
                </a:cxn>
                <a:cxn ang="0">
                  <a:pos x="88" y="61"/>
                </a:cxn>
                <a:cxn ang="0">
                  <a:pos x="88" y="41"/>
                </a:cxn>
                <a:cxn ang="0">
                  <a:pos x="100" y="41"/>
                </a:cxn>
                <a:cxn ang="0">
                  <a:pos x="100" y="0"/>
                </a:cxn>
                <a:cxn ang="0">
                  <a:pos x="69" y="31"/>
                </a:cxn>
                <a:cxn ang="0">
                  <a:pos x="69" y="54"/>
                </a:cxn>
                <a:cxn ang="0">
                  <a:pos x="55" y="66"/>
                </a:cxn>
                <a:cxn ang="0">
                  <a:pos x="48" y="57"/>
                </a:cxn>
                <a:cxn ang="0">
                  <a:pos x="0" y="105"/>
                </a:cxn>
                <a:cxn ang="0">
                  <a:pos x="0" y="137"/>
                </a:cxn>
                <a:cxn ang="0">
                  <a:pos x="9" y="137"/>
                </a:cxn>
                <a:cxn ang="0">
                  <a:pos x="9" y="180"/>
                </a:cxn>
                <a:cxn ang="0">
                  <a:pos x="38" y="180"/>
                </a:cxn>
                <a:cxn ang="0">
                  <a:pos x="68" y="180"/>
                </a:cxn>
              </a:cxnLst>
              <a:rect l="0" t="0" r="r" b="b"/>
              <a:pathLst>
                <a:path w="117" h="180">
                  <a:moveTo>
                    <a:pt x="68" y="180"/>
                  </a:moveTo>
                  <a:lnTo>
                    <a:pt x="117" y="180"/>
                  </a:lnTo>
                  <a:lnTo>
                    <a:pt x="117" y="172"/>
                  </a:lnTo>
                  <a:lnTo>
                    <a:pt x="92" y="146"/>
                  </a:lnTo>
                  <a:lnTo>
                    <a:pt x="92" y="92"/>
                  </a:lnTo>
                  <a:lnTo>
                    <a:pt x="105" y="80"/>
                  </a:lnTo>
                  <a:lnTo>
                    <a:pt x="88" y="61"/>
                  </a:lnTo>
                  <a:lnTo>
                    <a:pt x="88" y="41"/>
                  </a:lnTo>
                  <a:lnTo>
                    <a:pt x="100" y="41"/>
                  </a:lnTo>
                  <a:lnTo>
                    <a:pt x="100" y="0"/>
                  </a:lnTo>
                  <a:lnTo>
                    <a:pt x="69" y="31"/>
                  </a:lnTo>
                  <a:lnTo>
                    <a:pt x="69" y="54"/>
                  </a:lnTo>
                  <a:lnTo>
                    <a:pt x="55" y="66"/>
                  </a:lnTo>
                  <a:lnTo>
                    <a:pt x="48" y="57"/>
                  </a:lnTo>
                  <a:lnTo>
                    <a:pt x="0" y="105"/>
                  </a:lnTo>
                  <a:lnTo>
                    <a:pt x="0" y="137"/>
                  </a:lnTo>
                  <a:lnTo>
                    <a:pt x="9" y="137"/>
                  </a:lnTo>
                  <a:lnTo>
                    <a:pt x="9" y="180"/>
                  </a:lnTo>
                  <a:lnTo>
                    <a:pt x="38" y="180"/>
                  </a:lnTo>
                  <a:lnTo>
                    <a:pt x="68" y="18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8" name="Freeform 59">
              <a:extLst>
                <a:ext uri="{FF2B5EF4-FFF2-40B4-BE49-F238E27FC236}">
                  <a16:creationId xmlns="" xmlns:a16="http://schemas.microsoft.com/office/drawing/2014/main" id="{AB092ECE-C783-49A2-BB6F-11912D37360C}"/>
                </a:ext>
              </a:extLst>
            </p:cNvPr>
            <p:cNvSpPr>
              <a:spLocks/>
            </p:cNvSpPr>
            <p:nvPr/>
          </p:nvSpPr>
          <p:spPr bwMode="gray">
            <a:xfrm>
              <a:off x="4350277" y="2941675"/>
              <a:ext cx="250416" cy="216506"/>
            </a:xfrm>
            <a:custGeom>
              <a:avLst/>
              <a:gdLst/>
              <a:ahLst/>
              <a:cxnLst>
                <a:cxn ang="0">
                  <a:pos x="140" y="86"/>
                </a:cxn>
                <a:cxn ang="0">
                  <a:pos x="147" y="95"/>
                </a:cxn>
                <a:cxn ang="0">
                  <a:pos x="161" y="83"/>
                </a:cxn>
                <a:cxn ang="0">
                  <a:pos x="161" y="60"/>
                </a:cxn>
                <a:cxn ang="0">
                  <a:pos x="192" y="29"/>
                </a:cxn>
                <a:cxn ang="0">
                  <a:pos x="163" y="0"/>
                </a:cxn>
                <a:cxn ang="0">
                  <a:pos x="29" y="0"/>
                </a:cxn>
                <a:cxn ang="0">
                  <a:pos x="21" y="7"/>
                </a:cxn>
                <a:cxn ang="0">
                  <a:pos x="21" y="53"/>
                </a:cxn>
                <a:cxn ang="0">
                  <a:pos x="0" y="75"/>
                </a:cxn>
                <a:cxn ang="0">
                  <a:pos x="0" y="129"/>
                </a:cxn>
                <a:cxn ang="0">
                  <a:pos x="12" y="129"/>
                </a:cxn>
                <a:cxn ang="0">
                  <a:pos x="50" y="166"/>
                </a:cxn>
                <a:cxn ang="0">
                  <a:pos x="92" y="166"/>
                </a:cxn>
                <a:cxn ang="0">
                  <a:pos x="92" y="134"/>
                </a:cxn>
                <a:cxn ang="0">
                  <a:pos x="140" y="86"/>
                </a:cxn>
              </a:cxnLst>
              <a:rect l="0" t="0" r="r" b="b"/>
              <a:pathLst>
                <a:path w="192" h="166">
                  <a:moveTo>
                    <a:pt x="140" y="86"/>
                  </a:moveTo>
                  <a:lnTo>
                    <a:pt x="147" y="95"/>
                  </a:lnTo>
                  <a:lnTo>
                    <a:pt x="161" y="83"/>
                  </a:lnTo>
                  <a:lnTo>
                    <a:pt x="161" y="60"/>
                  </a:lnTo>
                  <a:lnTo>
                    <a:pt x="192" y="29"/>
                  </a:lnTo>
                  <a:lnTo>
                    <a:pt x="163" y="0"/>
                  </a:lnTo>
                  <a:lnTo>
                    <a:pt x="29" y="0"/>
                  </a:lnTo>
                  <a:lnTo>
                    <a:pt x="21" y="7"/>
                  </a:lnTo>
                  <a:lnTo>
                    <a:pt x="21" y="53"/>
                  </a:lnTo>
                  <a:lnTo>
                    <a:pt x="0" y="75"/>
                  </a:lnTo>
                  <a:lnTo>
                    <a:pt x="0" y="129"/>
                  </a:lnTo>
                  <a:lnTo>
                    <a:pt x="12" y="129"/>
                  </a:lnTo>
                  <a:lnTo>
                    <a:pt x="50" y="166"/>
                  </a:lnTo>
                  <a:lnTo>
                    <a:pt x="92" y="166"/>
                  </a:lnTo>
                  <a:lnTo>
                    <a:pt x="92" y="134"/>
                  </a:lnTo>
                  <a:lnTo>
                    <a:pt x="140" y="8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79" name="Freeform 60">
              <a:extLst>
                <a:ext uri="{FF2B5EF4-FFF2-40B4-BE49-F238E27FC236}">
                  <a16:creationId xmlns="" xmlns:a16="http://schemas.microsoft.com/office/drawing/2014/main" id="{C4F58E47-AF8B-49A7-9F1A-1836A36E7285}"/>
                </a:ext>
              </a:extLst>
            </p:cNvPr>
            <p:cNvSpPr>
              <a:spLocks/>
            </p:cNvSpPr>
            <p:nvPr/>
          </p:nvSpPr>
          <p:spPr bwMode="gray">
            <a:xfrm>
              <a:off x="5924508" y="3032973"/>
              <a:ext cx="37823" cy="76951"/>
            </a:xfrm>
            <a:custGeom>
              <a:avLst/>
              <a:gdLst/>
              <a:ahLst/>
              <a:cxnLst>
                <a:cxn ang="0">
                  <a:pos x="0" y="8"/>
                </a:cxn>
                <a:cxn ang="0">
                  <a:pos x="0" y="47"/>
                </a:cxn>
                <a:cxn ang="0">
                  <a:pos x="12" y="59"/>
                </a:cxn>
                <a:cxn ang="0">
                  <a:pos x="29" y="42"/>
                </a:cxn>
                <a:cxn ang="0">
                  <a:pos x="29" y="20"/>
                </a:cxn>
                <a:cxn ang="0">
                  <a:pos x="7" y="0"/>
                </a:cxn>
                <a:cxn ang="0">
                  <a:pos x="0" y="8"/>
                </a:cxn>
              </a:cxnLst>
              <a:rect l="0" t="0" r="r" b="b"/>
              <a:pathLst>
                <a:path w="29" h="59">
                  <a:moveTo>
                    <a:pt x="0" y="8"/>
                  </a:moveTo>
                  <a:lnTo>
                    <a:pt x="0" y="47"/>
                  </a:lnTo>
                  <a:lnTo>
                    <a:pt x="12" y="59"/>
                  </a:lnTo>
                  <a:lnTo>
                    <a:pt x="29" y="42"/>
                  </a:lnTo>
                  <a:lnTo>
                    <a:pt x="29" y="20"/>
                  </a:lnTo>
                  <a:lnTo>
                    <a:pt x="7" y="0"/>
                  </a:lnTo>
                  <a:lnTo>
                    <a:pt x="0" y="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0" name="Freeform 61">
              <a:extLst>
                <a:ext uri="{FF2B5EF4-FFF2-40B4-BE49-F238E27FC236}">
                  <a16:creationId xmlns="" xmlns:a16="http://schemas.microsoft.com/office/drawing/2014/main" id="{CFC0B543-5C64-45D2-97CF-D0399C97999A}"/>
                </a:ext>
              </a:extLst>
            </p:cNvPr>
            <p:cNvSpPr>
              <a:spLocks/>
            </p:cNvSpPr>
            <p:nvPr/>
          </p:nvSpPr>
          <p:spPr bwMode="gray">
            <a:xfrm>
              <a:off x="5315423" y="2622134"/>
              <a:ext cx="15651" cy="48257"/>
            </a:xfrm>
            <a:custGeom>
              <a:avLst/>
              <a:gdLst/>
              <a:ahLst/>
              <a:cxnLst>
                <a:cxn ang="0">
                  <a:pos x="12" y="0"/>
                </a:cxn>
                <a:cxn ang="0">
                  <a:pos x="0" y="0"/>
                </a:cxn>
                <a:cxn ang="0">
                  <a:pos x="0" y="24"/>
                </a:cxn>
                <a:cxn ang="0">
                  <a:pos x="12" y="37"/>
                </a:cxn>
                <a:cxn ang="0">
                  <a:pos x="12" y="0"/>
                </a:cxn>
              </a:cxnLst>
              <a:rect l="0" t="0" r="r" b="b"/>
              <a:pathLst>
                <a:path w="12" h="37">
                  <a:moveTo>
                    <a:pt x="12" y="0"/>
                  </a:moveTo>
                  <a:lnTo>
                    <a:pt x="0" y="0"/>
                  </a:lnTo>
                  <a:lnTo>
                    <a:pt x="0" y="24"/>
                  </a:lnTo>
                  <a:lnTo>
                    <a:pt x="12" y="37"/>
                  </a:lnTo>
                  <a:lnTo>
                    <a:pt x="12"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1" name="Freeform 62">
              <a:extLst>
                <a:ext uri="{FF2B5EF4-FFF2-40B4-BE49-F238E27FC236}">
                  <a16:creationId xmlns="" xmlns:a16="http://schemas.microsoft.com/office/drawing/2014/main" id="{8DD52D5C-BD1B-4A10-A1FA-C7CFC457CF95}"/>
                </a:ext>
              </a:extLst>
            </p:cNvPr>
            <p:cNvSpPr>
              <a:spLocks/>
            </p:cNvSpPr>
            <p:nvPr/>
          </p:nvSpPr>
          <p:spPr bwMode="gray">
            <a:xfrm>
              <a:off x="4951537" y="3499895"/>
              <a:ext cx="73038" cy="193029"/>
            </a:xfrm>
            <a:custGeom>
              <a:avLst/>
              <a:gdLst/>
              <a:ahLst/>
              <a:cxnLst>
                <a:cxn ang="0">
                  <a:pos x="27" y="104"/>
                </a:cxn>
                <a:cxn ang="0">
                  <a:pos x="27" y="134"/>
                </a:cxn>
                <a:cxn ang="0">
                  <a:pos x="39" y="148"/>
                </a:cxn>
                <a:cxn ang="0">
                  <a:pos x="56" y="131"/>
                </a:cxn>
                <a:cxn ang="0">
                  <a:pos x="56" y="88"/>
                </a:cxn>
                <a:cxn ang="0">
                  <a:pos x="34" y="67"/>
                </a:cxn>
                <a:cxn ang="0">
                  <a:pos x="34" y="38"/>
                </a:cxn>
                <a:cxn ang="0">
                  <a:pos x="34" y="0"/>
                </a:cxn>
                <a:cxn ang="0">
                  <a:pos x="17" y="0"/>
                </a:cxn>
                <a:cxn ang="0">
                  <a:pos x="0" y="0"/>
                </a:cxn>
                <a:cxn ang="0">
                  <a:pos x="0" y="80"/>
                </a:cxn>
                <a:cxn ang="0">
                  <a:pos x="27" y="104"/>
                </a:cxn>
              </a:cxnLst>
              <a:rect l="0" t="0" r="r" b="b"/>
              <a:pathLst>
                <a:path w="56" h="148">
                  <a:moveTo>
                    <a:pt x="27" y="104"/>
                  </a:moveTo>
                  <a:lnTo>
                    <a:pt x="27" y="134"/>
                  </a:lnTo>
                  <a:lnTo>
                    <a:pt x="39" y="148"/>
                  </a:lnTo>
                  <a:lnTo>
                    <a:pt x="56" y="131"/>
                  </a:lnTo>
                  <a:lnTo>
                    <a:pt x="56" y="88"/>
                  </a:lnTo>
                  <a:lnTo>
                    <a:pt x="34" y="67"/>
                  </a:lnTo>
                  <a:lnTo>
                    <a:pt x="34" y="38"/>
                  </a:lnTo>
                  <a:lnTo>
                    <a:pt x="34" y="0"/>
                  </a:lnTo>
                  <a:lnTo>
                    <a:pt x="17" y="0"/>
                  </a:lnTo>
                  <a:lnTo>
                    <a:pt x="0" y="0"/>
                  </a:lnTo>
                  <a:lnTo>
                    <a:pt x="0" y="80"/>
                  </a:lnTo>
                  <a:lnTo>
                    <a:pt x="27" y="10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2" name="Freeform 63">
              <a:extLst>
                <a:ext uri="{FF2B5EF4-FFF2-40B4-BE49-F238E27FC236}">
                  <a16:creationId xmlns="" xmlns:a16="http://schemas.microsoft.com/office/drawing/2014/main" id="{8868E4AA-73FC-4098-B614-5FF2C672941E}"/>
                </a:ext>
              </a:extLst>
            </p:cNvPr>
            <p:cNvSpPr>
              <a:spLocks/>
            </p:cNvSpPr>
            <p:nvPr/>
          </p:nvSpPr>
          <p:spPr bwMode="gray">
            <a:xfrm>
              <a:off x="4958058" y="2880375"/>
              <a:ext cx="323454" cy="301282"/>
            </a:xfrm>
            <a:custGeom>
              <a:avLst/>
              <a:gdLst/>
              <a:ahLst/>
              <a:cxnLst>
                <a:cxn ang="0">
                  <a:pos x="100" y="231"/>
                </a:cxn>
                <a:cxn ang="0">
                  <a:pos x="122" y="210"/>
                </a:cxn>
                <a:cxn ang="0">
                  <a:pos x="129" y="210"/>
                </a:cxn>
                <a:cxn ang="0">
                  <a:pos x="180" y="210"/>
                </a:cxn>
                <a:cxn ang="0">
                  <a:pos x="248" y="142"/>
                </a:cxn>
                <a:cxn ang="0">
                  <a:pos x="185" y="145"/>
                </a:cxn>
                <a:cxn ang="0">
                  <a:pos x="163" y="122"/>
                </a:cxn>
                <a:cxn ang="0">
                  <a:pos x="163" y="96"/>
                </a:cxn>
                <a:cxn ang="0">
                  <a:pos x="134" y="96"/>
                </a:cxn>
                <a:cxn ang="0">
                  <a:pos x="134" y="71"/>
                </a:cxn>
                <a:cxn ang="0">
                  <a:pos x="143" y="71"/>
                </a:cxn>
                <a:cxn ang="0">
                  <a:pos x="83" y="13"/>
                </a:cxn>
                <a:cxn ang="0">
                  <a:pos x="66" y="13"/>
                </a:cxn>
                <a:cxn ang="0">
                  <a:pos x="54" y="0"/>
                </a:cxn>
                <a:cxn ang="0">
                  <a:pos x="54" y="63"/>
                </a:cxn>
                <a:cxn ang="0">
                  <a:pos x="20" y="96"/>
                </a:cxn>
                <a:cxn ang="0">
                  <a:pos x="20" y="130"/>
                </a:cxn>
                <a:cxn ang="0">
                  <a:pos x="0" y="151"/>
                </a:cxn>
                <a:cxn ang="0">
                  <a:pos x="59" y="210"/>
                </a:cxn>
                <a:cxn ang="0">
                  <a:pos x="80" y="210"/>
                </a:cxn>
                <a:cxn ang="0">
                  <a:pos x="100" y="231"/>
                </a:cxn>
              </a:cxnLst>
              <a:rect l="0" t="0" r="r" b="b"/>
              <a:pathLst>
                <a:path w="248" h="231">
                  <a:moveTo>
                    <a:pt x="100" y="231"/>
                  </a:moveTo>
                  <a:lnTo>
                    <a:pt x="122" y="210"/>
                  </a:lnTo>
                  <a:lnTo>
                    <a:pt x="129" y="210"/>
                  </a:lnTo>
                  <a:lnTo>
                    <a:pt x="180" y="210"/>
                  </a:lnTo>
                  <a:lnTo>
                    <a:pt x="248" y="142"/>
                  </a:lnTo>
                  <a:lnTo>
                    <a:pt x="185" y="145"/>
                  </a:lnTo>
                  <a:lnTo>
                    <a:pt x="163" y="122"/>
                  </a:lnTo>
                  <a:lnTo>
                    <a:pt x="163" y="96"/>
                  </a:lnTo>
                  <a:lnTo>
                    <a:pt x="134" y="96"/>
                  </a:lnTo>
                  <a:lnTo>
                    <a:pt x="134" y="71"/>
                  </a:lnTo>
                  <a:lnTo>
                    <a:pt x="143" y="71"/>
                  </a:lnTo>
                  <a:lnTo>
                    <a:pt x="83" y="13"/>
                  </a:lnTo>
                  <a:lnTo>
                    <a:pt x="66" y="13"/>
                  </a:lnTo>
                  <a:lnTo>
                    <a:pt x="54" y="0"/>
                  </a:lnTo>
                  <a:lnTo>
                    <a:pt x="54" y="63"/>
                  </a:lnTo>
                  <a:lnTo>
                    <a:pt x="20" y="96"/>
                  </a:lnTo>
                  <a:lnTo>
                    <a:pt x="20" y="130"/>
                  </a:lnTo>
                  <a:lnTo>
                    <a:pt x="0" y="151"/>
                  </a:lnTo>
                  <a:lnTo>
                    <a:pt x="59" y="210"/>
                  </a:lnTo>
                  <a:lnTo>
                    <a:pt x="80" y="210"/>
                  </a:lnTo>
                  <a:lnTo>
                    <a:pt x="100" y="23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3" name="Freeform 64">
              <a:extLst>
                <a:ext uri="{FF2B5EF4-FFF2-40B4-BE49-F238E27FC236}">
                  <a16:creationId xmlns="" xmlns:a16="http://schemas.microsoft.com/office/drawing/2014/main" id="{E5CCDA61-E148-4B5F-B7BA-B9698DFDE9B9}"/>
                </a:ext>
              </a:extLst>
            </p:cNvPr>
            <p:cNvSpPr>
              <a:spLocks/>
            </p:cNvSpPr>
            <p:nvPr/>
          </p:nvSpPr>
          <p:spPr bwMode="gray">
            <a:xfrm>
              <a:off x="4898063" y="3876823"/>
              <a:ext cx="22172" cy="66517"/>
            </a:xfrm>
            <a:custGeom>
              <a:avLst/>
              <a:gdLst/>
              <a:ahLst/>
              <a:cxnLst>
                <a:cxn ang="0">
                  <a:pos x="0" y="17"/>
                </a:cxn>
                <a:cxn ang="0">
                  <a:pos x="0" y="34"/>
                </a:cxn>
                <a:cxn ang="0">
                  <a:pos x="17" y="51"/>
                </a:cxn>
                <a:cxn ang="0">
                  <a:pos x="17" y="31"/>
                </a:cxn>
                <a:cxn ang="0">
                  <a:pos x="17" y="0"/>
                </a:cxn>
                <a:cxn ang="0">
                  <a:pos x="8" y="10"/>
                </a:cxn>
                <a:cxn ang="0">
                  <a:pos x="0" y="17"/>
                </a:cxn>
              </a:cxnLst>
              <a:rect l="0" t="0" r="r" b="b"/>
              <a:pathLst>
                <a:path w="17" h="51">
                  <a:moveTo>
                    <a:pt x="0" y="17"/>
                  </a:moveTo>
                  <a:lnTo>
                    <a:pt x="0" y="34"/>
                  </a:lnTo>
                  <a:lnTo>
                    <a:pt x="17" y="51"/>
                  </a:lnTo>
                  <a:lnTo>
                    <a:pt x="17" y="31"/>
                  </a:lnTo>
                  <a:lnTo>
                    <a:pt x="17" y="0"/>
                  </a:lnTo>
                  <a:lnTo>
                    <a:pt x="8" y="10"/>
                  </a:lnTo>
                  <a:lnTo>
                    <a:pt x="0" y="1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4" name="Freeform 65">
              <a:extLst>
                <a:ext uri="{FF2B5EF4-FFF2-40B4-BE49-F238E27FC236}">
                  <a16:creationId xmlns="" xmlns:a16="http://schemas.microsoft.com/office/drawing/2014/main" id="{260AADCE-713B-4A37-B2DD-A4CE5C54EC7A}"/>
                </a:ext>
              </a:extLst>
            </p:cNvPr>
            <p:cNvSpPr>
              <a:spLocks/>
            </p:cNvSpPr>
            <p:nvPr/>
          </p:nvSpPr>
          <p:spPr bwMode="gray">
            <a:xfrm>
              <a:off x="4682861" y="3702054"/>
              <a:ext cx="208680" cy="219114"/>
            </a:xfrm>
            <a:custGeom>
              <a:avLst/>
              <a:gdLst/>
              <a:ahLst/>
              <a:cxnLst>
                <a:cxn ang="0">
                  <a:pos x="80" y="0"/>
                </a:cxn>
                <a:cxn ang="0">
                  <a:pos x="63" y="17"/>
                </a:cxn>
                <a:cxn ang="0">
                  <a:pos x="56" y="10"/>
                </a:cxn>
                <a:cxn ang="0">
                  <a:pos x="26" y="10"/>
                </a:cxn>
                <a:cxn ang="0">
                  <a:pos x="26" y="71"/>
                </a:cxn>
                <a:cxn ang="0">
                  <a:pos x="0" y="71"/>
                </a:cxn>
                <a:cxn ang="0">
                  <a:pos x="0" y="119"/>
                </a:cxn>
                <a:cxn ang="0">
                  <a:pos x="26" y="144"/>
                </a:cxn>
                <a:cxn ang="0">
                  <a:pos x="26" y="168"/>
                </a:cxn>
                <a:cxn ang="0">
                  <a:pos x="46" y="148"/>
                </a:cxn>
                <a:cxn ang="0">
                  <a:pos x="93" y="148"/>
                </a:cxn>
                <a:cxn ang="0">
                  <a:pos x="160" y="80"/>
                </a:cxn>
                <a:cxn ang="0">
                  <a:pos x="89" y="10"/>
                </a:cxn>
                <a:cxn ang="0">
                  <a:pos x="80" y="0"/>
                </a:cxn>
              </a:cxnLst>
              <a:rect l="0" t="0" r="r" b="b"/>
              <a:pathLst>
                <a:path w="160" h="168">
                  <a:moveTo>
                    <a:pt x="80" y="0"/>
                  </a:moveTo>
                  <a:lnTo>
                    <a:pt x="63" y="17"/>
                  </a:lnTo>
                  <a:lnTo>
                    <a:pt x="56" y="10"/>
                  </a:lnTo>
                  <a:lnTo>
                    <a:pt x="26" y="10"/>
                  </a:lnTo>
                  <a:lnTo>
                    <a:pt x="26" y="71"/>
                  </a:lnTo>
                  <a:lnTo>
                    <a:pt x="0" y="71"/>
                  </a:lnTo>
                  <a:lnTo>
                    <a:pt x="0" y="119"/>
                  </a:lnTo>
                  <a:lnTo>
                    <a:pt x="26" y="144"/>
                  </a:lnTo>
                  <a:lnTo>
                    <a:pt x="26" y="168"/>
                  </a:lnTo>
                  <a:lnTo>
                    <a:pt x="46" y="148"/>
                  </a:lnTo>
                  <a:lnTo>
                    <a:pt x="93" y="148"/>
                  </a:lnTo>
                  <a:lnTo>
                    <a:pt x="160" y="80"/>
                  </a:lnTo>
                  <a:lnTo>
                    <a:pt x="89" y="10"/>
                  </a:lnTo>
                  <a:lnTo>
                    <a:pt x="8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5" name="Freeform 66">
              <a:extLst>
                <a:ext uri="{FF2B5EF4-FFF2-40B4-BE49-F238E27FC236}">
                  <a16:creationId xmlns="" xmlns:a16="http://schemas.microsoft.com/office/drawing/2014/main" id="{7511EC0E-0201-47CB-AB68-3B33EE9D4BB3}"/>
                </a:ext>
              </a:extLst>
            </p:cNvPr>
            <p:cNvSpPr>
              <a:spLocks noEditPoints="1"/>
            </p:cNvSpPr>
            <p:nvPr/>
          </p:nvSpPr>
          <p:spPr bwMode="gray">
            <a:xfrm>
              <a:off x="4455922" y="3177745"/>
              <a:ext cx="63908" cy="70430"/>
            </a:xfrm>
            <a:custGeom>
              <a:avLst/>
              <a:gdLst/>
              <a:ahLst/>
              <a:cxnLst>
                <a:cxn ang="0">
                  <a:pos x="20" y="28"/>
                </a:cxn>
                <a:cxn ang="0">
                  <a:pos x="20" y="54"/>
                </a:cxn>
                <a:cxn ang="0">
                  <a:pos x="49" y="54"/>
                </a:cxn>
                <a:cxn ang="0">
                  <a:pos x="49" y="28"/>
                </a:cxn>
                <a:cxn ang="0">
                  <a:pos x="20" y="28"/>
                </a:cxn>
                <a:cxn ang="0">
                  <a:pos x="0" y="10"/>
                </a:cxn>
                <a:cxn ang="0">
                  <a:pos x="9" y="10"/>
                </a:cxn>
                <a:cxn ang="0">
                  <a:pos x="9" y="0"/>
                </a:cxn>
                <a:cxn ang="0">
                  <a:pos x="0" y="0"/>
                </a:cxn>
                <a:cxn ang="0">
                  <a:pos x="0" y="10"/>
                </a:cxn>
              </a:cxnLst>
              <a:rect l="0" t="0" r="r" b="b"/>
              <a:pathLst>
                <a:path w="49" h="54">
                  <a:moveTo>
                    <a:pt x="20" y="28"/>
                  </a:moveTo>
                  <a:lnTo>
                    <a:pt x="20" y="54"/>
                  </a:lnTo>
                  <a:lnTo>
                    <a:pt x="49" y="54"/>
                  </a:lnTo>
                  <a:lnTo>
                    <a:pt x="49" y="28"/>
                  </a:lnTo>
                  <a:lnTo>
                    <a:pt x="20" y="28"/>
                  </a:lnTo>
                  <a:close/>
                  <a:moveTo>
                    <a:pt x="0" y="10"/>
                  </a:moveTo>
                  <a:lnTo>
                    <a:pt x="9" y="10"/>
                  </a:lnTo>
                  <a:lnTo>
                    <a:pt x="9" y="0"/>
                  </a:lnTo>
                  <a:lnTo>
                    <a:pt x="0" y="0"/>
                  </a:lnTo>
                  <a:lnTo>
                    <a:pt x="0" y="1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6" name="Freeform 67">
              <a:extLst>
                <a:ext uri="{FF2B5EF4-FFF2-40B4-BE49-F238E27FC236}">
                  <a16:creationId xmlns="" xmlns:a16="http://schemas.microsoft.com/office/drawing/2014/main" id="{615DDA78-08BB-40E7-9B5B-9FA86893EBDA}"/>
                </a:ext>
              </a:extLst>
            </p:cNvPr>
            <p:cNvSpPr>
              <a:spLocks/>
            </p:cNvSpPr>
            <p:nvPr/>
          </p:nvSpPr>
          <p:spPr bwMode="gray">
            <a:xfrm>
              <a:off x="5177173" y="3561195"/>
              <a:ext cx="152597" cy="296065"/>
            </a:xfrm>
            <a:custGeom>
              <a:avLst/>
              <a:gdLst/>
              <a:ahLst/>
              <a:cxnLst>
                <a:cxn ang="0">
                  <a:pos x="0" y="98"/>
                </a:cxn>
                <a:cxn ang="0">
                  <a:pos x="0" y="227"/>
                </a:cxn>
                <a:cxn ang="0">
                  <a:pos x="34" y="227"/>
                </a:cxn>
                <a:cxn ang="0">
                  <a:pos x="88" y="173"/>
                </a:cxn>
                <a:cxn ang="0">
                  <a:pos x="88" y="101"/>
                </a:cxn>
                <a:cxn ang="0">
                  <a:pos x="117" y="71"/>
                </a:cxn>
                <a:cxn ang="0">
                  <a:pos x="117" y="22"/>
                </a:cxn>
                <a:cxn ang="0">
                  <a:pos x="97" y="0"/>
                </a:cxn>
                <a:cxn ang="0">
                  <a:pos x="0" y="98"/>
                </a:cxn>
              </a:cxnLst>
              <a:rect l="0" t="0" r="r" b="b"/>
              <a:pathLst>
                <a:path w="117" h="227">
                  <a:moveTo>
                    <a:pt x="0" y="98"/>
                  </a:moveTo>
                  <a:lnTo>
                    <a:pt x="0" y="227"/>
                  </a:lnTo>
                  <a:lnTo>
                    <a:pt x="34" y="227"/>
                  </a:lnTo>
                  <a:lnTo>
                    <a:pt x="88" y="173"/>
                  </a:lnTo>
                  <a:lnTo>
                    <a:pt x="88" y="101"/>
                  </a:lnTo>
                  <a:lnTo>
                    <a:pt x="117" y="71"/>
                  </a:lnTo>
                  <a:lnTo>
                    <a:pt x="117" y="22"/>
                  </a:lnTo>
                  <a:lnTo>
                    <a:pt x="97" y="0"/>
                  </a:lnTo>
                  <a:lnTo>
                    <a:pt x="0" y="9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7" name="Freeform 68">
              <a:extLst>
                <a:ext uri="{FF2B5EF4-FFF2-40B4-BE49-F238E27FC236}">
                  <a16:creationId xmlns="" xmlns:a16="http://schemas.microsoft.com/office/drawing/2014/main" id="{5A377EE0-AFA4-4544-9C20-727C393B7315}"/>
                </a:ext>
              </a:extLst>
            </p:cNvPr>
            <p:cNvSpPr>
              <a:spLocks/>
            </p:cNvSpPr>
            <p:nvPr/>
          </p:nvSpPr>
          <p:spPr bwMode="gray">
            <a:xfrm>
              <a:off x="3982478" y="1629598"/>
              <a:ext cx="153902" cy="108253"/>
            </a:xfrm>
            <a:custGeom>
              <a:avLst/>
              <a:gdLst/>
              <a:ahLst/>
              <a:cxnLst>
                <a:cxn ang="0">
                  <a:pos x="0" y="0"/>
                </a:cxn>
                <a:cxn ang="0">
                  <a:pos x="0" y="37"/>
                </a:cxn>
                <a:cxn ang="0">
                  <a:pos x="46" y="83"/>
                </a:cxn>
                <a:cxn ang="0">
                  <a:pos x="75" y="54"/>
                </a:cxn>
                <a:cxn ang="0">
                  <a:pos x="118" y="54"/>
                </a:cxn>
                <a:cxn ang="0">
                  <a:pos x="118" y="4"/>
                </a:cxn>
                <a:cxn ang="0">
                  <a:pos x="43" y="4"/>
                </a:cxn>
                <a:cxn ang="0">
                  <a:pos x="43" y="21"/>
                </a:cxn>
                <a:cxn ang="0">
                  <a:pos x="21" y="21"/>
                </a:cxn>
                <a:cxn ang="0">
                  <a:pos x="21" y="0"/>
                </a:cxn>
                <a:cxn ang="0">
                  <a:pos x="0" y="0"/>
                </a:cxn>
              </a:cxnLst>
              <a:rect l="0" t="0" r="r" b="b"/>
              <a:pathLst>
                <a:path w="118" h="83">
                  <a:moveTo>
                    <a:pt x="0" y="0"/>
                  </a:moveTo>
                  <a:lnTo>
                    <a:pt x="0" y="37"/>
                  </a:lnTo>
                  <a:lnTo>
                    <a:pt x="46" y="83"/>
                  </a:lnTo>
                  <a:lnTo>
                    <a:pt x="75" y="54"/>
                  </a:lnTo>
                  <a:lnTo>
                    <a:pt x="118" y="54"/>
                  </a:lnTo>
                  <a:lnTo>
                    <a:pt x="118" y="4"/>
                  </a:lnTo>
                  <a:lnTo>
                    <a:pt x="43" y="4"/>
                  </a:lnTo>
                  <a:lnTo>
                    <a:pt x="43" y="21"/>
                  </a:lnTo>
                  <a:lnTo>
                    <a:pt x="21" y="21"/>
                  </a:lnTo>
                  <a:lnTo>
                    <a:pt x="21" y="0"/>
                  </a:lnTo>
                  <a:lnTo>
                    <a:pt x="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8" name="Freeform 69">
              <a:extLst>
                <a:ext uri="{FF2B5EF4-FFF2-40B4-BE49-F238E27FC236}">
                  <a16:creationId xmlns="" xmlns:a16="http://schemas.microsoft.com/office/drawing/2014/main" id="{9E920235-4CA1-42D1-B820-3CB07F49D740}"/>
                </a:ext>
              </a:extLst>
            </p:cNvPr>
            <p:cNvSpPr>
              <a:spLocks/>
            </p:cNvSpPr>
            <p:nvPr/>
          </p:nvSpPr>
          <p:spPr bwMode="gray">
            <a:xfrm>
              <a:off x="4485919" y="2466928"/>
              <a:ext cx="301282" cy="353452"/>
            </a:xfrm>
            <a:custGeom>
              <a:avLst/>
              <a:gdLst/>
              <a:ahLst/>
              <a:cxnLst>
                <a:cxn ang="0">
                  <a:pos x="0" y="140"/>
                </a:cxn>
                <a:cxn ang="0">
                  <a:pos x="26" y="165"/>
                </a:cxn>
                <a:cxn ang="0">
                  <a:pos x="68" y="208"/>
                </a:cxn>
                <a:cxn ang="0">
                  <a:pos x="93" y="182"/>
                </a:cxn>
                <a:cxn ang="0">
                  <a:pos x="114" y="162"/>
                </a:cxn>
                <a:cxn ang="0">
                  <a:pos x="224" y="271"/>
                </a:cxn>
                <a:cxn ang="0">
                  <a:pos x="224" y="240"/>
                </a:cxn>
                <a:cxn ang="0">
                  <a:pos x="231" y="240"/>
                </a:cxn>
                <a:cxn ang="0">
                  <a:pos x="231" y="208"/>
                </a:cxn>
                <a:cxn ang="0">
                  <a:pos x="231" y="35"/>
                </a:cxn>
                <a:cxn ang="0">
                  <a:pos x="231" y="31"/>
                </a:cxn>
                <a:cxn ang="0">
                  <a:pos x="219" y="31"/>
                </a:cxn>
                <a:cxn ang="0">
                  <a:pos x="190" y="0"/>
                </a:cxn>
                <a:cxn ang="0">
                  <a:pos x="153" y="0"/>
                </a:cxn>
                <a:cxn ang="0">
                  <a:pos x="153" y="51"/>
                </a:cxn>
                <a:cxn ang="0">
                  <a:pos x="143" y="51"/>
                </a:cxn>
                <a:cxn ang="0">
                  <a:pos x="127" y="34"/>
                </a:cxn>
                <a:cxn ang="0">
                  <a:pos x="110" y="34"/>
                </a:cxn>
                <a:cxn ang="0">
                  <a:pos x="80" y="5"/>
                </a:cxn>
                <a:cxn ang="0">
                  <a:pos x="33" y="5"/>
                </a:cxn>
                <a:cxn ang="0">
                  <a:pos x="0" y="38"/>
                </a:cxn>
                <a:cxn ang="0">
                  <a:pos x="0" y="140"/>
                </a:cxn>
              </a:cxnLst>
              <a:rect l="0" t="0" r="r" b="b"/>
              <a:pathLst>
                <a:path w="231" h="271">
                  <a:moveTo>
                    <a:pt x="0" y="140"/>
                  </a:moveTo>
                  <a:lnTo>
                    <a:pt x="26" y="165"/>
                  </a:lnTo>
                  <a:lnTo>
                    <a:pt x="68" y="208"/>
                  </a:lnTo>
                  <a:lnTo>
                    <a:pt x="93" y="182"/>
                  </a:lnTo>
                  <a:lnTo>
                    <a:pt x="114" y="162"/>
                  </a:lnTo>
                  <a:lnTo>
                    <a:pt x="224" y="271"/>
                  </a:lnTo>
                  <a:lnTo>
                    <a:pt x="224" y="240"/>
                  </a:lnTo>
                  <a:lnTo>
                    <a:pt x="231" y="240"/>
                  </a:lnTo>
                  <a:lnTo>
                    <a:pt x="231" y="208"/>
                  </a:lnTo>
                  <a:lnTo>
                    <a:pt x="231" y="35"/>
                  </a:lnTo>
                  <a:lnTo>
                    <a:pt x="231" y="31"/>
                  </a:lnTo>
                  <a:lnTo>
                    <a:pt x="219" y="31"/>
                  </a:lnTo>
                  <a:lnTo>
                    <a:pt x="190" y="0"/>
                  </a:lnTo>
                  <a:lnTo>
                    <a:pt x="153" y="0"/>
                  </a:lnTo>
                  <a:lnTo>
                    <a:pt x="153" y="51"/>
                  </a:lnTo>
                  <a:lnTo>
                    <a:pt x="143" y="51"/>
                  </a:lnTo>
                  <a:lnTo>
                    <a:pt x="127" y="34"/>
                  </a:lnTo>
                  <a:lnTo>
                    <a:pt x="110" y="34"/>
                  </a:lnTo>
                  <a:lnTo>
                    <a:pt x="80" y="5"/>
                  </a:lnTo>
                  <a:lnTo>
                    <a:pt x="33" y="5"/>
                  </a:lnTo>
                  <a:lnTo>
                    <a:pt x="0" y="38"/>
                  </a:lnTo>
                  <a:lnTo>
                    <a:pt x="0" y="14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89" name="Freeform 70">
              <a:extLst>
                <a:ext uri="{FF2B5EF4-FFF2-40B4-BE49-F238E27FC236}">
                  <a16:creationId xmlns="" xmlns:a16="http://schemas.microsoft.com/office/drawing/2014/main" id="{5DAA3C4E-DAD0-4243-A24C-8C3D15F4A0A6}"/>
                </a:ext>
              </a:extLst>
            </p:cNvPr>
            <p:cNvSpPr>
              <a:spLocks/>
            </p:cNvSpPr>
            <p:nvPr/>
          </p:nvSpPr>
          <p:spPr bwMode="gray">
            <a:xfrm>
              <a:off x="4590260" y="3017322"/>
              <a:ext cx="247808" cy="186508"/>
            </a:xfrm>
            <a:custGeom>
              <a:avLst/>
              <a:gdLst/>
              <a:ahLst/>
              <a:cxnLst>
                <a:cxn ang="0">
                  <a:pos x="100" y="8"/>
                </a:cxn>
                <a:cxn ang="0">
                  <a:pos x="85" y="25"/>
                </a:cxn>
                <a:cxn ang="0">
                  <a:pos x="63" y="25"/>
                </a:cxn>
                <a:cxn ang="0">
                  <a:pos x="63" y="51"/>
                </a:cxn>
                <a:cxn ang="0">
                  <a:pos x="13" y="51"/>
                </a:cxn>
                <a:cxn ang="0">
                  <a:pos x="0" y="63"/>
                </a:cxn>
                <a:cxn ang="0">
                  <a:pos x="0" y="117"/>
                </a:cxn>
                <a:cxn ang="0">
                  <a:pos x="25" y="143"/>
                </a:cxn>
                <a:cxn ang="0">
                  <a:pos x="25" y="122"/>
                </a:cxn>
                <a:cxn ang="0">
                  <a:pos x="51" y="122"/>
                </a:cxn>
                <a:cxn ang="0">
                  <a:pos x="59" y="114"/>
                </a:cxn>
                <a:cxn ang="0">
                  <a:pos x="76" y="97"/>
                </a:cxn>
                <a:cxn ang="0">
                  <a:pos x="88" y="109"/>
                </a:cxn>
                <a:cxn ang="0">
                  <a:pos x="122" y="109"/>
                </a:cxn>
                <a:cxn ang="0">
                  <a:pos x="139" y="92"/>
                </a:cxn>
                <a:cxn ang="0">
                  <a:pos x="190" y="92"/>
                </a:cxn>
                <a:cxn ang="0">
                  <a:pos x="190" y="76"/>
                </a:cxn>
                <a:cxn ang="0">
                  <a:pos x="139" y="25"/>
                </a:cxn>
                <a:cxn ang="0">
                  <a:pos x="139" y="0"/>
                </a:cxn>
                <a:cxn ang="0">
                  <a:pos x="110" y="0"/>
                </a:cxn>
                <a:cxn ang="0">
                  <a:pos x="100" y="8"/>
                </a:cxn>
              </a:cxnLst>
              <a:rect l="0" t="0" r="r" b="b"/>
              <a:pathLst>
                <a:path w="190" h="143">
                  <a:moveTo>
                    <a:pt x="100" y="8"/>
                  </a:moveTo>
                  <a:lnTo>
                    <a:pt x="85" y="25"/>
                  </a:lnTo>
                  <a:lnTo>
                    <a:pt x="63" y="25"/>
                  </a:lnTo>
                  <a:lnTo>
                    <a:pt x="63" y="51"/>
                  </a:lnTo>
                  <a:lnTo>
                    <a:pt x="13" y="51"/>
                  </a:lnTo>
                  <a:lnTo>
                    <a:pt x="0" y="63"/>
                  </a:lnTo>
                  <a:lnTo>
                    <a:pt x="0" y="117"/>
                  </a:lnTo>
                  <a:lnTo>
                    <a:pt x="25" y="143"/>
                  </a:lnTo>
                  <a:lnTo>
                    <a:pt x="25" y="122"/>
                  </a:lnTo>
                  <a:lnTo>
                    <a:pt x="51" y="122"/>
                  </a:lnTo>
                  <a:lnTo>
                    <a:pt x="59" y="114"/>
                  </a:lnTo>
                  <a:lnTo>
                    <a:pt x="76" y="97"/>
                  </a:lnTo>
                  <a:lnTo>
                    <a:pt x="88" y="109"/>
                  </a:lnTo>
                  <a:lnTo>
                    <a:pt x="122" y="109"/>
                  </a:lnTo>
                  <a:lnTo>
                    <a:pt x="139" y="92"/>
                  </a:lnTo>
                  <a:lnTo>
                    <a:pt x="190" y="92"/>
                  </a:lnTo>
                  <a:lnTo>
                    <a:pt x="190" y="76"/>
                  </a:lnTo>
                  <a:lnTo>
                    <a:pt x="139" y="25"/>
                  </a:lnTo>
                  <a:lnTo>
                    <a:pt x="139" y="0"/>
                  </a:lnTo>
                  <a:lnTo>
                    <a:pt x="110" y="0"/>
                  </a:lnTo>
                  <a:lnTo>
                    <a:pt x="100" y="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0" name="Freeform 71">
              <a:extLst>
                <a:ext uri="{FF2B5EF4-FFF2-40B4-BE49-F238E27FC236}">
                  <a16:creationId xmlns="" xmlns:a16="http://schemas.microsoft.com/office/drawing/2014/main" id="{9EF61A39-B380-4A5B-B06E-A6100BD3EE68}"/>
                </a:ext>
              </a:extLst>
            </p:cNvPr>
            <p:cNvSpPr>
              <a:spLocks/>
            </p:cNvSpPr>
            <p:nvPr/>
          </p:nvSpPr>
          <p:spPr bwMode="gray">
            <a:xfrm>
              <a:off x="4153335" y="2890809"/>
              <a:ext cx="174770" cy="155206"/>
            </a:xfrm>
            <a:custGeom>
              <a:avLst/>
              <a:gdLst/>
              <a:ahLst/>
              <a:cxnLst>
                <a:cxn ang="0">
                  <a:pos x="95" y="0"/>
                </a:cxn>
                <a:cxn ang="0">
                  <a:pos x="0" y="97"/>
                </a:cxn>
                <a:cxn ang="0">
                  <a:pos x="32" y="97"/>
                </a:cxn>
                <a:cxn ang="0">
                  <a:pos x="54" y="119"/>
                </a:cxn>
                <a:cxn ang="0">
                  <a:pos x="54" y="85"/>
                </a:cxn>
                <a:cxn ang="0">
                  <a:pos x="78" y="85"/>
                </a:cxn>
                <a:cxn ang="0">
                  <a:pos x="104" y="85"/>
                </a:cxn>
                <a:cxn ang="0">
                  <a:pos x="112" y="85"/>
                </a:cxn>
                <a:cxn ang="0">
                  <a:pos x="126" y="85"/>
                </a:cxn>
                <a:cxn ang="0">
                  <a:pos x="134" y="85"/>
                </a:cxn>
                <a:cxn ang="0">
                  <a:pos x="134" y="39"/>
                </a:cxn>
                <a:cxn ang="0">
                  <a:pos x="95" y="0"/>
                </a:cxn>
              </a:cxnLst>
              <a:rect l="0" t="0" r="r" b="b"/>
              <a:pathLst>
                <a:path w="134" h="119">
                  <a:moveTo>
                    <a:pt x="95" y="0"/>
                  </a:moveTo>
                  <a:lnTo>
                    <a:pt x="0" y="97"/>
                  </a:lnTo>
                  <a:lnTo>
                    <a:pt x="32" y="97"/>
                  </a:lnTo>
                  <a:lnTo>
                    <a:pt x="54" y="119"/>
                  </a:lnTo>
                  <a:lnTo>
                    <a:pt x="54" y="85"/>
                  </a:lnTo>
                  <a:lnTo>
                    <a:pt x="78" y="85"/>
                  </a:lnTo>
                  <a:lnTo>
                    <a:pt x="104" y="85"/>
                  </a:lnTo>
                  <a:lnTo>
                    <a:pt x="112" y="85"/>
                  </a:lnTo>
                  <a:lnTo>
                    <a:pt x="126" y="85"/>
                  </a:lnTo>
                  <a:lnTo>
                    <a:pt x="134" y="85"/>
                  </a:lnTo>
                  <a:lnTo>
                    <a:pt x="134" y="39"/>
                  </a:lnTo>
                  <a:lnTo>
                    <a:pt x="95"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1" name="Freeform 72">
              <a:extLst>
                <a:ext uri="{FF2B5EF4-FFF2-40B4-BE49-F238E27FC236}">
                  <a16:creationId xmlns="" xmlns:a16="http://schemas.microsoft.com/office/drawing/2014/main" id="{F70E7ABC-097B-433F-92E9-68AEB4D4C1C9}"/>
                </a:ext>
              </a:extLst>
            </p:cNvPr>
            <p:cNvSpPr>
              <a:spLocks/>
            </p:cNvSpPr>
            <p:nvPr/>
          </p:nvSpPr>
          <p:spPr bwMode="gray">
            <a:xfrm>
              <a:off x="2650838" y="2950805"/>
              <a:ext cx="263459" cy="412143"/>
            </a:xfrm>
            <a:custGeom>
              <a:avLst/>
              <a:gdLst/>
              <a:ahLst/>
              <a:cxnLst>
                <a:cxn ang="0">
                  <a:pos x="71" y="248"/>
                </a:cxn>
                <a:cxn ang="0">
                  <a:pos x="122" y="299"/>
                </a:cxn>
                <a:cxn ang="0">
                  <a:pos x="142" y="299"/>
                </a:cxn>
                <a:cxn ang="0">
                  <a:pos x="142" y="316"/>
                </a:cxn>
                <a:cxn ang="0">
                  <a:pos x="163" y="316"/>
                </a:cxn>
                <a:cxn ang="0">
                  <a:pos x="163" y="202"/>
                </a:cxn>
                <a:cxn ang="0">
                  <a:pos x="190" y="202"/>
                </a:cxn>
                <a:cxn ang="0">
                  <a:pos x="202" y="214"/>
                </a:cxn>
                <a:cxn ang="0">
                  <a:pos x="202" y="127"/>
                </a:cxn>
                <a:cxn ang="0">
                  <a:pos x="163" y="127"/>
                </a:cxn>
                <a:cxn ang="0">
                  <a:pos x="163" y="102"/>
                </a:cxn>
                <a:cxn ang="0">
                  <a:pos x="113" y="102"/>
                </a:cxn>
                <a:cxn ang="0">
                  <a:pos x="113" y="46"/>
                </a:cxn>
                <a:cxn ang="0">
                  <a:pos x="143" y="17"/>
                </a:cxn>
                <a:cxn ang="0">
                  <a:pos x="143" y="0"/>
                </a:cxn>
                <a:cxn ang="0">
                  <a:pos x="122" y="20"/>
                </a:cxn>
                <a:cxn ang="0">
                  <a:pos x="102" y="20"/>
                </a:cxn>
                <a:cxn ang="0">
                  <a:pos x="56" y="66"/>
                </a:cxn>
                <a:cxn ang="0">
                  <a:pos x="53" y="65"/>
                </a:cxn>
                <a:cxn ang="0">
                  <a:pos x="34" y="85"/>
                </a:cxn>
                <a:cxn ang="0">
                  <a:pos x="34" y="185"/>
                </a:cxn>
                <a:cxn ang="0">
                  <a:pos x="0" y="219"/>
                </a:cxn>
                <a:cxn ang="0">
                  <a:pos x="0" y="228"/>
                </a:cxn>
                <a:cxn ang="0">
                  <a:pos x="49" y="228"/>
                </a:cxn>
                <a:cxn ang="0">
                  <a:pos x="71" y="248"/>
                </a:cxn>
              </a:cxnLst>
              <a:rect l="0" t="0" r="r" b="b"/>
              <a:pathLst>
                <a:path w="202" h="316">
                  <a:moveTo>
                    <a:pt x="71" y="248"/>
                  </a:moveTo>
                  <a:lnTo>
                    <a:pt x="122" y="299"/>
                  </a:lnTo>
                  <a:lnTo>
                    <a:pt x="142" y="299"/>
                  </a:lnTo>
                  <a:lnTo>
                    <a:pt x="142" y="316"/>
                  </a:lnTo>
                  <a:lnTo>
                    <a:pt x="163" y="316"/>
                  </a:lnTo>
                  <a:lnTo>
                    <a:pt x="163" y="202"/>
                  </a:lnTo>
                  <a:lnTo>
                    <a:pt x="190" y="202"/>
                  </a:lnTo>
                  <a:lnTo>
                    <a:pt x="202" y="214"/>
                  </a:lnTo>
                  <a:lnTo>
                    <a:pt x="202" y="127"/>
                  </a:lnTo>
                  <a:lnTo>
                    <a:pt x="163" y="127"/>
                  </a:lnTo>
                  <a:lnTo>
                    <a:pt x="163" y="102"/>
                  </a:lnTo>
                  <a:lnTo>
                    <a:pt x="113" y="102"/>
                  </a:lnTo>
                  <a:lnTo>
                    <a:pt x="113" y="46"/>
                  </a:lnTo>
                  <a:lnTo>
                    <a:pt x="143" y="17"/>
                  </a:lnTo>
                  <a:lnTo>
                    <a:pt x="143" y="0"/>
                  </a:lnTo>
                  <a:lnTo>
                    <a:pt x="122" y="20"/>
                  </a:lnTo>
                  <a:lnTo>
                    <a:pt x="102" y="20"/>
                  </a:lnTo>
                  <a:lnTo>
                    <a:pt x="56" y="66"/>
                  </a:lnTo>
                  <a:lnTo>
                    <a:pt x="53" y="65"/>
                  </a:lnTo>
                  <a:lnTo>
                    <a:pt x="34" y="85"/>
                  </a:lnTo>
                  <a:lnTo>
                    <a:pt x="34" y="185"/>
                  </a:lnTo>
                  <a:lnTo>
                    <a:pt x="0" y="219"/>
                  </a:lnTo>
                  <a:lnTo>
                    <a:pt x="0" y="228"/>
                  </a:lnTo>
                  <a:lnTo>
                    <a:pt x="49" y="228"/>
                  </a:lnTo>
                  <a:lnTo>
                    <a:pt x="71" y="24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2" name="Freeform 73">
              <a:extLst>
                <a:ext uri="{FF2B5EF4-FFF2-40B4-BE49-F238E27FC236}">
                  <a16:creationId xmlns="" xmlns:a16="http://schemas.microsoft.com/office/drawing/2014/main" id="{E23A59C7-BB24-4FB1-BAB8-9FBA32B7A561}"/>
                </a:ext>
              </a:extLst>
            </p:cNvPr>
            <p:cNvSpPr>
              <a:spLocks/>
            </p:cNvSpPr>
            <p:nvPr/>
          </p:nvSpPr>
          <p:spPr bwMode="gray">
            <a:xfrm>
              <a:off x="4882412" y="3154268"/>
              <a:ext cx="113470" cy="148685"/>
            </a:xfrm>
            <a:custGeom>
              <a:avLst/>
              <a:gdLst/>
              <a:ahLst/>
              <a:cxnLst>
                <a:cxn ang="0">
                  <a:pos x="0" y="101"/>
                </a:cxn>
                <a:cxn ang="0">
                  <a:pos x="0" y="114"/>
                </a:cxn>
                <a:cxn ang="0">
                  <a:pos x="29" y="114"/>
                </a:cxn>
                <a:cxn ang="0">
                  <a:pos x="87" y="114"/>
                </a:cxn>
                <a:cxn ang="0">
                  <a:pos x="87" y="12"/>
                </a:cxn>
                <a:cxn ang="0">
                  <a:pos x="75" y="0"/>
                </a:cxn>
                <a:cxn ang="0">
                  <a:pos x="75" y="24"/>
                </a:cxn>
                <a:cxn ang="0">
                  <a:pos x="32" y="24"/>
                </a:cxn>
                <a:cxn ang="0">
                  <a:pos x="29" y="21"/>
                </a:cxn>
                <a:cxn ang="0">
                  <a:pos x="29" y="72"/>
                </a:cxn>
                <a:cxn ang="0">
                  <a:pos x="0" y="101"/>
                </a:cxn>
              </a:cxnLst>
              <a:rect l="0" t="0" r="r" b="b"/>
              <a:pathLst>
                <a:path w="87" h="114">
                  <a:moveTo>
                    <a:pt x="0" y="101"/>
                  </a:moveTo>
                  <a:lnTo>
                    <a:pt x="0" y="114"/>
                  </a:lnTo>
                  <a:lnTo>
                    <a:pt x="29" y="114"/>
                  </a:lnTo>
                  <a:lnTo>
                    <a:pt x="87" y="114"/>
                  </a:lnTo>
                  <a:lnTo>
                    <a:pt x="87" y="12"/>
                  </a:lnTo>
                  <a:lnTo>
                    <a:pt x="75" y="0"/>
                  </a:lnTo>
                  <a:lnTo>
                    <a:pt x="75" y="24"/>
                  </a:lnTo>
                  <a:lnTo>
                    <a:pt x="32" y="24"/>
                  </a:lnTo>
                  <a:lnTo>
                    <a:pt x="29" y="21"/>
                  </a:lnTo>
                  <a:lnTo>
                    <a:pt x="29" y="72"/>
                  </a:lnTo>
                  <a:lnTo>
                    <a:pt x="0" y="10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3" name="Freeform 74">
              <a:extLst>
                <a:ext uri="{FF2B5EF4-FFF2-40B4-BE49-F238E27FC236}">
                  <a16:creationId xmlns="" xmlns:a16="http://schemas.microsoft.com/office/drawing/2014/main" id="{CECA086D-7338-456E-A580-8A3C52EFFD52}"/>
                </a:ext>
              </a:extLst>
            </p:cNvPr>
            <p:cNvSpPr>
              <a:spLocks/>
            </p:cNvSpPr>
            <p:nvPr/>
          </p:nvSpPr>
          <p:spPr bwMode="gray">
            <a:xfrm>
              <a:off x="4733727" y="3451637"/>
              <a:ext cx="217810" cy="263459"/>
            </a:xfrm>
            <a:custGeom>
              <a:avLst/>
              <a:gdLst/>
              <a:ahLst/>
              <a:cxnLst>
                <a:cxn ang="0">
                  <a:pos x="104" y="71"/>
                </a:cxn>
                <a:cxn ang="0">
                  <a:pos x="126" y="92"/>
                </a:cxn>
                <a:cxn ang="0">
                  <a:pos x="126" y="108"/>
                </a:cxn>
                <a:cxn ang="0">
                  <a:pos x="109" y="108"/>
                </a:cxn>
                <a:cxn ang="0">
                  <a:pos x="67" y="66"/>
                </a:cxn>
                <a:cxn ang="0">
                  <a:pos x="29" y="66"/>
                </a:cxn>
                <a:cxn ang="0">
                  <a:pos x="29" y="95"/>
                </a:cxn>
                <a:cxn ang="0">
                  <a:pos x="0" y="95"/>
                </a:cxn>
                <a:cxn ang="0">
                  <a:pos x="0" y="158"/>
                </a:cxn>
                <a:cxn ang="0">
                  <a:pos x="24" y="185"/>
                </a:cxn>
                <a:cxn ang="0">
                  <a:pos x="34" y="185"/>
                </a:cxn>
                <a:cxn ang="0">
                  <a:pos x="41" y="192"/>
                </a:cxn>
                <a:cxn ang="0">
                  <a:pos x="50" y="202"/>
                </a:cxn>
                <a:cxn ang="0">
                  <a:pos x="100" y="151"/>
                </a:cxn>
                <a:cxn ang="0">
                  <a:pos x="117" y="151"/>
                </a:cxn>
                <a:cxn ang="0">
                  <a:pos x="134" y="151"/>
                </a:cxn>
                <a:cxn ang="0">
                  <a:pos x="167" y="117"/>
                </a:cxn>
                <a:cxn ang="0">
                  <a:pos x="167" y="37"/>
                </a:cxn>
                <a:cxn ang="0">
                  <a:pos x="131" y="0"/>
                </a:cxn>
                <a:cxn ang="0">
                  <a:pos x="104" y="24"/>
                </a:cxn>
                <a:cxn ang="0">
                  <a:pos x="104" y="71"/>
                </a:cxn>
              </a:cxnLst>
              <a:rect l="0" t="0" r="r" b="b"/>
              <a:pathLst>
                <a:path w="167" h="202">
                  <a:moveTo>
                    <a:pt x="104" y="71"/>
                  </a:moveTo>
                  <a:lnTo>
                    <a:pt x="126" y="92"/>
                  </a:lnTo>
                  <a:lnTo>
                    <a:pt x="126" y="108"/>
                  </a:lnTo>
                  <a:lnTo>
                    <a:pt x="109" y="108"/>
                  </a:lnTo>
                  <a:lnTo>
                    <a:pt x="67" y="66"/>
                  </a:lnTo>
                  <a:lnTo>
                    <a:pt x="29" y="66"/>
                  </a:lnTo>
                  <a:lnTo>
                    <a:pt x="29" y="95"/>
                  </a:lnTo>
                  <a:lnTo>
                    <a:pt x="0" y="95"/>
                  </a:lnTo>
                  <a:lnTo>
                    <a:pt x="0" y="158"/>
                  </a:lnTo>
                  <a:lnTo>
                    <a:pt x="24" y="185"/>
                  </a:lnTo>
                  <a:lnTo>
                    <a:pt x="34" y="185"/>
                  </a:lnTo>
                  <a:lnTo>
                    <a:pt x="41" y="192"/>
                  </a:lnTo>
                  <a:lnTo>
                    <a:pt x="50" y="202"/>
                  </a:lnTo>
                  <a:lnTo>
                    <a:pt x="100" y="151"/>
                  </a:lnTo>
                  <a:lnTo>
                    <a:pt x="117" y="151"/>
                  </a:lnTo>
                  <a:lnTo>
                    <a:pt x="134" y="151"/>
                  </a:lnTo>
                  <a:lnTo>
                    <a:pt x="167" y="117"/>
                  </a:lnTo>
                  <a:lnTo>
                    <a:pt x="167" y="37"/>
                  </a:lnTo>
                  <a:lnTo>
                    <a:pt x="131" y="0"/>
                  </a:lnTo>
                  <a:lnTo>
                    <a:pt x="104" y="24"/>
                  </a:lnTo>
                  <a:lnTo>
                    <a:pt x="104" y="7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4" name="Freeform 75">
              <a:extLst>
                <a:ext uri="{FF2B5EF4-FFF2-40B4-BE49-F238E27FC236}">
                  <a16:creationId xmlns="" xmlns:a16="http://schemas.microsoft.com/office/drawing/2014/main" id="{F50EE610-2975-4CCF-972B-EB058113941A}"/>
                </a:ext>
              </a:extLst>
            </p:cNvPr>
            <p:cNvSpPr>
              <a:spLocks/>
            </p:cNvSpPr>
            <p:nvPr/>
          </p:nvSpPr>
          <p:spPr bwMode="gray">
            <a:xfrm>
              <a:off x="4798940" y="3648579"/>
              <a:ext cx="159119" cy="157814"/>
            </a:xfrm>
            <a:custGeom>
              <a:avLst/>
              <a:gdLst/>
              <a:ahLst/>
              <a:cxnLst>
                <a:cxn ang="0">
                  <a:pos x="50" y="0"/>
                </a:cxn>
                <a:cxn ang="0">
                  <a:pos x="0" y="51"/>
                </a:cxn>
                <a:cxn ang="0">
                  <a:pos x="71" y="121"/>
                </a:cxn>
                <a:cxn ang="0">
                  <a:pos x="93" y="121"/>
                </a:cxn>
                <a:cxn ang="0">
                  <a:pos x="122" y="92"/>
                </a:cxn>
                <a:cxn ang="0">
                  <a:pos x="122" y="0"/>
                </a:cxn>
                <a:cxn ang="0">
                  <a:pos x="84" y="0"/>
                </a:cxn>
                <a:cxn ang="0">
                  <a:pos x="67" y="0"/>
                </a:cxn>
                <a:cxn ang="0">
                  <a:pos x="50" y="0"/>
                </a:cxn>
              </a:cxnLst>
              <a:rect l="0" t="0" r="r" b="b"/>
              <a:pathLst>
                <a:path w="122" h="121">
                  <a:moveTo>
                    <a:pt x="50" y="0"/>
                  </a:moveTo>
                  <a:lnTo>
                    <a:pt x="0" y="51"/>
                  </a:lnTo>
                  <a:lnTo>
                    <a:pt x="71" y="121"/>
                  </a:lnTo>
                  <a:lnTo>
                    <a:pt x="93" y="121"/>
                  </a:lnTo>
                  <a:lnTo>
                    <a:pt x="122" y="92"/>
                  </a:lnTo>
                  <a:lnTo>
                    <a:pt x="122" y="0"/>
                  </a:lnTo>
                  <a:lnTo>
                    <a:pt x="84" y="0"/>
                  </a:lnTo>
                  <a:lnTo>
                    <a:pt x="67" y="0"/>
                  </a:lnTo>
                  <a:lnTo>
                    <a:pt x="5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5" name="Freeform 76">
              <a:extLst>
                <a:ext uri="{FF2B5EF4-FFF2-40B4-BE49-F238E27FC236}">
                  <a16:creationId xmlns="" xmlns:a16="http://schemas.microsoft.com/office/drawing/2014/main" id="{85CB3FB8-0553-4043-8273-57FD3941A90F}"/>
                </a:ext>
              </a:extLst>
            </p:cNvPr>
            <p:cNvSpPr>
              <a:spLocks/>
            </p:cNvSpPr>
            <p:nvPr/>
          </p:nvSpPr>
          <p:spPr bwMode="gray">
            <a:xfrm>
              <a:off x="4882412" y="3325125"/>
              <a:ext cx="37823" cy="37823"/>
            </a:xfrm>
            <a:custGeom>
              <a:avLst/>
              <a:gdLst/>
              <a:ahLst/>
              <a:cxnLst>
                <a:cxn ang="0">
                  <a:pos x="0" y="12"/>
                </a:cxn>
                <a:cxn ang="0">
                  <a:pos x="17" y="29"/>
                </a:cxn>
                <a:cxn ang="0">
                  <a:pos x="29" y="17"/>
                </a:cxn>
                <a:cxn ang="0">
                  <a:pos x="29" y="0"/>
                </a:cxn>
                <a:cxn ang="0">
                  <a:pos x="0" y="0"/>
                </a:cxn>
                <a:cxn ang="0">
                  <a:pos x="0" y="12"/>
                </a:cxn>
              </a:cxnLst>
              <a:rect l="0" t="0" r="r" b="b"/>
              <a:pathLst>
                <a:path w="29" h="29">
                  <a:moveTo>
                    <a:pt x="0" y="12"/>
                  </a:moveTo>
                  <a:lnTo>
                    <a:pt x="17" y="29"/>
                  </a:lnTo>
                  <a:lnTo>
                    <a:pt x="29" y="17"/>
                  </a:lnTo>
                  <a:lnTo>
                    <a:pt x="29" y="0"/>
                  </a:lnTo>
                  <a:lnTo>
                    <a:pt x="0" y="0"/>
                  </a:lnTo>
                  <a:lnTo>
                    <a:pt x="0" y="1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6" name="Rectangle 77">
              <a:extLst>
                <a:ext uri="{FF2B5EF4-FFF2-40B4-BE49-F238E27FC236}">
                  <a16:creationId xmlns="" xmlns:a16="http://schemas.microsoft.com/office/drawing/2014/main" id="{D11B9181-6B8B-42F1-A303-AF7B11821248}"/>
                </a:ext>
              </a:extLst>
            </p:cNvPr>
            <p:cNvSpPr>
              <a:spLocks noChangeArrowheads="1"/>
            </p:cNvSpPr>
            <p:nvPr/>
          </p:nvSpPr>
          <p:spPr bwMode="gray">
            <a:xfrm>
              <a:off x="4882412" y="3302953"/>
              <a:ext cx="37823" cy="22172"/>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297" name="Freeform 78">
              <a:extLst>
                <a:ext uri="{FF2B5EF4-FFF2-40B4-BE49-F238E27FC236}">
                  <a16:creationId xmlns="" xmlns:a16="http://schemas.microsoft.com/office/drawing/2014/main" id="{C2D143DD-B38F-4438-AA0C-3EE50BC80C33}"/>
                </a:ext>
              </a:extLst>
            </p:cNvPr>
            <p:cNvSpPr>
              <a:spLocks/>
            </p:cNvSpPr>
            <p:nvPr/>
          </p:nvSpPr>
          <p:spPr bwMode="gray">
            <a:xfrm>
              <a:off x="4146814" y="1930880"/>
              <a:ext cx="82168" cy="66517"/>
            </a:xfrm>
            <a:custGeom>
              <a:avLst/>
              <a:gdLst/>
              <a:ahLst/>
              <a:cxnLst>
                <a:cxn ang="0">
                  <a:pos x="39" y="17"/>
                </a:cxn>
                <a:cxn ang="0">
                  <a:pos x="22" y="0"/>
                </a:cxn>
                <a:cxn ang="0">
                  <a:pos x="12" y="7"/>
                </a:cxn>
                <a:cxn ang="0">
                  <a:pos x="12" y="38"/>
                </a:cxn>
                <a:cxn ang="0">
                  <a:pos x="0" y="51"/>
                </a:cxn>
                <a:cxn ang="0">
                  <a:pos x="63" y="51"/>
                </a:cxn>
                <a:cxn ang="0">
                  <a:pos x="63" y="17"/>
                </a:cxn>
                <a:cxn ang="0">
                  <a:pos x="39" y="17"/>
                </a:cxn>
              </a:cxnLst>
              <a:rect l="0" t="0" r="r" b="b"/>
              <a:pathLst>
                <a:path w="63" h="51">
                  <a:moveTo>
                    <a:pt x="39" y="17"/>
                  </a:moveTo>
                  <a:lnTo>
                    <a:pt x="22" y="0"/>
                  </a:lnTo>
                  <a:lnTo>
                    <a:pt x="12" y="7"/>
                  </a:lnTo>
                  <a:lnTo>
                    <a:pt x="12" y="38"/>
                  </a:lnTo>
                  <a:lnTo>
                    <a:pt x="0" y="51"/>
                  </a:lnTo>
                  <a:lnTo>
                    <a:pt x="63" y="51"/>
                  </a:lnTo>
                  <a:lnTo>
                    <a:pt x="63" y="17"/>
                  </a:lnTo>
                  <a:lnTo>
                    <a:pt x="39" y="1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8" name="Freeform 79">
              <a:extLst>
                <a:ext uri="{FF2B5EF4-FFF2-40B4-BE49-F238E27FC236}">
                  <a16:creationId xmlns="" xmlns:a16="http://schemas.microsoft.com/office/drawing/2014/main" id="{46F67FA9-41FD-4583-A000-A61176EDE11F}"/>
                </a:ext>
              </a:extLst>
            </p:cNvPr>
            <p:cNvSpPr>
              <a:spLocks noEditPoints="1"/>
            </p:cNvSpPr>
            <p:nvPr/>
          </p:nvSpPr>
          <p:spPr bwMode="gray">
            <a:xfrm>
              <a:off x="4175508" y="1831757"/>
              <a:ext cx="174770" cy="208680"/>
            </a:xfrm>
            <a:custGeom>
              <a:avLst/>
              <a:gdLst/>
              <a:ahLst/>
              <a:cxnLst>
                <a:cxn ang="0">
                  <a:pos x="41" y="68"/>
                </a:cxn>
                <a:cxn ang="0">
                  <a:pos x="7" y="68"/>
                </a:cxn>
                <a:cxn ang="0">
                  <a:pos x="0" y="76"/>
                </a:cxn>
                <a:cxn ang="0">
                  <a:pos x="17" y="93"/>
                </a:cxn>
                <a:cxn ang="0">
                  <a:pos x="41" y="93"/>
                </a:cxn>
                <a:cxn ang="0">
                  <a:pos x="41" y="68"/>
                </a:cxn>
                <a:cxn ang="0">
                  <a:pos x="117" y="110"/>
                </a:cxn>
                <a:cxn ang="0">
                  <a:pos x="117" y="80"/>
                </a:cxn>
                <a:cxn ang="0">
                  <a:pos x="92" y="54"/>
                </a:cxn>
                <a:cxn ang="0">
                  <a:pos x="92" y="22"/>
                </a:cxn>
                <a:cxn ang="0">
                  <a:pos x="75" y="22"/>
                </a:cxn>
                <a:cxn ang="0">
                  <a:pos x="75" y="0"/>
                </a:cxn>
                <a:cxn ang="0">
                  <a:pos x="50" y="0"/>
                </a:cxn>
                <a:cxn ang="0">
                  <a:pos x="50" y="71"/>
                </a:cxn>
                <a:cxn ang="0">
                  <a:pos x="75" y="71"/>
                </a:cxn>
                <a:cxn ang="0">
                  <a:pos x="75" y="100"/>
                </a:cxn>
                <a:cxn ang="0">
                  <a:pos x="54" y="100"/>
                </a:cxn>
                <a:cxn ang="0">
                  <a:pos x="54" y="134"/>
                </a:cxn>
                <a:cxn ang="0">
                  <a:pos x="70" y="134"/>
                </a:cxn>
                <a:cxn ang="0">
                  <a:pos x="70" y="147"/>
                </a:cxn>
                <a:cxn ang="0">
                  <a:pos x="37" y="147"/>
                </a:cxn>
                <a:cxn ang="0">
                  <a:pos x="37" y="160"/>
                </a:cxn>
                <a:cxn ang="0">
                  <a:pos x="109" y="160"/>
                </a:cxn>
                <a:cxn ang="0">
                  <a:pos x="134" y="134"/>
                </a:cxn>
                <a:cxn ang="0">
                  <a:pos x="134" y="110"/>
                </a:cxn>
                <a:cxn ang="0">
                  <a:pos x="117" y="110"/>
                </a:cxn>
              </a:cxnLst>
              <a:rect l="0" t="0" r="r" b="b"/>
              <a:pathLst>
                <a:path w="134" h="160">
                  <a:moveTo>
                    <a:pt x="41" y="68"/>
                  </a:moveTo>
                  <a:lnTo>
                    <a:pt x="7" y="68"/>
                  </a:lnTo>
                  <a:lnTo>
                    <a:pt x="0" y="76"/>
                  </a:lnTo>
                  <a:lnTo>
                    <a:pt x="17" y="93"/>
                  </a:lnTo>
                  <a:lnTo>
                    <a:pt x="41" y="93"/>
                  </a:lnTo>
                  <a:lnTo>
                    <a:pt x="41" y="68"/>
                  </a:lnTo>
                  <a:close/>
                  <a:moveTo>
                    <a:pt x="117" y="110"/>
                  </a:moveTo>
                  <a:lnTo>
                    <a:pt x="117" y="80"/>
                  </a:lnTo>
                  <a:lnTo>
                    <a:pt x="92" y="54"/>
                  </a:lnTo>
                  <a:lnTo>
                    <a:pt x="92" y="22"/>
                  </a:lnTo>
                  <a:lnTo>
                    <a:pt x="75" y="22"/>
                  </a:lnTo>
                  <a:lnTo>
                    <a:pt x="75" y="0"/>
                  </a:lnTo>
                  <a:lnTo>
                    <a:pt x="50" y="0"/>
                  </a:lnTo>
                  <a:lnTo>
                    <a:pt x="50" y="71"/>
                  </a:lnTo>
                  <a:lnTo>
                    <a:pt x="75" y="71"/>
                  </a:lnTo>
                  <a:lnTo>
                    <a:pt x="75" y="100"/>
                  </a:lnTo>
                  <a:lnTo>
                    <a:pt x="54" y="100"/>
                  </a:lnTo>
                  <a:lnTo>
                    <a:pt x="54" y="134"/>
                  </a:lnTo>
                  <a:lnTo>
                    <a:pt x="70" y="134"/>
                  </a:lnTo>
                  <a:lnTo>
                    <a:pt x="70" y="147"/>
                  </a:lnTo>
                  <a:lnTo>
                    <a:pt x="37" y="147"/>
                  </a:lnTo>
                  <a:lnTo>
                    <a:pt x="37" y="160"/>
                  </a:lnTo>
                  <a:lnTo>
                    <a:pt x="109" y="160"/>
                  </a:lnTo>
                  <a:lnTo>
                    <a:pt x="134" y="134"/>
                  </a:lnTo>
                  <a:lnTo>
                    <a:pt x="134" y="110"/>
                  </a:lnTo>
                  <a:lnTo>
                    <a:pt x="117" y="11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299" name="Freeform 80">
              <a:extLst>
                <a:ext uri="{FF2B5EF4-FFF2-40B4-BE49-F238E27FC236}">
                  <a16:creationId xmlns="" xmlns:a16="http://schemas.microsoft.com/office/drawing/2014/main" id="{BB83281C-7CF6-4DA4-9011-0313DB6F3FC1}"/>
                </a:ext>
              </a:extLst>
            </p:cNvPr>
            <p:cNvSpPr>
              <a:spLocks/>
            </p:cNvSpPr>
            <p:nvPr/>
          </p:nvSpPr>
          <p:spPr bwMode="gray">
            <a:xfrm>
              <a:off x="2798218" y="2972977"/>
              <a:ext cx="268676" cy="263459"/>
            </a:xfrm>
            <a:custGeom>
              <a:avLst/>
              <a:gdLst/>
              <a:ahLst/>
              <a:cxnLst>
                <a:cxn ang="0">
                  <a:pos x="0" y="85"/>
                </a:cxn>
                <a:cxn ang="0">
                  <a:pos x="50" y="85"/>
                </a:cxn>
                <a:cxn ang="0">
                  <a:pos x="50" y="110"/>
                </a:cxn>
                <a:cxn ang="0">
                  <a:pos x="89" y="110"/>
                </a:cxn>
                <a:cxn ang="0">
                  <a:pos x="89" y="197"/>
                </a:cxn>
                <a:cxn ang="0">
                  <a:pos x="92" y="202"/>
                </a:cxn>
                <a:cxn ang="0">
                  <a:pos x="138" y="202"/>
                </a:cxn>
                <a:cxn ang="0">
                  <a:pos x="138" y="143"/>
                </a:cxn>
                <a:cxn ang="0">
                  <a:pos x="184" y="143"/>
                </a:cxn>
                <a:cxn ang="0">
                  <a:pos x="184" y="122"/>
                </a:cxn>
                <a:cxn ang="0">
                  <a:pos x="184" y="85"/>
                </a:cxn>
                <a:cxn ang="0">
                  <a:pos x="206" y="62"/>
                </a:cxn>
                <a:cxn ang="0">
                  <a:pos x="164" y="20"/>
                </a:cxn>
                <a:cxn ang="0">
                  <a:pos x="77" y="20"/>
                </a:cxn>
                <a:cxn ang="0">
                  <a:pos x="55" y="0"/>
                </a:cxn>
                <a:cxn ang="0">
                  <a:pos x="38" y="17"/>
                </a:cxn>
                <a:cxn ang="0">
                  <a:pos x="38" y="32"/>
                </a:cxn>
                <a:cxn ang="0">
                  <a:pos x="26" y="46"/>
                </a:cxn>
                <a:cxn ang="0">
                  <a:pos x="13" y="32"/>
                </a:cxn>
                <a:cxn ang="0">
                  <a:pos x="30" y="17"/>
                </a:cxn>
                <a:cxn ang="0">
                  <a:pos x="30" y="0"/>
                </a:cxn>
                <a:cxn ang="0">
                  <a:pos x="0" y="29"/>
                </a:cxn>
                <a:cxn ang="0">
                  <a:pos x="0" y="85"/>
                </a:cxn>
              </a:cxnLst>
              <a:rect l="0" t="0" r="r" b="b"/>
              <a:pathLst>
                <a:path w="206" h="202">
                  <a:moveTo>
                    <a:pt x="0" y="85"/>
                  </a:moveTo>
                  <a:lnTo>
                    <a:pt x="50" y="85"/>
                  </a:lnTo>
                  <a:lnTo>
                    <a:pt x="50" y="110"/>
                  </a:lnTo>
                  <a:lnTo>
                    <a:pt x="89" y="110"/>
                  </a:lnTo>
                  <a:lnTo>
                    <a:pt x="89" y="197"/>
                  </a:lnTo>
                  <a:lnTo>
                    <a:pt x="92" y="202"/>
                  </a:lnTo>
                  <a:lnTo>
                    <a:pt x="138" y="202"/>
                  </a:lnTo>
                  <a:lnTo>
                    <a:pt x="138" y="143"/>
                  </a:lnTo>
                  <a:lnTo>
                    <a:pt x="184" y="143"/>
                  </a:lnTo>
                  <a:lnTo>
                    <a:pt x="184" y="122"/>
                  </a:lnTo>
                  <a:lnTo>
                    <a:pt x="184" y="85"/>
                  </a:lnTo>
                  <a:lnTo>
                    <a:pt x="206" y="62"/>
                  </a:lnTo>
                  <a:lnTo>
                    <a:pt x="164" y="20"/>
                  </a:lnTo>
                  <a:lnTo>
                    <a:pt x="77" y="20"/>
                  </a:lnTo>
                  <a:lnTo>
                    <a:pt x="55" y="0"/>
                  </a:lnTo>
                  <a:lnTo>
                    <a:pt x="38" y="17"/>
                  </a:lnTo>
                  <a:lnTo>
                    <a:pt x="38" y="32"/>
                  </a:lnTo>
                  <a:lnTo>
                    <a:pt x="26" y="46"/>
                  </a:lnTo>
                  <a:lnTo>
                    <a:pt x="13" y="32"/>
                  </a:lnTo>
                  <a:lnTo>
                    <a:pt x="30" y="17"/>
                  </a:lnTo>
                  <a:lnTo>
                    <a:pt x="30" y="0"/>
                  </a:lnTo>
                  <a:lnTo>
                    <a:pt x="0" y="29"/>
                  </a:lnTo>
                  <a:lnTo>
                    <a:pt x="0" y="8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0" name="Freeform 81">
              <a:extLst>
                <a:ext uri="{FF2B5EF4-FFF2-40B4-BE49-F238E27FC236}">
                  <a16:creationId xmlns="" xmlns:a16="http://schemas.microsoft.com/office/drawing/2014/main" id="{96980723-21E8-499B-B234-8045E2088D56}"/>
                </a:ext>
              </a:extLst>
            </p:cNvPr>
            <p:cNvSpPr>
              <a:spLocks/>
            </p:cNvSpPr>
            <p:nvPr/>
          </p:nvSpPr>
          <p:spPr bwMode="gray">
            <a:xfrm>
              <a:off x="2036536" y="2363892"/>
              <a:ext cx="547785" cy="503441"/>
            </a:xfrm>
            <a:custGeom>
              <a:avLst/>
              <a:gdLst/>
              <a:ahLst/>
              <a:cxnLst>
                <a:cxn ang="0">
                  <a:pos x="328" y="367"/>
                </a:cxn>
                <a:cxn ang="0">
                  <a:pos x="328" y="329"/>
                </a:cxn>
                <a:cxn ang="0">
                  <a:pos x="350" y="329"/>
                </a:cxn>
                <a:cxn ang="0">
                  <a:pos x="350" y="312"/>
                </a:cxn>
                <a:cxn ang="0">
                  <a:pos x="371" y="312"/>
                </a:cxn>
                <a:cxn ang="0">
                  <a:pos x="371" y="312"/>
                </a:cxn>
                <a:cxn ang="0">
                  <a:pos x="420" y="261"/>
                </a:cxn>
                <a:cxn ang="0">
                  <a:pos x="357" y="261"/>
                </a:cxn>
                <a:cxn ang="0">
                  <a:pos x="308" y="312"/>
                </a:cxn>
                <a:cxn ang="0">
                  <a:pos x="265" y="312"/>
                </a:cxn>
                <a:cxn ang="0">
                  <a:pos x="245" y="290"/>
                </a:cxn>
                <a:cxn ang="0">
                  <a:pos x="245" y="173"/>
                </a:cxn>
                <a:cxn ang="0">
                  <a:pos x="254" y="162"/>
                </a:cxn>
                <a:cxn ang="0">
                  <a:pos x="226" y="131"/>
                </a:cxn>
                <a:cxn ang="0">
                  <a:pos x="226" y="81"/>
                </a:cxn>
                <a:cxn ang="0">
                  <a:pos x="202" y="81"/>
                </a:cxn>
                <a:cxn ang="0">
                  <a:pos x="185" y="97"/>
                </a:cxn>
                <a:cxn ang="0">
                  <a:pos x="168" y="81"/>
                </a:cxn>
                <a:cxn ang="0">
                  <a:pos x="168" y="51"/>
                </a:cxn>
                <a:cxn ang="0">
                  <a:pos x="148" y="30"/>
                </a:cxn>
                <a:cxn ang="0">
                  <a:pos x="126" y="30"/>
                </a:cxn>
                <a:cxn ang="0">
                  <a:pos x="126" y="39"/>
                </a:cxn>
                <a:cxn ang="0">
                  <a:pos x="85" y="39"/>
                </a:cxn>
                <a:cxn ang="0">
                  <a:pos x="46" y="0"/>
                </a:cxn>
                <a:cxn ang="0">
                  <a:pos x="14" y="0"/>
                </a:cxn>
                <a:cxn ang="0">
                  <a:pos x="14" y="105"/>
                </a:cxn>
                <a:cxn ang="0">
                  <a:pos x="0" y="105"/>
                </a:cxn>
                <a:cxn ang="0">
                  <a:pos x="26" y="130"/>
                </a:cxn>
                <a:cxn ang="0">
                  <a:pos x="26" y="181"/>
                </a:cxn>
                <a:cxn ang="0">
                  <a:pos x="55" y="210"/>
                </a:cxn>
                <a:cxn ang="0">
                  <a:pos x="72" y="193"/>
                </a:cxn>
                <a:cxn ang="0">
                  <a:pos x="51" y="173"/>
                </a:cxn>
                <a:cxn ang="0">
                  <a:pos x="51" y="139"/>
                </a:cxn>
                <a:cxn ang="0">
                  <a:pos x="43" y="130"/>
                </a:cxn>
                <a:cxn ang="0">
                  <a:pos x="43" y="20"/>
                </a:cxn>
                <a:cxn ang="0">
                  <a:pos x="60" y="37"/>
                </a:cxn>
                <a:cxn ang="0">
                  <a:pos x="60" y="96"/>
                </a:cxn>
                <a:cxn ang="0">
                  <a:pos x="80" y="117"/>
                </a:cxn>
                <a:cxn ang="0">
                  <a:pos x="80" y="202"/>
                </a:cxn>
                <a:cxn ang="0">
                  <a:pos x="126" y="248"/>
                </a:cxn>
                <a:cxn ang="0">
                  <a:pos x="102" y="273"/>
                </a:cxn>
                <a:cxn ang="0">
                  <a:pos x="185" y="358"/>
                </a:cxn>
                <a:cxn ang="0">
                  <a:pos x="274" y="358"/>
                </a:cxn>
                <a:cxn ang="0">
                  <a:pos x="302" y="386"/>
                </a:cxn>
                <a:cxn ang="0">
                  <a:pos x="302" y="367"/>
                </a:cxn>
                <a:cxn ang="0">
                  <a:pos x="328" y="367"/>
                </a:cxn>
              </a:cxnLst>
              <a:rect l="0" t="0" r="r" b="b"/>
              <a:pathLst>
                <a:path w="420" h="386">
                  <a:moveTo>
                    <a:pt x="328" y="367"/>
                  </a:moveTo>
                  <a:lnTo>
                    <a:pt x="328" y="329"/>
                  </a:lnTo>
                  <a:lnTo>
                    <a:pt x="350" y="329"/>
                  </a:lnTo>
                  <a:lnTo>
                    <a:pt x="350" y="312"/>
                  </a:lnTo>
                  <a:lnTo>
                    <a:pt x="371" y="312"/>
                  </a:lnTo>
                  <a:lnTo>
                    <a:pt x="371" y="312"/>
                  </a:lnTo>
                  <a:lnTo>
                    <a:pt x="420" y="261"/>
                  </a:lnTo>
                  <a:lnTo>
                    <a:pt x="357" y="261"/>
                  </a:lnTo>
                  <a:lnTo>
                    <a:pt x="308" y="312"/>
                  </a:lnTo>
                  <a:lnTo>
                    <a:pt x="265" y="312"/>
                  </a:lnTo>
                  <a:lnTo>
                    <a:pt x="245" y="290"/>
                  </a:lnTo>
                  <a:lnTo>
                    <a:pt x="245" y="173"/>
                  </a:lnTo>
                  <a:lnTo>
                    <a:pt x="254" y="162"/>
                  </a:lnTo>
                  <a:lnTo>
                    <a:pt x="226" y="131"/>
                  </a:lnTo>
                  <a:lnTo>
                    <a:pt x="226" y="81"/>
                  </a:lnTo>
                  <a:lnTo>
                    <a:pt x="202" y="81"/>
                  </a:lnTo>
                  <a:lnTo>
                    <a:pt x="185" y="97"/>
                  </a:lnTo>
                  <a:lnTo>
                    <a:pt x="168" y="81"/>
                  </a:lnTo>
                  <a:lnTo>
                    <a:pt x="168" y="51"/>
                  </a:lnTo>
                  <a:lnTo>
                    <a:pt x="148" y="30"/>
                  </a:lnTo>
                  <a:lnTo>
                    <a:pt x="126" y="30"/>
                  </a:lnTo>
                  <a:lnTo>
                    <a:pt x="126" y="39"/>
                  </a:lnTo>
                  <a:lnTo>
                    <a:pt x="85" y="39"/>
                  </a:lnTo>
                  <a:lnTo>
                    <a:pt x="46" y="0"/>
                  </a:lnTo>
                  <a:lnTo>
                    <a:pt x="14" y="0"/>
                  </a:lnTo>
                  <a:lnTo>
                    <a:pt x="14" y="105"/>
                  </a:lnTo>
                  <a:lnTo>
                    <a:pt x="0" y="105"/>
                  </a:lnTo>
                  <a:lnTo>
                    <a:pt x="26" y="130"/>
                  </a:lnTo>
                  <a:lnTo>
                    <a:pt x="26" y="181"/>
                  </a:lnTo>
                  <a:lnTo>
                    <a:pt x="55" y="210"/>
                  </a:lnTo>
                  <a:lnTo>
                    <a:pt x="72" y="193"/>
                  </a:lnTo>
                  <a:lnTo>
                    <a:pt x="51" y="173"/>
                  </a:lnTo>
                  <a:lnTo>
                    <a:pt x="51" y="139"/>
                  </a:lnTo>
                  <a:lnTo>
                    <a:pt x="43" y="130"/>
                  </a:lnTo>
                  <a:lnTo>
                    <a:pt x="43" y="20"/>
                  </a:lnTo>
                  <a:lnTo>
                    <a:pt x="60" y="37"/>
                  </a:lnTo>
                  <a:lnTo>
                    <a:pt x="60" y="96"/>
                  </a:lnTo>
                  <a:lnTo>
                    <a:pt x="80" y="117"/>
                  </a:lnTo>
                  <a:lnTo>
                    <a:pt x="80" y="202"/>
                  </a:lnTo>
                  <a:lnTo>
                    <a:pt x="126" y="248"/>
                  </a:lnTo>
                  <a:lnTo>
                    <a:pt x="102" y="273"/>
                  </a:lnTo>
                  <a:lnTo>
                    <a:pt x="185" y="358"/>
                  </a:lnTo>
                  <a:lnTo>
                    <a:pt x="274" y="358"/>
                  </a:lnTo>
                  <a:lnTo>
                    <a:pt x="302" y="386"/>
                  </a:lnTo>
                  <a:lnTo>
                    <a:pt x="302" y="367"/>
                  </a:lnTo>
                  <a:lnTo>
                    <a:pt x="328" y="36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1" name="Freeform 82">
              <a:extLst>
                <a:ext uri="{FF2B5EF4-FFF2-40B4-BE49-F238E27FC236}">
                  <a16:creationId xmlns="" xmlns:a16="http://schemas.microsoft.com/office/drawing/2014/main" id="{2C4F1E1F-92DD-42E3-BBBF-908572141751}"/>
                </a:ext>
              </a:extLst>
            </p:cNvPr>
            <p:cNvSpPr>
              <a:spLocks/>
            </p:cNvSpPr>
            <p:nvPr/>
          </p:nvSpPr>
          <p:spPr bwMode="gray">
            <a:xfrm>
              <a:off x="2524326" y="2875158"/>
              <a:ext cx="82168" cy="108253"/>
            </a:xfrm>
            <a:custGeom>
              <a:avLst/>
              <a:gdLst/>
              <a:ahLst/>
              <a:cxnLst>
                <a:cxn ang="0">
                  <a:pos x="63" y="0"/>
                </a:cxn>
                <a:cxn ang="0">
                  <a:pos x="34" y="0"/>
                </a:cxn>
                <a:cxn ang="0">
                  <a:pos x="0" y="34"/>
                </a:cxn>
                <a:cxn ang="0">
                  <a:pos x="0" y="78"/>
                </a:cxn>
                <a:cxn ang="0">
                  <a:pos x="5" y="83"/>
                </a:cxn>
                <a:cxn ang="0">
                  <a:pos x="5" y="83"/>
                </a:cxn>
                <a:cxn ang="0">
                  <a:pos x="63" y="83"/>
                </a:cxn>
                <a:cxn ang="0">
                  <a:pos x="63" y="0"/>
                </a:cxn>
              </a:cxnLst>
              <a:rect l="0" t="0" r="r" b="b"/>
              <a:pathLst>
                <a:path w="63" h="83">
                  <a:moveTo>
                    <a:pt x="63" y="0"/>
                  </a:moveTo>
                  <a:lnTo>
                    <a:pt x="34" y="0"/>
                  </a:lnTo>
                  <a:lnTo>
                    <a:pt x="0" y="34"/>
                  </a:lnTo>
                  <a:lnTo>
                    <a:pt x="0" y="78"/>
                  </a:lnTo>
                  <a:lnTo>
                    <a:pt x="5" y="83"/>
                  </a:lnTo>
                  <a:lnTo>
                    <a:pt x="5" y="83"/>
                  </a:lnTo>
                  <a:lnTo>
                    <a:pt x="63" y="83"/>
                  </a:lnTo>
                  <a:lnTo>
                    <a:pt x="63"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2" name="Freeform 83">
              <a:extLst>
                <a:ext uri="{FF2B5EF4-FFF2-40B4-BE49-F238E27FC236}">
                  <a16:creationId xmlns="" xmlns:a16="http://schemas.microsoft.com/office/drawing/2014/main" id="{67EF82A7-C395-47E9-ABBF-3544BF3CE635}"/>
                </a:ext>
              </a:extLst>
            </p:cNvPr>
            <p:cNvSpPr>
              <a:spLocks/>
            </p:cNvSpPr>
            <p:nvPr/>
          </p:nvSpPr>
          <p:spPr bwMode="gray">
            <a:xfrm>
              <a:off x="2430420" y="2792990"/>
              <a:ext cx="78255" cy="108253"/>
            </a:xfrm>
            <a:custGeom>
              <a:avLst/>
              <a:gdLst/>
              <a:ahLst/>
              <a:cxnLst>
                <a:cxn ang="0">
                  <a:pos x="60" y="50"/>
                </a:cxn>
                <a:cxn ang="0">
                  <a:pos x="48" y="38"/>
                </a:cxn>
                <a:cxn ang="0">
                  <a:pos x="48" y="0"/>
                </a:cxn>
                <a:cxn ang="0">
                  <a:pos x="26" y="0"/>
                </a:cxn>
                <a:cxn ang="0">
                  <a:pos x="26" y="38"/>
                </a:cxn>
                <a:cxn ang="0">
                  <a:pos x="0" y="38"/>
                </a:cxn>
                <a:cxn ang="0">
                  <a:pos x="0" y="57"/>
                </a:cxn>
                <a:cxn ang="0">
                  <a:pos x="1" y="58"/>
                </a:cxn>
                <a:cxn ang="0">
                  <a:pos x="26" y="83"/>
                </a:cxn>
                <a:cxn ang="0">
                  <a:pos x="26" y="83"/>
                </a:cxn>
                <a:cxn ang="0">
                  <a:pos x="48" y="63"/>
                </a:cxn>
                <a:cxn ang="0">
                  <a:pos x="60" y="50"/>
                </a:cxn>
              </a:cxnLst>
              <a:rect l="0" t="0" r="r" b="b"/>
              <a:pathLst>
                <a:path w="60" h="83">
                  <a:moveTo>
                    <a:pt x="60" y="50"/>
                  </a:moveTo>
                  <a:lnTo>
                    <a:pt x="48" y="38"/>
                  </a:lnTo>
                  <a:lnTo>
                    <a:pt x="48" y="0"/>
                  </a:lnTo>
                  <a:lnTo>
                    <a:pt x="26" y="0"/>
                  </a:lnTo>
                  <a:lnTo>
                    <a:pt x="26" y="38"/>
                  </a:lnTo>
                  <a:lnTo>
                    <a:pt x="0" y="38"/>
                  </a:lnTo>
                  <a:lnTo>
                    <a:pt x="0" y="57"/>
                  </a:lnTo>
                  <a:lnTo>
                    <a:pt x="1" y="58"/>
                  </a:lnTo>
                  <a:lnTo>
                    <a:pt x="26" y="83"/>
                  </a:lnTo>
                  <a:lnTo>
                    <a:pt x="26" y="83"/>
                  </a:lnTo>
                  <a:lnTo>
                    <a:pt x="48" y="63"/>
                  </a:lnTo>
                  <a:lnTo>
                    <a:pt x="60" y="5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3" name="Freeform 84">
              <a:extLst>
                <a:ext uri="{FF2B5EF4-FFF2-40B4-BE49-F238E27FC236}">
                  <a16:creationId xmlns="" xmlns:a16="http://schemas.microsoft.com/office/drawing/2014/main" id="{21D66579-241D-40C6-8E84-A84A7AA73C81}"/>
                </a:ext>
              </a:extLst>
            </p:cNvPr>
            <p:cNvSpPr>
              <a:spLocks/>
            </p:cNvSpPr>
            <p:nvPr/>
          </p:nvSpPr>
          <p:spPr bwMode="gray">
            <a:xfrm>
              <a:off x="2493024" y="2846465"/>
              <a:ext cx="113470" cy="73038"/>
            </a:xfrm>
            <a:custGeom>
              <a:avLst/>
              <a:gdLst/>
              <a:ahLst/>
              <a:cxnLst>
                <a:cxn ang="0">
                  <a:pos x="87" y="22"/>
                </a:cxn>
                <a:cxn ang="0">
                  <a:pos x="87" y="22"/>
                </a:cxn>
                <a:cxn ang="0">
                  <a:pos x="70" y="5"/>
                </a:cxn>
                <a:cxn ang="0">
                  <a:pos x="21" y="5"/>
                </a:cxn>
                <a:cxn ang="0">
                  <a:pos x="21" y="0"/>
                </a:cxn>
                <a:cxn ang="0">
                  <a:pos x="12" y="9"/>
                </a:cxn>
                <a:cxn ang="0">
                  <a:pos x="0" y="22"/>
                </a:cxn>
                <a:cxn ang="0">
                  <a:pos x="15" y="39"/>
                </a:cxn>
                <a:cxn ang="0">
                  <a:pos x="15" y="54"/>
                </a:cxn>
                <a:cxn ang="0">
                  <a:pos x="24" y="54"/>
                </a:cxn>
                <a:cxn ang="0">
                  <a:pos x="24" y="56"/>
                </a:cxn>
                <a:cxn ang="0">
                  <a:pos x="58" y="22"/>
                </a:cxn>
                <a:cxn ang="0">
                  <a:pos x="87" y="22"/>
                </a:cxn>
              </a:cxnLst>
              <a:rect l="0" t="0" r="r" b="b"/>
              <a:pathLst>
                <a:path w="87" h="56">
                  <a:moveTo>
                    <a:pt x="87" y="22"/>
                  </a:moveTo>
                  <a:lnTo>
                    <a:pt x="87" y="22"/>
                  </a:lnTo>
                  <a:lnTo>
                    <a:pt x="70" y="5"/>
                  </a:lnTo>
                  <a:lnTo>
                    <a:pt x="21" y="5"/>
                  </a:lnTo>
                  <a:lnTo>
                    <a:pt x="21" y="0"/>
                  </a:lnTo>
                  <a:lnTo>
                    <a:pt x="12" y="9"/>
                  </a:lnTo>
                  <a:lnTo>
                    <a:pt x="0" y="22"/>
                  </a:lnTo>
                  <a:lnTo>
                    <a:pt x="15" y="39"/>
                  </a:lnTo>
                  <a:lnTo>
                    <a:pt x="15" y="54"/>
                  </a:lnTo>
                  <a:lnTo>
                    <a:pt x="24" y="54"/>
                  </a:lnTo>
                  <a:lnTo>
                    <a:pt x="24" y="56"/>
                  </a:lnTo>
                  <a:lnTo>
                    <a:pt x="58" y="22"/>
                  </a:lnTo>
                  <a:lnTo>
                    <a:pt x="87" y="2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4" name="Freeform 85">
              <a:extLst>
                <a:ext uri="{FF2B5EF4-FFF2-40B4-BE49-F238E27FC236}">
                  <a16:creationId xmlns="" xmlns:a16="http://schemas.microsoft.com/office/drawing/2014/main" id="{BA58A5E5-ECC9-42C0-A86C-082286F73093}"/>
                </a:ext>
              </a:extLst>
            </p:cNvPr>
            <p:cNvSpPr>
              <a:spLocks/>
            </p:cNvSpPr>
            <p:nvPr/>
          </p:nvSpPr>
          <p:spPr bwMode="gray">
            <a:xfrm>
              <a:off x="2464330" y="2875158"/>
              <a:ext cx="48257" cy="41736"/>
            </a:xfrm>
            <a:custGeom>
              <a:avLst/>
              <a:gdLst/>
              <a:ahLst/>
              <a:cxnLst>
                <a:cxn ang="0">
                  <a:pos x="22" y="0"/>
                </a:cxn>
                <a:cxn ang="0">
                  <a:pos x="0" y="20"/>
                </a:cxn>
                <a:cxn ang="0">
                  <a:pos x="12" y="32"/>
                </a:cxn>
                <a:cxn ang="0">
                  <a:pos x="37" y="32"/>
                </a:cxn>
                <a:cxn ang="0">
                  <a:pos x="37" y="17"/>
                </a:cxn>
                <a:cxn ang="0">
                  <a:pos x="22" y="0"/>
                </a:cxn>
              </a:cxnLst>
              <a:rect l="0" t="0" r="r" b="b"/>
              <a:pathLst>
                <a:path w="37" h="32">
                  <a:moveTo>
                    <a:pt x="22" y="0"/>
                  </a:moveTo>
                  <a:lnTo>
                    <a:pt x="0" y="20"/>
                  </a:lnTo>
                  <a:lnTo>
                    <a:pt x="12" y="32"/>
                  </a:lnTo>
                  <a:lnTo>
                    <a:pt x="37" y="32"/>
                  </a:lnTo>
                  <a:lnTo>
                    <a:pt x="37" y="17"/>
                  </a:lnTo>
                  <a:lnTo>
                    <a:pt x="22"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5" name="Freeform 86">
              <a:extLst>
                <a:ext uri="{FF2B5EF4-FFF2-40B4-BE49-F238E27FC236}">
                  <a16:creationId xmlns="" xmlns:a16="http://schemas.microsoft.com/office/drawing/2014/main" id="{374E579F-608D-4A7E-AB82-DAB8D8D0DA32}"/>
                </a:ext>
              </a:extLst>
            </p:cNvPr>
            <p:cNvSpPr>
              <a:spLocks/>
            </p:cNvSpPr>
            <p:nvPr/>
          </p:nvSpPr>
          <p:spPr bwMode="gray">
            <a:xfrm>
              <a:off x="1992191" y="1913925"/>
              <a:ext cx="1096875" cy="708209"/>
            </a:xfrm>
            <a:custGeom>
              <a:avLst/>
              <a:gdLst/>
              <a:ahLst/>
              <a:cxnLst>
                <a:cxn ang="0">
                  <a:pos x="119" y="384"/>
                </a:cxn>
                <a:cxn ang="0">
                  <a:pos x="160" y="384"/>
                </a:cxn>
                <a:cxn ang="0">
                  <a:pos x="160" y="375"/>
                </a:cxn>
                <a:cxn ang="0">
                  <a:pos x="182" y="375"/>
                </a:cxn>
                <a:cxn ang="0">
                  <a:pos x="202" y="396"/>
                </a:cxn>
                <a:cxn ang="0">
                  <a:pos x="202" y="426"/>
                </a:cxn>
                <a:cxn ang="0">
                  <a:pos x="219" y="442"/>
                </a:cxn>
                <a:cxn ang="0">
                  <a:pos x="236" y="426"/>
                </a:cxn>
                <a:cxn ang="0">
                  <a:pos x="260" y="426"/>
                </a:cxn>
                <a:cxn ang="0">
                  <a:pos x="260" y="476"/>
                </a:cxn>
                <a:cxn ang="0">
                  <a:pos x="288" y="507"/>
                </a:cxn>
                <a:cxn ang="0">
                  <a:pos x="291" y="504"/>
                </a:cxn>
                <a:cxn ang="0">
                  <a:pos x="354" y="441"/>
                </a:cxn>
                <a:cxn ang="0">
                  <a:pos x="459" y="441"/>
                </a:cxn>
                <a:cxn ang="0">
                  <a:pos x="442" y="426"/>
                </a:cxn>
                <a:cxn ang="0">
                  <a:pos x="497" y="426"/>
                </a:cxn>
                <a:cxn ang="0">
                  <a:pos x="522" y="450"/>
                </a:cxn>
                <a:cxn ang="0">
                  <a:pos x="522" y="543"/>
                </a:cxn>
                <a:cxn ang="0">
                  <a:pos x="539" y="543"/>
                </a:cxn>
                <a:cxn ang="0">
                  <a:pos x="551" y="530"/>
                </a:cxn>
                <a:cxn ang="0">
                  <a:pos x="551" y="438"/>
                </a:cxn>
                <a:cxn ang="0">
                  <a:pos x="653" y="336"/>
                </a:cxn>
                <a:cxn ang="0">
                  <a:pos x="653" y="278"/>
                </a:cxn>
                <a:cxn ang="0">
                  <a:pos x="673" y="256"/>
                </a:cxn>
                <a:cxn ang="0">
                  <a:pos x="673" y="299"/>
                </a:cxn>
                <a:cxn ang="0">
                  <a:pos x="748" y="222"/>
                </a:cxn>
                <a:cxn ang="0">
                  <a:pos x="787" y="222"/>
                </a:cxn>
                <a:cxn ang="0">
                  <a:pos x="787" y="190"/>
                </a:cxn>
                <a:cxn ang="0">
                  <a:pos x="804" y="173"/>
                </a:cxn>
                <a:cxn ang="0">
                  <a:pos x="841" y="173"/>
                </a:cxn>
                <a:cxn ang="0">
                  <a:pos x="841" y="131"/>
                </a:cxn>
                <a:cxn ang="0">
                  <a:pos x="812" y="131"/>
                </a:cxn>
                <a:cxn ang="0">
                  <a:pos x="795" y="148"/>
                </a:cxn>
                <a:cxn ang="0">
                  <a:pos x="715" y="148"/>
                </a:cxn>
                <a:cxn ang="0">
                  <a:pos x="695" y="168"/>
                </a:cxn>
                <a:cxn ang="0">
                  <a:pos x="656" y="168"/>
                </a:cxn>
                <a:cxn ang="0">
                  <a:pos x="618" y="207"/>
                </a:cxn>
                <a:cxn ang="0">
                  <a:pos x="618" y="119"/>
                </a:cxn>
                <a:cxn ang="0">
                  <a:pos x="585" y="85"/>
                </a:cxn>
                <a:cxn ang="0">
                  <a:pos x="547" y="85"/>
                </a:cxn>
                <a:cxn ang="0">
                  <a:pos x="462" y="0"/>
                </a:cxn>
                <a:cxn ang="0">
                  <a:pos x="110" y="8"/>
                </a:cxn>
                <a:cxn ang="0">
                  <a:pos x="110" y="25"/>
                </a:cxn>
                <a:cxn ang="0">
                  <a:pos x="89" y="47"/>
                </a:cxn>
                <a:cxn ang="0">
                  <a:pos x="89" y="17"/>
                </a:cxn>
                <a:cxn ang="0">
                  <a:pos x="68" y="17"/>
                </a:cxn>
                <a:cxn ang="0">
                  <a:pos x="68" y="47"/>
                </a:cxn>
                <a:cxn ang="0">
                  <a:pos x="34" y="80"/>
                </a:cxn>
                <a:cxn ang="0">
                  <a:pos x="34" y="117"/>
                </a:cxn>
                <a:cxn ang="0">
                  <a:pos x="0" y="151"/>
                </a:cxn>
                <a:cxn ang="0">
                  <a:pos x="0" y="299"/>
                </a:cxn>
                <a:cxn ang="0">
                  <a:pos x="48" y="345"/>
                </a:cxn>
                <a:cxn ang="0">
                  <a:pos x="48" y="345"/>
                </a:cxn>
                <a:cxn ang="0">
                  <a:pos x="80" y="345"/>
                </a:cxn>
                <a:cxn ang="0">
                  <a:pos x="119" y="384"/>
                </a:cxn>
              </a:cxnLst>
              <a:rect l="0" t="0" r="r" b="b"/>
              <a:pathLst>
                <a:path w="841" h="543">
                  <a:moveTo>
                    <a:pt x="119" y="384"/>
                  </a:moveTo>
                  <a:lnTo>
                    <a:pt x="160" y="384"/>
                  </a:lnTo>
                  <a:lnTo>
                    <a:pt x="160" y="375"/>
                  </a:lnTo>
                  <a:lnTo>
                    <a:pt x="182" y="375"/>
                  </a:lnTo>
                  <a:lnTo>
                    <a:pt x="202" y="396"/>
                  </a:lnTo>
                  <a:lnTo>
                    <a:pt x="202" y="426"/>
                  </a:lnTo>
                  <a:lnTo>
                    <a:pt x="219" y="442"/>
                  </a:lnTo>
                  <a:lnTo>
                    <a:pt x="236" y="426"/>
                  </a:lnTo>
                  <a:lnTo>
                    <a:pt x="260" y="426"/>
                  </a:lnTo>
                  <a:lnTo>
                    <a:pt x="260" y="476"/>
                  </a:lnTo>
                  <a:lnTo>
                    <a:pt x="288" y="507"/>
                  </a:lnTo>
                  <a:lnTo>
                    <a:pt x="291" y="504"/>
                  </a:lnTo>
                  <a:lnTo>
                    <a:pt x="354" y="441"/>
                  </a:lnTo>
                  <a:lnTo>
                    <a:pt x="459" y="441"/>
                  </a:lnTo>
                  <a:lnTo>
                    <a:pt x="442" y="426"/>
                  </a:lnTo>
                  <a:lnTo>
                    <a:pt x="497" y="426"/>
                  </a:lnTo>
                  <a:lnTo>
                    <a:pt x="522" y="450"/>
                  </a:lnTo>
                  <a:lnTo>
                    <a:pt x="522" y="543"/>
                  </a:lnTo>
                  <a:lnTo>
                    <a:pt x="539" y="543"/>
                  </a:lnTo>
                  <a:lnTo>
                    <a:pt x="551" y="530"/>
                  </a:lnTo>
                  <a:lnTo>
                    <a:pt x="551" y="438"/>
                  </a:lnTo>
                  <a:lnTo>
                    <a:pt x="653" y="336"/>
                  </a:lnTo>
                  <a:lnTo>
                    <a:pt x="653" y="278"/>
                  </a:lnTo>
                  <a:lnTo>
                    <a:pt x="673" y="256"/>
                  </a:lnTo>
                  <a:lnTo>
                    <a:pt x="673" y="299"/>
                  </a:lnTo>
                  <a:lnTo>
                    <a:pt x="748" y="222"/>
                  </a:lnTo>
                  <a:lnTo>
                    <a:pt x="787" y="222"/>
                  </a:lnTo>
                  <a:lnTo>
                    <a:pt x="787" y="190"/>
                  </a:lnTo>
                  <a:lnTo>
                    <a:pt x="804" y="173"/>
                  </a:lnTo>
                  <a:lnTo>
                    <a:pt x="841" y="173"/>
                  </a:lnTo>
                  <a:lnTo>
                    <a:pt x="841" y="131"/>
                  </a:lnTo>
                  <a:lnTo>
                    <a:pt x="812" y="131"/>
                  </a:lnTo>
                  <a:lnTo>
                    <a:pt x="795" y="148"/>
                  </a:lnTo>
                  <a:lnTo>
                    <a:pt x="715" y="148"/>
                  </a:lnTo>
                  <a:lnTo>
                    <a:pt x="695" y="168"/>
                  </a:lnTo>
                  <a:lnTo>
                    <a:pt x="656" y="168"/>
                  </a:lnTo>
                  <a:lnTo>
                    <a:pt x="618" y="207"/>
                  </a:lnTo>
                  <a:lnTo>
                    <a:pt x="618" y="119"/>
                  </a:lnTo>
                  <a:lnTo>
                    <a:pt x="585" y="85"/>
                  </a:lnTo>
                  <a:lnTo>
                    <a:pt x="547" y="85"/>
                  </a:lnTo>
                  <a:lnTo>
                    <a:pt x="462" y="0"/>
                  </a:lnTo>
                  <a:lnTo>
                    <a:pt x="110" y="8"/>
                  </a:lnTo>
                  <a:lnTo>
                    <a:pt x="110" y="25"/>
                  </a:lnTo>
                  <a:lnTo>
                    <a:pt x="89" y="47"/>
                  </a:lnTo>
                  <a:lnTo>
                    <a:pt x="89" y="17"/>
                  </a:lnTo>
                  <a:lnTo>
                    <a:pt x="68" y="17"/>
                  </a:lnTo>
                  <a:lnTo>
                    <a:pt x="68" y="47"/>
                  </a:lnTo>
                  <a:lnTo>
                    <a:pt x="34" y="80"/>
                  </a:lnTo>
                  <a:lnTo>
                    <a:pt x="34" y="117"/>
                  </a:lnTo>
                  <a:lnTo>
                    <a:pt x="0" y="151"/>
                  </a:lnTo>
                  <a:lnTo>
                    <a:pt x="0" y="299"/>
                  </a:lnTo>
                  <a:lnTo>
                    <a:pt x="48" y="345"/>
                  </a:lnTo>
                  <a:lnTo>
                    <a:pt x="48" y="345"/>
                  </a:lnTo>
                  <a:lnTo>
                    <a:pt x="80" y="345"/>
                  </a:lnTo>
                  <a:lnTo>
                    <a:pt x="119" y="38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6" name="Freeform 87">
              <a:extLst>
                <a:ext uri="{FF2B5EF4-FFF2-40B4-BE49-F238E27FC236}">
                  <a16:creationId xmlns="" xmlns:a16="http://schemas.microsoft.com/office/drawing/2014/main" id="{DB36F492-E131-4FF2-A5CE-1E4C0AF3D311}"/>
                </a:ext>
              </a:extLst>
            </p:cNvPr>
            <p:cNvSpPr>
              <a:spLocks/>
            </p:cNvSpPr>
            <p:nvPr/>
          </p:nvSpPr>
          <p:spPr bwMode="gray">
            <a:xfrm>
              <a:off x="2493024" y="2770818"/>
              <a:ext cx="27389" cy="87385"/>
            </a:xfrm>
            <a:custGeom>
              <a:avLst/>
              <a:gdLst/>
              <a:ahLst/>
              <a:cxnLst>
                <a:cxn ang="0">
                  <a:pos x="0" y="17"/>
                </a:cxn>
                <a:cxn ang="0">
                  <a:pos x="0" y="55"/>
                </a:cxn>
                <a:cxn ang="0">
                  <a:pos x="12" y="67"/>
                </a:cxn>
                <a:cxn ang="0">
                  <a:pos x="21" y="58"/>
                </a:cxn>
                <a:cxn ang="0">
                  <a:pos x="21" y="0"/>
                </a:cxn>
                <a:cxn ang="0">
                  <a:pos x="0" y="0"/>
                </a:cxn>
                <a:cxn ang="0">
                  <a:pos x="0" y="17"/>
                </a:cxn>
              </a:cxnLst>
              <a:rect l="0" t="0" r="r" b="b"/>
              <a:pathLst>
                <a:path w="21" h="67">
                  <a:moveTo>
                    <a:pt x="0" y="17"/>
                  </a:moveTo>
                  <a:lnTo>
                    <a:pt x="0" y="55"/>
                  </a:lnTo>
                  <a:lnTo>
                    <a:pt x="12" y="67"/>
                  </a:lnTo>
                  <a:lnTo>
                    <a:pt x="21" y="58"/>
                  </a:lnTo>
                  <a:lnTo>
                    <a:pt x="21" y="0"/>
                  </a:lnTo>
                  <a:lnTo>
                    <a:pt x="0" y="0"/>
                  </a:lnTo>
                  <a:lnTo>
                    <a:pt x="0" y="1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7" name="Freeform 88">
              <a:extLst>
                <a:ext uri="{FF2B5EF4-FFF2-40B4-BE49-F238E27FC236}">
                  <a16:creationId xmlns="" xmlns:a16="http://schemas.microsoft.com/office/drawing/2014/main" id="{31584B38-7B67-480F-A80B-423099932ED3}"/>
                </a:ext>
              </a:extLst>
            </p:cNvPr>
            <p:cNvSpPr>
              <a:spLocks/>
            </p:cNvSpPr>
            <p:nvPr/>
          </p:nvSpPr>
          <p:spPr bwMode="gray">
            <a:xfrm>
              <a:off x="1555267" y="1277450"/>
              <a:ext cx="740815" cy="456488"/>
            </a:xfrm>
            <a:custGeom>
              <a:avLst/>
              <a:gdLst/>
              <a:ahLst/>
              <a:cxnLst>
                <a:cxn ang="0">
                  <a:pos x="432" y="245"/>
                </a:cxn>
                <a:cxn ang="0">
                  <a:pos x="398" y="245"/>
                </a:cxn>
                <a:cxn ang="0">
                  <a:pos x="398" y="207"/>
                </a:cxn>
                <a:cxn ang="0">
                  <a:pos x="568" y="39"/>
                </a:cxn>
                <a:cxn ang="0">
                  <a:pos x="568" y="39"/>
                </a:cxn>
                <a:cxn ang="0">
                  <a:pos x="554" y="26"/>
                </a:cxn>
                <a:cxn ang="0">
                  <a:pos x="478" y="26"/>
                </a:cxn>
                <a:cxn ang="0">
                  <a:pos x="478" y="0"/>
                </a:cxn>
                <a:cxn ang="0">
                  <a:pos x="260" y="0"/>
                </a:cxn>
                <a:cxn ang="0">
                  <a:pos x="260" y="46"/>
                </a:cxn>
                <a:cxn ang="0">
                  <a:pos x="201" y="46"/>
                </a:cxn>
                <a:cxn ang="0">
                  <a:pos x="160" y="89"/>
                </a:cxn>
                <a:cxn ang="0">
                  <a:pos x="240" y="89"/>
                </a:cxn>
                <a:cxn ang="0">
                  <a:pos x="218" y="109"/>
                </a:cxn>
                <a:cxn ang="0">
                  <a:pos x="138" y="109"/>
                </a:cxn>
                <a:cxn ang="0">
                  <a:pos x="80" y="168"/>
                </a:cxn>
                <a:cxn ang="0">
                  <a:pos x="118" y="168"/>
                </a:cxn>
                <a:cxn ang="0">
                  <a:pos x="84" y="202"/>
                </a:cxn>
                <a:cxn ang="0">
                  <a:pos x="134" y="202"/>
                </a:cxn>
                <a:cxn ang="0">
                  <a:pos x="87" y="248"/>
                </a:cxn>
                <a:cxn ang="0">
                  <a:pos x="0" y="248"/>
                </a:cxn>
                <a:cxn ang="0">
                  <a:pos x="0" y="265"/>
                </a:cxn>
                <a:cxn ang="0">
                  <a:pos x="118" y="265"/>
                </a:cxn>
                <a:cxn ang="0">
                  <a:pos x="167" y="214"/>
                </a:cxn>
                <a:cxn ang="0">
                  <a:pos x="240" y="214"/>
                </a:cxn>
                <a:cxn ang="0">
                  <a:pos x="277" y="177"/>
                </a:cxn>
                <a:cxn ang="0">
                  <a:pos x="286" y="185"/>
                </a:cxn>
                <a:cxn ang="0">
                  <a:pos x="243" y="228"/>
                </a:cxn>
                <a:cxn ang="0">
                  <a:pos x="257" y="240"/>
                </a:cxn>
                <a:cxn ang="0">
                  <a:pos x="303" y="194"/>
                </a:cxn>
                <a:cxn ang="0">
                  <a:pos x="328" y="194"/>
                </a:cxn>
                <a:cxn ang="0">
                  <a:pos x="328" y="223"/>
                </a:cxn>
                <a:cxn ang="0">
                  <a:pos x="378" y="223"/>
                </a:cxn>
                <a:cxn ang="0">
                  <a:pos x="378" y="274"/>
                </a:cxn>
                <a:cxn ang="0">
                  <a:pos x="420" y="274"/>
                </a:cxn>
                <a:cxn ang="0">
                  <a:pos x="420" y="350"/>
                </a:cxn>
                <a:cxn ang="0">
                  <a:pos x="432" y="337"/>
                </a:cxn>
                <a:cxn ang="0">
                  <a:pos x="432" y="245"/>
                </a:cxn>
              </a:cxnLst>
              <a:rect l="0" t="0" r="r" b="b"/>
              <a:pathLst>
                <a:path w="568" h="350">
                  <a:moveTo>
                    <a:pt x="432" y="245"/>
                  </a:moveTo>
                  <a:lnTo>
                    <a:pt x="398" y="245"/>
                  </a:lnTo>
                  <a:lnTo>
                    <a:pt x="398" y="207"/>
                  </a:lnTo>
                  <a:lnTo>
                    <a:pt x="568" y="39"/>
                  </a:lnTo>
                  <a:lnTo>
                    <a:pt x="568" y="39"/>
                  </a:lnTo>
                  <a:lnTo>
                    <a:pt x="554" y="26"/>
                  </a:lnTo>
                  <a:lnTo>
                    <a:pt x="478" y="26"/>
                  </a:lnTo>
                  <a:lnTo>
                    <a:pt x="478" y="0"/>
                  </a:lnTo>
                  <a:lnTo>
                    <a:pt x="260" y="0"/>
                  </a:lnTo>
                  <a:lnTo>
                    <a:pt x="260" y="46"/>
                  </a:lnTo>
                  <a:lnTo>
                    <a:pt x="201" y="46"/>
                  </a:lnTo>
                  <a:lnTo>
                    <a:pt x="160" y="89"/>
                  </a:lnTo>
                  <a:lnTo>
                    <a:pt x="240" y="89"/>
                  </a:lnTo>
                  <a:lnTo>
                    <a:pt x="218" y="109"/>
                  </a:lnTo>
                  <a:lnTo>
                    <a:pt x="138" y="109"/>
                  </a:lnTo>
                  <a:lnTo>
                    <a:pt x="80" y="168"/>
                  </a:lnTo>
                  <a:lnTo>
                    <a:pt x="118" y="168"/>
                  </a:lnTo>
                  <a:lnTo>
                    <a:pt x="84" y="202"/>
                  </a:lnTo>
                  <a:lnTo>
                    <a:pt x="134" y="202"/>
                  </a:lnTo>
                  <a:lnTo>
                    <a:pt x="87" y="248"/>
                  </a:lnTo>
                  <a:lnTo>
                    <a:pt x="0" y="248"/>
                  </a:lnTo>
                  <a:lnTo>
                    <a:pt x="0" y="265"/>
                  </a:lnTo>
                  <a:lnTo>
                    <a:pt x="118" y="265"/>
                  </a:lnTo>
                  <a:lnTo>
                    <a:pt x="167" y="214"/>
                  </a:lnTo>
                  <a:lnTo>
                    <a:pt x="240" y="214"/>
                  </a:lnTo>
                  <a:lnTo>
                    <a:pt x="277" y="177"/>
                  </a:lnTo>
                  <a:lnTo>
                    <a:pt x="286" y="185"/>
                  </a:lnTo>
                  <a:lnTo>
                    <a:pt x="243" y="228"/>
                  </a:lnTo>
                  <a:lnTo>
                    <a:pt x="257" y="240"/>
                  </a:lnTo>
                  <a:lnTo>
                    <a:pt x="303" y="194"/>
                  </a:lnTo>
                  <a:lnTo>
                    <a:pt x="328" y="194"/>
                  </a:lnTo>
                  <a:lnTo>
                    <a:pt x="328" y="223"/>
                  </a:lnTo>
                  <a:lnTo>
                    <a:pt x="378" y="223"/>
                  </a:lnTo>
                  <a:lnTo>
                    <a:pt x="378" y="274"/>
                  </a:lnTo>
                  <a:lnTo>
                    <a:pt x="420" y="274"/>
                  </a:lnTo>
                  <a:lnTo>
                    <a:pt x="420" y="350"/>
                  </a:lnTo>
                  <a:lnTo>
                    <a:pt x="432" y="337"/>
                  </a:lnTo>
                  <a:lnTo>
                    <a:pt x="432" y="24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8" name="Freeform 89">
              <a:extLst>
                <a:ext uri="{FF2B5EF4-FFF2-40B4-BE49-F238E27FC236}">
                  <a16:creationId xmlns="" xmlns:a16="http://schemas.microsoft.com/office/drawing/2014/main" id="{912A7D72-ED07-4373-9F38-4C71DDB79507}"/>
                </a:ext>
              </a:extLst>
            </p:cNvPr>
            <p:cNvSpPr>
              <a:spLocks/>
            </p:cNvSpPr>
            <p:nvPr/>
          </p:nvSpPr>
          <p:spPr bwMode="gray">
            <a:xfrm>
              <a:off x="3051243" y="3763354"/>
              <a:ext cx="169553" cy="191725"/>
            </a:xfrm>
            <a:custGeom>
              <a:avLst/>
              <a:gdLst/>
              <a:ahLst/>
              <a:cxnLst>
                <a:cxn ang="0">
                  <a:pos x="21" y="0"/>
                </a:cxn>
                <a:cxn ang="0">
                  <a:pos x="0" y="0"/>
                </a:cxn>
                <a:cxn ang="0">
                  <a:pos x="0" y="46"/>
                </a:cxn>
                <a:cxn ang="0">
                  <a:pos x="50" y="97"/>
                </a:cxn>
                <a:cxn ang="0">
                  <a:pos x="70" y="97"/>
                </a:cxn>
                <a:cxn ang="0">
                  <a:pos x="70" y="147"/>
                </a:cxn>
                <a:cxn ang="0">
                  <a:pos x="109" y="147"/>
                </a:cxn>
                <a:cxn ang="0">
                  <a:pos x="130" y="126"/>
                </a:cxn>
                <a:cxn ang="0">
                  <a:pos x="130" y="113"/>
                </a:cxn>
                <a:cxn ang="0">
                  <a:pos x="130" y="87"/>
                </a:cxn>
                <a:cxn ang="0">
                  <a:pos x="58" y="16"/>
                </a:cxn>
                <a:cxn ang="0">
                  <a:pos x="41" y="0"/>
                </a:cxn>
                <a:cxn ang="0">
                  <a:pos x="21" y="0"/>
                </a:cxn>
              </a:cxnLst>
              <a:rect l="0" t="0" r="r" b="b"/>
              <a:pathLst>
                <a:path w="130" h="147">
                  <a:moveTo>
                    <a:pt x="21" y="0"/>
                  </a:moveTo>
                  <a:lnTo>
                    <a:pt x="0" y="0"/>
                  </a:lnTo>
                  <a:lnTo>
                    <a:pt x="0" y="46"/>
                  </a:lnTo>
                  <a:lnTo>
                    <a:pt x="50" y="97"/>
                  </a:lnTo>
                  <a:lnTo>
                    <a:pt x="70" y="97"/>
                  </a:lnTo>
                  <a:lnTo>
                    <a:pt x="70" y="147"/>
                  </a:lnTo>
                  <a:lnTo>
                    <a:pt x="109" y="147"/>
                  </a:lnTo>
                  <a:lnTo>
                    <a:pt x="130" y="126"/>
                  </a:lnTo>
                  <a:lnTo>
                    <a:pt x="130" y="113"/>
                  </a:lnTo>
                  <a:lnTo>
                    <a:pt x="130" y="87"/>
                  </a:lnTo>
                  <a:lnTo>
                    <a:pt x="58" y="16"/>
                  </a:lnTo>
                  <a:lnTo>
                    <a:pt x="41" y="0"/>
                  </a:lnTo>
                  <a:lnTo>
                    <a:pt x="21"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09" name="Freeform 90">
              <a:extLst>
                <a:ext uri="{FF2B5EF4-FFF2-40B4-BE49-F238E27FC236}">
                  <a16:creationId xmlns="" xmlns:a16="http://schemas.microsoft.com/office/drawing/2014/main" id="{EF36B456-3CB5-43C8-BBA4-6E631B04D12F}"/>
                </a:ext>
              </a:extLst>
            </p:cNvPr>
            <p:cNvSpPr>
              <a:spLocks/>
            </p:cNvSpPr>
            <p:nvPr/>
          </p:nvSpPr>
          <p:spPr bwMode="gray">
            <a:xfrm>
              <a:off x="2880386" y="3499895"/>
              <a:ext cx="246503" cy="350844"/>
            </a:xfrm>
            <a:custGeom>
              <a:avLst/>
              <a:gdLst/>
              <a:ahLst/>
              <a:cxnLst>
                <a:cxn ang="0">
                  <a:pos x="0" y="177"/>
                </a:cxn>
                <a:cxn ang="0">
                  <a:pos x="38" y="214"/>
                </a:cxn>
                <a:cxn ang="0">
                  <a:pos x="38" y="248"/>
                </a:cxn>
                <a:cxn ang="0">
                  <a:pos x="60" y="269"/>
                </a:cxn>
                <a:cxn ang="0">
                  <a:pos x="80" y="248"/>
                </a:cxn>
                <a:cxn ang="0">
                  <a:pos x="131" y="248"/>
                </a:cxn>
                <a:cxn ang="0">
                  <a:pos x="131" y="202"/>
                </a:cxn>
                <a:cxn ang="0">
                  <a:pos x="152" y="202"/>
                </a:cxn>
                <a:cxn ang="0">
                  <a:pos x="172" y="202"/>
                </a:cxn>
                <a:cxn ang="0">
                  <a:pos x="189" y="218"/>
                </a:cxn>
                <a:cxn ang="0">
                  <a:pos x="189" y="134"/>
                </a:cxn>
                <a:cxn ang="0">
                  <a:pos x="143" y="134"/>
                </a:cxn>
                <a:cxn ang="0">
                  <a:pos x="143" y="92"/>
                </a:cxn>
                <a:cxn ang="0">
                  <a:pos x="50" y="0"/>
                </a:cxn>
                <a:cxn ang="0">
                  <a:pos x="14" y="38"/>
                </a:cxn>
                <a:cxn ang="0">
                  <a:pos x="14" y="165"/>
                </a:cxn>
                <a:cxn ang="0">
                  <a:pos x="0" y="177"/>
                </a:cxn>
              </a:cxnLst>
              <a:rect l="0" t="0" r="r" b="b"/>
              <a:pathLst>
                <a:path w="189" h="269">
                  <a:moveTo>
                    <a:pt x="0" y="177"/>
                  </a:moveTo>
                  <a:lnTo>
                    <a:pt x="38" y="214"/>
                  </a:lnTo>
                  <a:lnTo>
                    <a:pt x="38" y="248"/>
                  </a:lnTo>
                  <a:lnTo>
                    <a:pt x="60" y="269"/>
                  </a:lnTo>
                  <a:lnTo>
                    <a:pt x="80" y="248"/>
                  </a:lnTo>
                  <a:lnTo>
                    <a:pt x="131" y="248"/>
                  </a:lnTo>
                  <a:lnTo>
                    <a:pt x="131" y="202"/>
                  </a:lnTo>
                  <a:lnTo>
                    <a:pt x="152" y="202"/>
                  </a:lnTo>
                  <a:lnTo>
                    <a:pt x="172" y="202"/>
                  </a:lnTo>
                  <a:lnTo>
                    <a:pt x="189" y="218"/>
                  </a:lnTo>
                  <a:lnTo>
                    <a:pt x="189" y="134"/>
                  </a:lnTo>
                  <a:lnTo>
                    <a:pt x="143" y="134"/>
                  </a:lnTo>
                  <a:lnTo>
                    <a:pt x="143" y="92"/>
                  </a:lnTo>
                  <a:lnTo>
                    <a:pt x="50" y="0"/>
                  </a:lnTo>
                  <a:lnTo>
                    <a:pt x="14" y="38"/>
                  </a:lnTo>
                  <a:lnTo>
                    <a:pt x="14" y="165"/>
                  </a:lnTo>
                  <a:lnTo>
                    <a:pt x="0" y="17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0" name="Freeform 91">
              <a:extLst>
                <a:ext uri="{FF2B5EF4-FFF2-40B4-BE49-F238E27FC236}">
                  <a16:creationId xmlns="" xmlns:a16="http://schemas.microsoft.com/office/drawing/2014/main" id="{574FF139-D7E4-40B8-87BD-46BDE6A5C732}"/>
                </a:ext>
              </a:extLst>
            </p:cNvPr>
            <p:cNvSpPr>
              <a:spLocks/>
            </p:cNvSpPr>
            <p:nvPr/>
          </p:nvSpPr>
          <p:spPr bwMode="gray">
            <a:xfrm>
              <a:off x="3038201" y="3053841"/>
              <a:ext cx="88689" cy="172161"/>
            </a:xfrm>
            <a:custGeom>
              <a:avLst/>
              <a:gdLst/>
              <a:ahLst/>
              <a:cxnLst>
                <a:cxn ang="0">
                  <a:pos x="0" y="60"/>
                </a:cxn>
                <a:cxn ang="0">
                  <a:pos x="14" y="60"/>
                </a:cxn>
                <a:cxn ang="0">
                  <a:pos x="34" y="81"/>
                </a:cxn>
                <a:cxn ang="0">
                  <a:pos x="22" y="94"/>
                </a:cxn>
                <a:cxn ang="0">
                  <a:pos x="22" y="132"/>
                </a:cxn>
                <a:cxn ang="0">
                  <a:pos x="56" y="132"/>
                </a:cxn>
                <a:cxn ang="0">
                  <a:pos x="68" y="118"/>
                </a:cxn>
                <a:cxn ang="0">
                  <a:pos x="68" y="46"/>
                </a:cxn>
                <a:cxn ang="0">
                  <a:pos x="22" y="1"/>
                </a:cxn>
                <a:cxn ang="0">
                  <a:pos x="22" y="0"/>
                </a:cxn>
                <a:cxn ang="0">
                  <a:pos x="0" y="23"/>
                </a:cxn>
                <a:cxn ang="0">
                  <a:pos x="0" y="60"/>
                </a:cxn>
              </a:cxnLst>
              <a:rect l="0" t="0" r="r" b="b"/>
              <a:pathLst>
                <a:path w="68" h="132">
                  <a:moveTo>
                    <a:pt x="0" y="60"/>
                  </a:moveTo>
                  <a:lnTo>
                    <a:pt x="14" y="60"/>
                  </a:lnTo>
                  <a:lnTo>
                    <a:pt x="34" y="81"/>
                  </a:lnTo>
                  <a:lnTo>
                    <a:pt x="22" y="94"/>
                  </a:lnTo>
                  <a:lnTo>
                    <a:pt x="22" y="132"/>
                  </a:lnTo>
                  <a:lnTo>
                    <a:pt x="56" y="132"/>
                  </a:lnTo>
                  <a:lnTo>
                    <a:pt x="68" y="118"/>
                  </a:lnTo>
                  <a:lnTo>
                    <a:pt x="68" y="46"/>
                  </a:lnTo>
                  <a:lnTo>
                    <a:pt x="22" y="1"/>
                  </a:lnTo>
                  <a:lnTo>
                    <a:pt x="22" y="0"/>
                  </a:lnTo>
                  <a:lnTo>
                    <a:pt x="0" y="23"/>
                  </a:lnTo>
                  <a:lnTo>
                    <a:pt x="0" y="6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1" name="Freeform 92">
              <a:extLst>
                <a:ext uri="{FF2B5EF4-FFF2-40B4-BE49-F238E27FC236}">
                  <a16:creationId xmlns="" xmlns:a16="http://schemas.microsoft.com/office/drawing/2014/main" id="{0DE77CCA-07A2-4302-82A5-92474513C2A9}"/>
                </a:ext>
              </a:extLst>
            </p:cNvPr>
            <p:cNvSpPr>
              <a:spLocks/>
            </p:cNvSpPr>
            <p:nvPr/>
          </p:nvSpPr>
          <p:spPr bwMode="gray">
            <a:xfrm>
              <a:off x="2530847" y="2983411"/>
              <a:ext cx="86081" cy="59996"/>
            </a:xfrm>
            <a:custGeom>
              <a:avLst/>
              <a:gdLst/>
              <a:ahLst/>
              <a:cxnLst>
                <a:cxn ang="0">
                  <a:pos x="58" y="24"/>
                </a:cxn>
                <a:cxn ang="0">
                  <a:pos x="58" y="0"/>
                </a:cxn>
                <a:cxn ang="0">
                  <a:pos x="0" y="0"/>
                </a:cxn>
                <a:cxn ang="0">
                  <a:pos x="46" y="46"/>
                </a:cxn>
                <a:cxn ang="0">
                  <a:pos x="66" y="24"/>
                </a:cxn>
                <a:cxn ang="0">
                  <a:pos x="58" y="24"/>
                </a:cxn>
              </a:cxnLst>
              <a:rect l="0" t="0" r="r" b="b"/>
              <a:pathLst>
                <a:path w="66" h="46">
                  <a:moveTo>
                    <a:pt x="58" y="24"/>
                  </a:moveTo>
                  <a:lnTo>
                    <a:pt x="58" y="0"/>
                  </a:lnTo>
                  <a:lnTo>
                    <a:pt x="0" y="0"/>
                  </a:lnTo>
                  <a:lnTo>
                    <a:pt x="46" y="46"/>
                  </a:lnTo>
                  <a:lnTo>
                    <a:pt x="66" y="24"/>
                  </a:lnTo>
                  <a:lnTo>
                    <a:pt x="58" y="2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2" name="Freeform 93">
              <a:extLst>
                <a:ext uri="{FF2B5EF4-FFF2-40B4-BE49-F238E27FC236}">
                  <a16:creationId xmlns="" xmlns:a16="http://schemas.microsoft.com/office/drawing/2014/main" id="{1401DCD4-19CE-4E21-ABE5-5B20679A6DCA}"/>
                </a:ext>
              </a:extLst>
            </p:cNvPr>
            <p:cNvSpPr>
              <a:spLocks/>
            </p:cNvSpPr>
            <p:nvPr/>
          </p:nvSpPr>
          <p:spPr bwMode="gray">
            <a:xfrm>
              <a:off x="3181668" y="4020291"/>
              <a:ext cx="5217" cy="5217"/>
            </a:xfrm>
            <a:custGeom>
              <a:avLst/>
              <a:gdLst/>
              <a:ahLst/>
              <a:cxnLst>
                <a:cxn ang="0">
                  <a:pos x="4" y="4"/>
                </a:cxn>
                <a:cxn ang="0">
                  <a:pos x="0" y="0"/>
                </a:cxn>
                <a:cxn ang="0">
                  <a:pos x="4" y="4"/>
                </a:cxn>
                <a:cxn ang="0">
                  <a:pos x="4" y="4"/>
                </a:cxn>
              </a:cxnLst>
              <a:rect l="0" t="0" r="r" b="b"/>
              <a:pathLst>
                <a:path w="4" h="4">
                  <a:moveTo>
                    <a:pt x="4" y="4"/>
                  </a:moveTo>
                  <a:lnTo>
                    <a:pt x="0" y="0"/>
                  </a:lnTo>
                  <a:lnTo>
                    <a:pt x="4" y="4"/>
                  </a:lnTo>
                  <a:lnTo>
                    <a:pt x="4" y="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3" name="Freeform 94">
              <a:extLst>
                <a:ext uri="{FF2B5EF4-FFF2-40B4-BE49-F238E27FC236}">
                  <a16:creationId xmlns="" xmlns:a16="http://schemas.microsoft.com/office/drawing/2014/main" id="{BB437AD8-6C16-49E5-9B71-F777F529F4A0}"/>
                </a:ext>
              </a:extLst>
            </p:cNvPr>
            <p:cNvSpPr>
              <a:spLocks/>
            </p:cNvSpPr>
            <p:nvPr/>
          </p:nvSpPr>
          <p:spPr bwMode="gray">
            <a:xfrm>
              <a:off x="3259923" y="4552426"/>
              <a:ext cx="27389" cy="26085"/>
            </a:xfrm>
            <a:custGeom>
              <a:avLst/>
              <a:gdLst/>
              <a:ahLst/>
              <a:cxnLst>
                <a:cxn ang="0">
                  <a:pos x="0" y="0"/>
                </a:cxn>
                <a:cxn ang="0">
                  <a:pos x="0" y="20"/>
                </a:cxn>
                <a:cxn ang="0">
                  <a:pos x="21" y="0"/>
                </a:cxn>
                <a:cxn ang="0">
                  <a:pos x="0" y="0"/>
                </a:cxn>
              </a:cxnLst>
              <a:rect l="0" t="0" r="r" b="b"/>
              <a:pathLst>
                <a:path w="21" h="20">
                  <a:moveTo>
                    <a:pt x="0" y="0"/>
                  </a:moveTo>
                  <a:lnTo>
                    <a:pt x="0" y="20"/>
                  </a:lnTo>
                  <a:lnTo>
                    <a:pt x="21" y="0"/>
                  </a:lnTo>
                  <a:lnTo>
                    <a:pt x="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4" name="Freeform 95">
              <a:extLst>
                <a:ext uri="{FF2B5EF4-FFF2-40B4-BE49-F238E27FC236}">
                  <a16:creationId xmlns="" xmlns:a16="http://schemas.microsoft.com/office/drawing/2014/main" id="{00E30C13-395D-4AFC-8B1B-5E0028EA2AE6}"/>
                </a:ext>
              </a:extLst>
            </p:cNvPr>
            <p:cNvSpPr>
              <a:spLocks/>
            </p:cNvSpPr>
            <p:nvPr/>
          </p:nvSpPr>
          <p:spPr bwMode="gray">
            <a:xfrm>
              <a:off x="2590843" y="3014713"/>
              <a:ext cx="129121" cy="66517"/>
            </a:xfrm>
            <a:custGeom>
              <a:avLst/>
              <a:gdLst/>
              <a:ahLst/>
              <a:cxnLst>
                <a:cxn ang="0">
                  <a:pos x="85" y="0"/>
                </a:cxn>
                <a:cxn ang="0">
                  <a:pos x="20" y="0"/>
                </a:cxn>
                <a:cxn ang="0">
                  <a:pos x="0" y="22"/>
                </a:cxn>
                <a:cxn ang="0">
                  <a:pos x="0" y="22"/>
                </a:cxn>
                <a:cxn ang="0">
                  <a:pos x="29" y="51"/>
                </a:cxn>
                <a:cxn ang="0">
                  <a:pos x="51" y="51"/>
                </a:cxn>
                <a:cxn ang="0">
                  <a:pos x="51" y="27"/>
                </a:cxn>
                <a:cxn ang="0">
                  <a:pos x="80" y="27"/>
                </a:cxn>
                <a:cxn ang="0">
                  <a:pos x="80" y="36"/>
                </a:cxn>
                <a:cxn ang="0">
                  <a:pos x="99" y="16"/>
                </a:cxn>
                <a:cxn ang="0">
                  <a:pos x="85" y="0"/>
                </a:cxn>
              </a:cxnLst>
              <a:rect l="0" t="0" r="r" b="b"/>
              <a:pathLst>
                <a:path w="99" h="51">
                  <a:moveTo>
                    <a:pt x="85" y="0"/>
                  </a:moveTo>
                  <a:lnTo>
                    <a:pt x="20" y="0"/>
                  </a:lnTo>
                  <a:lnTo>
                    <a:pt x="0" y="22"/>
                  </a:lnTo>
                  <a:lnTo>
                    <a:pt x="0" y="22"/>
                  </a:lnTo>
                  <a:lnTo>
                    <a:pt x="29" y="51"/>
                  </a:lnTo>
                  <a:lnTo>
                    <a:pt x="51" y="51"/>
                  </a:lnTo>
                  <a:lnTo>
                    <a:pt x="51" y="27"/>
                  </a:lnTo>
                  <a:lnTo>
                    <a:pt x="80" y="27"/>
                  </a:lnTo>
                  <a:lnTo>
                    <a:pt x="80" y="36"/>
                  </a:lnTo>
                  <a:lnTo>
                    <a:pt x="99" y="16"/>
                  </a:lnTo>
                  <a:lnTo>
                    <a:pt x="85"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5" name="Freeform 96">
              <a:extLst>
                <a:ext uri="{FF2B5EF4-FFF2-40B4-BE49-F238E27FC236}">
                  <a16:creationId xmlns="" xmlns:a16="http://schemas.microsoft.com/office/drawing/2014/main" id="{FBD33DA7-43E8-42C5-BB40-9D1B8B1C28FE}"/>
                </a:ext>
              </a:extLst>
            </p:cNvPr>
            <p:cNvSpPr>
              <a:spLocks/>
            </p:cNvSpPr>
            <p:nvPr/>
          </p:nvSpPr>
          <p:spPr bwMode="gray">
            <a:xfrm>
              <a:off x="3181668" y="3116445"/>
              <a:ext cx="56083" cy="91298"/>
            </a:xfrm>
            <a:custGeom>
              <a:avLst/>
              <a:gdLst/>
              <a:ahLst/>
              <a:cxnLst>
                <a:cxn ang="0">
                  <a:pos x="33" y="70"/>
                </a:cxn>
                <a:cxn ang="0">
                  <a:pos x="43" y="41"/>
                </a:cxn>
                <a:cxn ang="0">
                  <a:pos x="35" y="32"/>
                </a:cxn>
                <a:cxn ang="0">
                  <a:pos x="1" y="0"/>
                </a:cxn>
                <a:cxn ang="0">
                  <a:pos x="0" y="0"/>
                </a:cxn>
                <a:cxn ang="0">
                  <a:pos x="0" y="70"/>
                </a:cxn>
                <a:cxn ang="0">
                  <a:pos x="33" y="70"/>
                </a:cxn>
              </a:cxnLst>
              <a:rect l="0" t="0" r="r" b="b"/>
              <a:pathLst>
                <a:path w="43" h="70">
                  <a:moveTo>
                    <a:pt x="33" y="70"/>
                  </a:moveTo>
                  <a:lnTo>
                    <a:pt x="43" y="41"/>
                  </a:lnTo>
                  <a:lnTo>
                    <a:pt x="35" y="32"/>
                  </a:lnTo>
                  <a:lnTo>
                    <a:pt x="1" y="0"/>
                  </a:lnTo>
                  <a:lnTo>
                    <a:pt x="0" y="0"/>
                  </a:lnTo>
                  <a:lnTo>
                    <a:pt x="0" y="70"/>
                  </a:lnTo>
                  <a:lnTo>
                    <a:pt x="33" y="7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6" name="Freeform 97">
              <a:extLst>
                <a:ext uri="{FF2B5EF4-FFF2-40B4-BE49-F238E27FC236}">
                  <a16:creationId xmlns="" xmlns:a16="http://schemas.microsoft.com/office/drawing/2014/main" id="{A125F28E-D2AD-4E32-BD89-603FC2CAEB38}"/>
                </a:ext>
              </a:extLst>
            </p:cNvPr>
            <p:cNvSpPr>
              <a:spLocks/>
            </p:cNvSpPr>
            <p:nvPr/>
          </p:nvSpPr>
          <p:spPr bwMode="gray">
            <a:xfrm>
              <a:off x="3126890" y="3113836"/>
              <a:ext cx="54779" cy="93906"/>
            </a:xfrm>
            <a:custGeom>
              <a:avLst/>
              <a:gdLst/>
              <a:ahLst/>
              <a:cxnLst>
                <a:cxn ang="0">
                  <a:pos x="42" y="72"/>
                </a:cxn>
                <a:cxn ang="0">
                  <a:pos x="42" y="2"/>
                </a:cxn>
                <a:cxn ang="0">
                  <a:pos x="2" y="2"/>
                </a:cxn>
                <a:cxn ang="0">
                  <a:pos x="0" y="0"/>
                </a:cxn>
                <a:cxn ang="0">
                  <a:pos x="0" y="72"/>
                </a:cxn>
                <a:cxn ang="0">
                  <a:pos x="42" y="72"/>
                </a:cxn>
              </a:cxnLst>
              <a:rect l="0" t="0" r="r" b="b"/>
              <a:pathLst>
                <a:path w="42" h="72">
                  <a:moveTo>
                    <a:pt x="42" y="72"/>
                  </a:moveTo>
                  <a:lnTo>
                    <a:pt x="42" y="2"/>
                  </a:lnTo>
                  <a:lnTo>
                    <a:pt x="2" y="2"/>
                  </a:lnTo>
                  <a:lnTo>
                    <a:pt x="0" y="0"/>
                  </a:lnTo>
                  <a:lnTo>
                    <a:pt x="0" y="72"/>
                  </a:lnTo>
                  <a:lnTo>
                    <a:pt x="42" y="7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7" name="Freeform 98">
              <a:extLst>
                <a:ext uri="{FF2B5EF4-FFF2-40B4-BE49-F238E27FC236}">
                  <a16:creationId xmlns="" xmlns:a16="http://schemas.microsoft.com/office/drawing/2014/main" id="{DEF4A0AE-D4DC-4662-A1E0-1DCDEBCF9F4B}"/>
                </a:ext>
              </a:extLst>
            </p:cNvPr>
            <p:cNvSpPr>
              <a:spLocks/>
            </p:cNvSpPr>
            <p:nvPr/>
          </p:nvSpPr>
          <p:spPr bwMode="gray">
            <a:xfrm>
              <a:off x="3282096" y="4552426"/>
              <a:ext cx="49562" cy="26085"/>
            </a:xfrm>
            <a:custGeom>
              <a:avLst/>
              <a:gdLst/>
              <a:ahLst/>
              <a:cxnLst>
                <a:cxn ang="0">
                  <a:pos x="0" y="20"/>
                </a:cxn>
                <a:cxn ang="0">
                  <a:pos x="17" y="20"/>
                </a:cxn>
                <a:cxn ang="0">
                  <a:pos x="38" y="0"/>
                </a:cxn>
                <a:cxn ang="0">
                  <a:pos x="21" y="0"/>
                </a:cxn>
                <a:cxn ang="0">
                  <a:pos x="0" y="20"/>
                </a:cxn>
              </a:cxnLst>
              <a:rect l="0" t="0" r="r" b="b"/>
              <a:pathLst>
                <a:path w="38" h="20">
                  <a:moveTo>
                    <a:pt x="0" y="20"/>
                  </a:moveTo>
                  <a:lnTo>
                    <a:pt x="17" y="20"/>
                  </a:lnTo>
                  <a:lnTo>
                    <a:pt x="38" y="0"/>
                  </a:lnTo>
                  <a:lnTo>
                    <a:pt x="21" y="0"/>
                  </a:lnTo>
                  <a:lnTo>
                    <a:pt x="0"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8" name="Freeform 99">
              <a:extLst>
                <a:ext uri="{FF2B5EF4-FFF2-40B4-BE49-F238E27FC236}">
                  <a16:creationId xmlns="" xmlns:a16="http://schemas.microsoft.com/office/drawing/2014/main" id="{8E865389-75A0-40C7-8182-7146B110BC2A}"/>
                </a:ext>
              </a:extLst>
            </p:cNvPr>
            <p:cNvSpPr>
              <a:spLocks/>
            </p:cNvSpPr>
            <p:nvPr/>
          </p:nvSpPr>
          <p:spPr bwMode="gray">
            <a:xfrm>
              <a:off x="3089066" y="4588945"/>
              <a:ext cx="49562" cy="89993"/>
            </a:xfrm>
            <a:custGeom>
              <a:avLst/>
              <a:gdLst/>
              <a:ahLst/>
              <a:cxnLst>
                <a:cxn ang="0">
                  <a:pos x="34" y="6"/>
                </a:cxn>
                <a:cxn ang="0">
                  <a:pos x="26" y="13"/>
                </a:cxn>
                <a:cxn ang="0">
                  <a:pos x="26" y="38"/>
                </a:cxn>
                <a:cxn ang="0">
                  <a:pos x="0" y="38"/>
                </a:cxn>
                <a:cxn ang="0">
                  <a:pos x="31" y="69"/>
                </a:cxn>
                <a:cxn ang="0">
                  <a:pos x="38" y="69"/>
                </a:cxn>
                <a:cxn ang="0">
                  <a:pos x="38" y="0"/>
                </a:cxn>
                <a:cxn ang="0">
                  <a:pos x="34" y="6"/>
                </a:cxn>
              </a:cxnLst>
              <a:rect l="0" t="0" r="r" b="b"/>
              <a:pathLst>
                <a:path w="38" h="69">
                  <a:moveTo>
                    <a:pt x="34" y="6"/>
                  </a:moveTo>
                  <a:lnTo>
                    <a:pt x="26" y="13"/>
                  </a:lnTo>
                  <a:lnTo>
                    <a:pt x="26" y="38"/>
                  </a:lnTo>
                  <a:lnTo>
                    <a:pt x="0" y="38"/>
                  </a:lnTo>
                  <a:lnTo>
                    <a:pt x="31" y="69"/>
                  </a:lnTo>
                  <a:lnTo>
                    <a:pt x="38" y="69"/>
                  </a:lnTo>
                  <a:lnTo>
                    <a:pt x="38" y="0"/>
                  </a:lnTo>
                  <a:lnTo>
                    <a:pt x="34" y="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19" name="Freeform 100">
              <a:extLst>
                <a:ext uri="{FF2B5EF4-FFF2-40B4-BE49-F238E27FC236}">
                  <a16:creationId xmlns="" xmlns:a16="http://schemas.microsoft.com/office/drawing/2014/main" id="{9DF6BC13-9738-497F-9128-DFF65355259B}"/>
                </a:ext>
              </a:extLst>
            </p:cNvPr>
            <p:cNvSpPr>
              <a:spLocks/>
            </p:cNvSpPr>
            <p:nvPr/>
          </p:nvSpPr>
          <p:spPr bwMode="gray">
            <a:xfrm>
              <a:off x="2929948" y="4355484"/>
              <a:ext cx="22172" cy="41736"/>
            </a:xfrm>
            <a:custGeom>
              <a:avLst/>
              <a:gdLst/>
              <a:ahLst/>
              <a:cxnLst>
                <a:cxn ang="0">
                  <a:pos x="0" y="15"/>
                </a:cxn>
                <a:cxn ang="0">
                  <a:pos x="17" y="32"/>
                </a:cxn>
                <a:cxn ang="0">
                  <a:pos x="17" y="0"/>
                </a:cxn>
                <a:cxn ang="0">
                  <a:pos x="0" y="0"/>
                </a:cxn>
                <a:cxn ang="0">
                  <a:pos x="0" y="15"/>
                </a:cxn>
              </a:cxnLst>
              <a:rect l="0" t="0" r="r" b="b"/>
              <a:pathLst>
                <a:path w="17" h="32">
                  <a:moveTo>
                    <a:pt x="0" y="15"/>
                  </a:moveTo>
                  <a:lnTo>
                    <a:pt x="17" y="32"/>
                  </a:lnTo>
                  <a:lnTo>
                    <a:pt x="17" y="0"/>
                  </a:lnTo>
                  <a:lnTo>
                    <a:pt x="0" y="0"/>
                  </a:lnTo>
                  <a:lnTo>
                    <a:pt x="0" y="1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0" name="Freeform 101">
              <a:extLst>
                <a:ext uri="{FF2B5EF4-FFF2-40B4-BE49-F238E27FC236}">
                  <a16:creationId xmlns="" xmlns:a16="http://schemas.microsoft.com/office/drawing/2014/main" id="{DC31EBEA-F6E9-4113-B678-2D63D63D6C3F}"/>
                </a:ext>
              </a:extLst>
            </p:cNvPr>
            <p:cNvSpPr>
              <a:spLocks noEditPoints="1"/>
            </p:cNvSpPr>
            <p:nvPr/>
          </p:nvSpPr>
          <p:spPr bwMode="gray">
            <a:xfrm>
              <a:off x="2074359" y="1150938"/>
              <a:ext cx="1662920" cy="1036880"/>
            </a:xfrm>
            <a:custGeom>
              <a:avLst/>
              <a:gdLst/>
              <a:ahLst/>
              <a:cxnLst>
                <a:cxn ang="0">
                  <a:pos x="884" y="673"/>
                </a:cxn>
                <a:cxn ang="0">
                  <a:pos x="858" y="732"/>
                </a:cxn>
                <a:cxn ang="0">
                  <a:pos x="782" y="367"/>
                </a:cxn>
                <a:cxn ang="0">
                  <a:pos x="702" y="391"/>
                </a:cxn>
                <a:cxn ang="0">
                  <a:pos x="1086" y="56"/>
                </a:cxn>
                <a:cxn ang="0">
                  <a:pos x="964" y="92"/>
                </a:cxn>
                <a:cxn ang="0">
                  <a:pos x="1006" y="109"/>
                </a:cxn>
                <a:cxn ang="0">
                  <a:pos x="1195" y="56"/>
                </a:cxn>
                <a:cxn ang="0">
                  <a:pos x="976" y="627"/>
                </a:cxn>
                <a:cxn ang="0">
                  <a:pos x="1001" y="695"/>
                </a:cxn>
                <a:cxn ang="0">
                  <a:pos x="1018" y="253"/>
                </a:cxn>
                <a:cxn ang="0">
                  <a:pos x="884" y="202"/>
                </a:cxn>
                <a:cxn ang="0">
                  <a:pos x="812" y="206"/>
                </a:cxn>
                <a:cxn ang="0">
                  <a:pos x="862" y="240"/>
                </a:cxn>
                <a:cxn ang="0">
                  <a:pos x="858" y="371"/>
                </a:cxn>
                <a:cxn ang="0">
                  <a:pos x="950" y="413"/>
                </a:cxn>
                <a:cxn ang="0">
                  <a:pos x="993" y="337"/>
                </a:cxn>
                <a:cxn ang="0">
                  <a:pos x="804" y="80"/>
                </a:cxn>
                <a:cxn ang="0">
                  <a:pos x="804" y="68"/>
                </a:cxn>
                <a:cxn ang="0">
                  <a:pos x="1006" y="34"/>
                </a:cxn>
                <a:cxn ang="0">
                  <a:pos x="926" y="80"/>
                </a:cxn>
                <a:cxn ang="0">
                  <a:pos x="799" y="123"/>
                </a:cxn>
                <a:cxn ang="0">
                  <a:pos x="816" y="156"/>
                </a:cxn>
                <a:cxn ang="0">
                  <a:pos x="884" y="60"/>
                </a:cxn>
                <a:cxn ang="0">
                  <a:pos x="855" y="308"/>
                </a:cxn>
                <a:cxn ang="0">
                  <a:pos x="943" y="442"/>
                </a:cxn>
                <a:cxn ang="0">
                  <a:pos x="879" y="123"/>
                </a:cxn>
                <a:cxn ang="0">
                  <a:pos x="824" y="139"/>
                </a:cxn>
                <a:cxn ang="0">
                  <a:pos x="950" y="177"/>
                </a:cxn>
                <a:cxn ang="0">
                  <a:pos x="841" y="699"/>
                </a:cxn>
                <a:cxn ang="0">
                  <a:pos x="795" y="649"/>
                </a:cxn>
                <a:cxn ang="0">
                  <a:pos x="943" y="476"/>
                </a:cxn>
                <a:cxn ang="0">
                  <a:pos x="838" y="396"/>
                </a:cxn>
                <a:cxn ang="0">
                  <a:pos x="745" y="513"/>
                </a:cxn>
                <a:cxn ang="0">
                  <a:pos x="653" y="539"/>
                </a:cxn>
                <a:cxn ang="0">
                  <a:pos x="761" y="325"/>
                </a:cxn>
                <a:cxn ang="0">
                  <a:pos x="745" y="211"/>
                </a:cxn>
                <a:cxn ang="0">
                  <a:pos x="447" y="248"/>
                </a:cxn>
                <a:cxn ang="0">
                  <a:pos x="0" y="342"/>
                </a:cxn>
                <a:cxn ang="0">
                  <a:pos x="47" y="559"/>
                </a:cxn>
                <a:cxn ang="0">
                  <a:pos x="555" y="704"/>
                </a:cxn>
                <a:cxn ang="0">
                  <a:pos x="732" y="733"/>
                </a:cxn>
                <a:cxn ang="0">
                  <a:pos x="812" y="729"/>
                </a:cxn>
                <a:cxn ang="0">
                  <a:pos x="829" y="719"/>
                </a:cxn>
                <a:cxn ang="0">
                  <a:pos x="732" y="131"/>
                </a:cxn>
                <a:cxn ang="0">
                  <a:pos x="501" y="148"/>
                </a:cxn>
                <a:cxn ang="0">
                  <a:pos x="632" y="206"/>
                </a:cxn>
                <a:cxn ang="0">
                  <a:pos x="615" y="248"/>
                </a:cxn>
                <a:cxn ang="0">
                  <a:pos x="639" y="148"/>
                </a:cxn>
                <a:cxn ang="0">
                  <a:pos x="695" y="85"/>
                </a:cxn>
                <a:cxn ang="0">
                  <a:pos x="622" y="80"/>
                </a:cxn>
                <a:cxn ang="0">
                  <a:pos x="707" y="56"/>
                </a:cxn>
                <a:cxn ang="0">
                  <a:pos x="639" y="51"/>
                </a:cxn>
                <a:cxn ang="0">
                  <a:pos x="719" y="143"/>
                </a:cxn>
                <a:cxn ang="0">
                  <a:pos x="719" y="56"/>
                </a:cxn>
                <a:cxn ang="0">
                  <a:pos x="522" y="97"/>
                </a:cxn>
                <a:cxn ang="0">
                  <a:pos x="493" y="126"/>
                </a:cxn>
              </a:cxnLst>
              <a:rect l="0" t="0" r="r" b="b"/>
              <a:pathLst>
                <a:path w="1275" h="795">
                  <a:moveTo>
                    <a:pt x="884" y="673"/>
                  </a:moveTo>
                  <a:lnTo>
                    <a:pt x="884" y="656"/>
                  </a:lnTo>
                  <a:lnTo>
                    <a:pt x="846" y="656"/>
                  </a:lnTo>
                  <a:lnTo>
                    <a:pt x="846" y="673"/>
                  </a:lnTo>
                  <a:lnTo>
                    <a:pt x="884" y="673"/>
                  </a:lnTo>
                  <a:close/>
                  <a:moveTo>
                    <a:pt x="858" y="732"/>
                  </a:moveTo>
                  <a:lnTo>
                    <a:pt x="875" y="749"/>
                  </a:lnTo>
                  <a:lnTo>
                    <a:pt x="887" y="736"/>
                  </a:lnTo>
                  <a:lnTo>
                    <a:pt x="870" y="719"/>
                  </a:lnTo>
                  <a:lnTo>
                    <a:pt x="858" y="732"/>
                  </a:lnTo>
                  <a:close/>
                  <a:moveTo>
                    <a:pt x="749" y="333"/>
                  </a:moveTo>
                  <a:lnTo>
                    <a:pt x="724" y="333"/>
                  </a:lnTo>
                  <a:lnTo>
                    <a:pt x="707" y="350"/>
                  </a:lnTo>
                  <a:lnTo>
                    <a:pt x="707" y="367"/>
                  </a:lnTo>
                  <a:lnTo>
                    <a:pt x="782" y="367"/>
                  </a:lnTo>
                  <a:lnTo>
                    <a:pt x="749" y="333"/>
                  </a:lnTo>
                  <a:close/>
                  <a:moveTo>
                    <a:pt x="724" y="391"/>
                  </a:moveTo>
                  <a:lnTo>
                    <a:pt x="741" y="374"/>
                  </a:lnTo>
                  <a:lnTo>
                    <a:pt x="719" y="374"/>
                  </a:lnTo>
                  <a:lnTo>
                    <a:pt x="702" y="391"/>
                  </a:lnTo>
                  <a:lnTo>
                    <a:pt x="724" y="391"/>
                  </a:lnTo>
                  <a:close/>
                  <a:moveTo>
                    <a:pt x="1043" y="0"/>
                  </a:moveTo>
                  <a:lnTo>
                    <a:pt x="1013" y="31"/>
                  </a:lnTo>
                  <a:lnTo>
                    <a:pt x="1110" y="31"/>
                  </a:lnTo>
                  <a:lnTo>
                    <a:pt x="1086" y="56"/>
                  </a:lnTo>
                  <a:lnTo>
                    <a:pt x="1013" y="56"/>
                  </a:lnTo>
                  <a:lnTo>
                    <a:pt x="989" y="80"/>
                  </a:lnTo>
                  <a:lnTo>
                    <a:pt x="943" y="80"/>
                  </a:lnTo>
                  <a:lnTo>
                    <a:pt x="943" y="92"/>
                  </a:lnTo>
                  <a:lnTo>
                    <a:pt x="964" y="92"/>
                  </a:lnTo>
                  <a:lnTo>
                    <a:pt x="964" y="102"/>
                  </a:lnTo>
                  <a:lnTo>
                    <a:pt x="896" y="102"/>
                  </a:lnTo>
                  <a:lnTo>
                    <a:pt x="896" y="123"/>
                  </a:lnTo>
                  <a:lnTo>
                    <a:pt x="1006" y="123"/>
                  </a:lnTo>
                  <a:lnTo>
                    <a:pt x="1006" y="109"/>
                  </a:lnTo>
                  <a:lnTo>
                    <a:pt x="1056" y="109"/>
                  </a:lnTo>
                  <a:lnTo>
                    <a:pt x="1056" y="80"/>
                  </a:lnTo>
                  <a:lnTo>
                    <a:pt x="1132" y="80"/>
                  </a:lnTo>
                  <a:lnTo>
                    <a:pt x="1132" y="56"/>
                  </a:lnTo>
                  <a:lnTo>
                    <a:pt x="1195" y="56"/>
                  </a:lnTo>
                  <a:lnTo>
                    <a:pt x="1220" y="31"/>
                  </a:lnTo>
                  <a:lnTo>
                    <a:pt x="1275" y="31"/>
                  </a:lnTo>
                  <a:lnTo>
                    <a:pt x="1275" y="0"/>
                  </a:lnTo>
                  <a:lnTo>
                    <a:pt x="1043" y="0"/>
                  </a:lnTo>
                  <a:close/>
                  <a:moveTo>
                    <a:pt x="976" y="627"/>
                  </a:moveTo>
                  <a:lnTo>
                    <a:pt x="913" y="690"/>
                  </a:lnTo>
                  <a:lnTo>
                    <a:pt x="913" y="702"/>
                  </a:lnTo>
                  <a:lnTo>
                    <a:pt x="955" y="702"/>
                  </a:lnTo>
                  <a:lnTo>
                    <a:pt x="1001" y="749"/>
                  </a:lnTo>
                  <a:lnTo>
                    <a:pt x="1001" y="695"/>
                  </a:lnTo>
                  <a:lnTo>
                    <a:pt x="976" y="669"/>
                  </a:lnTo>
                  <a:lnTo>
                    <a:pt x="976" y="627"/>
                  </a:lnTo>
                  <a:close/>
                  <a:moveTo>
                    <a:pt x="1006" y="308"/>
                  </a:moveTo>
                  <a:lnTo>
                    <a:pt x="984" y="287"/>
                  </a:lnTo>
                  <a:lnTo>
                    <a:pt x="1018" y="253"/>
                  </a:lnTo>
                  <a:lnTo>
                    <a:pt x="979" y="253"/>
                  </a:lnTo>
                  <a:lnTo>
                    <a:pt x="979" y="228"/>
                  </a:lnTo>
                  <a:lnTo>
                    <a:pt x="943" y="228"/>
                  </a:lnTo>
                  <a:lnTo>
                    <a:pt x="967" y="202"/>
                  </a:lnTo>
                  <a:lnTo>
                    <a:pt x="884" y="202"/>
                  </a:lnTo>
                  <a:lnTo>
                    <a:pt x="909" y="177"/>
                  </a:lnTo>
                  <a:lnTo>
                    <a:pt x="909" y="169"/>
                  </a:lnTo>
                  <a:lnTo>
                    <a:pt x="884" y="169"/>
                  </a:lnTo>
                  <a:lnTo>
                    <a:pt x="829" y="223"/>
                  </a:lnTo>
                  <a:lnTo>
                    <a:pt x="812" y="206"/>
                  </a:lnTo>
                  <a:lnTo>
                    <a:pt x="855" y="165"/>
                  </a:lnTo>
                  <a:lnTo>
                    <a:pt x="829" y="165"/>
                  </a:lnTo>
                  <a:lnTo>
                    <a:pt x="778" y="216"/>
                  </a:lnTo>
                  <a:lnTo>
                    <a:pt x="778" y="240"/>
                  </a:lnTo>
                  <a:lnTo>
                    <a:pt x="862" y="240"/>
                  </a:lnTo>
                  <a:lnTo>
                    <a:pt x="921" y="299"/>
                  </a:lnTo>
                  <a:lnTo>
                    <a:pt x="875" y="345"/>
                  </a:lnTo>
                  <a:lnTo>
                    <a:pt x="821" y="345"/>
                  </a:lnTo>
                  <a:lnTo>
                    <a:pt x="821" y="371"/>
                  </a:lnTo>
                  <a:lnTo>
                    <a:pt x="858" y="371"/>
                  </a:lnTo>
                  <a:lnTo>
                    <a:pt x="921" y="434"/>
                  </a:lnTo>
                  <a:lnTo>
                    <a:pt x="947" y="434"/>
                  </a:lnTo>
                  <a:lnTo>
                    <a:pt x="913" y="401"/>
                  </a:lnTo>
                  <a:lnTo>
                    <a:pt x="926" y="388"/>
                  </a:lnTo>
                  <a:lnTo>
                    <a:pt x="950" y="413"/>
                  </a:lnTo>
                  <a:lnTo>
                    <a:pt x="967" y="396"/>
                  </a:lnTo>
                  <a:lnTo>
                    <a:pt x="967" y="371"/>
                  </a:lnTo>
                  <a:lnTo>
                    <a:pt x="947" y="350"/>
                  </a:lnTo>
                  <a:lnTo>
                    <a:pt x="947" y="337"/>
                  </a:lnTo>
                  <a:lnTo>
                    <a:pt x="993" y="337"/>
                  </a:lnTo>
                  <a:lnTo>
                    <a:pt x="993" y="371"/>
                  </a:lnTo>
                  <a:lnTo>
                    <a:pt x="1040" y="325"/>
                  </a:lnTo>
                  <a:lnTo>
                    <a:pt x="1006" y="325"/>
                  </a:lnTo>
                  <a:lnTo>
                    <a:pt x="1006" y="308"/>
                  </a:lnTo>
                  <a:close/>
                  <a:moveTo>
                    <a:pt x="804" y="80"/>
                  </a:moveTo>
                  <a:lnTo>
                    <a:pt x="821" y="80"/>
                  </a:lnTo>
                  <a:lnTo>
                    <a:pt x="858" y="43"/>
                  </a:lnTo>
                  <a:lnTo>
                    <a:pt x="799" y="43"/>
                  </a:lnTo>
                  <a:lnTo>
                    <a:pt x="775" y="68"/>
                  </a:lnTo>
                  <a:lnTo>
                    <a:pt x="804" y="68"/>
                  </a:lnTo>
                  <a:lnTo>
                    <a:pt x="804" y="80"/>
                  </a:lnTo>
                  <a:close/>
                  <a:moveTo>
                    <a:pt x="926" y="80"/>
                  </a:moveTo>
                  <a:lnTo>
                    <a:pt x="933" y="72"/>
                  </a:lnTo>
                  <a:lnTo>
                    <a:pt x="967" y="72"/>
                  </a:lnTo>
                  <a:lnTo>
                    <a:pt x="1006" y="34"/>
                  </a:lnTo>
                  <a:lnTo>
                    <a:pt x="989" y="17"/>
                  </a:lnTo>
                  <a:lnTo>
                    <a:pt x="964" y="43"/>
                  </a:lnTo>
                  <a:lnTo>
                    <a:pt x="921" y="43"/>
                  </a:lnTo>
                  <a:lnTo>
                    <a:pt x="884" y="80"/>
                  </a:lnTo>
                  <a:lnTo>
                    <a:pt x="926" y="80"/>
                  </a:lnTo>
                  <a:close/>
                  <a:moveTo>
                    <a:pt x="799" y="123"/>
                  </a:moveTo>
                  <a:lnTo>
                    <a:pt x="778" y="143"/>
                  </a:lnTo>
                  <a:lnTo>
                    <a:pt x="804" y="143"/>
                  </a:lnTo>
                  <a:lnTo>
                    <a:pt x="824" y="123"/>
                  </a:lnTo>
                  <a:lnTo>
                    <a:pt x="799" y="123"/>
                  </a:lnTo>
                  <a:close/>
                  <a:moveTo>
                    <a:pt x="729" y="190"/>
                  </a:moveTo>
                  <a:lnTo>
                    <a:pt x="761" y="190"/>
                  </a:lnTo>
                  <a:lnTo>
                    <a:pt x="782" y="169"/>
                  </a:lnTo>
                  <a:lnTo>
                    <a:pt x="816" y="169"/>
                  </a:lnTo>
                  <a:lnTo>
                    <a:pt x="816" y="156"/>
                  </a:lnTo>
                  <a:lnTo>
                    <a:pt x="761" y="156"/>
                  </a:lnTo>
                  <a:lnTo>
                    <a:pt x="729" y="190"/>
                  </a:lnTo>
                  <a:close/>
                  <a:moveTo>
                    <a:pt x="838" y="80"/>
                  </a:moveTo>
                  <a:lnTo>
                    <a:pt x="862" y="80"/>
                  </a:lnTo>
                  <a:lnTo>
                    <a:pt x="884" y="60"/>
                  </a:lnTo>
                  <a:lnTo>
                    <a:pt x="858" y="60"/>
                  </a:lnTo>
                  <a:lnTo>
                    <a:pt x="838" y="80"/>
                  </a:lnTo>
                  <a:close/>
                  <a:moveTo>
                    <a:pt x="879" y="282"/>
                  </a:moveTo>
                  <a:lnTo>
                    <a:pt x="855" y="282"/>
                  </a:lnTo>
                  <a:lnTo>
                    <a:pt x="855" y="308"/>
                  </a:lnTo>
                  <a:lnTo>
                    <a:pt x="879" y="308"/>
                  </a:lnTo>
                  <a:lnTo>
                    <a:pt x="879" y="282"/>
                  </a:lnTo>
                  <a:close/>
                  <a:moveTo>
                    <a:pt x="930" y="442"/>
                  </a:moveTo>
                  <a:lnTo>
                    <a:pt x="930" y="454"/>
                  </a:lnTo>
                  <a:lnTo>
                    <a:pt x="943" y="442"/>
                  </a:lnTo>
                  <a:lnTo>
                    <a:pt x="930" y="442"/>
                  </a:lnTo>
                  <a:close/>
                  <a:moveTo>
                    <a:pt x="950" y="136"/>
                  </a:moveTo>
                  <a:lnTo>
                    <a:pt x="858" y="136"/>
                  </a:lnTo>
                  <a:lnTo>
                    <a:pt x="858" y="123"/>
                  </a:lnTo>
                  <a:lnTo>
                    <a:pt x="879" y="123"/>
                  </a:lnTo>
                  <a:lnTo>
                    <a:pt x="879" y="102"/>
                  </a:lnTo>
                  <a:lnTo>
                    <a:pt x="816" y="102"/>
                  </a:lnTo>
                  <a:lnTo>
                    <a:pt x="816" y="114"/>
                  </a:lnTo>
                  <a:lnTo>
                    <a:pt x="850" y="114"/>
                  </a:lnTo>
                  <a:lnTo>
                    <a:pt x="824" y="139"/>
                  </a:lnTo>
                  <a:lnTo>
                    <a:pt x="841" y="156"/>
                  </a:lnTo>
                  <a:lnTo>
                    <a:pt x="950" y="156"/>
                  </a:lnTo>
                  <a:lnTo>
                    <a:pt x="950" y="136"/>
                  </a:lnTo>
                  <a:close/>
                  <a:moveTo>
                    <a:pt x="950" y="194"/>
                  </a:moveTo>
                  <a:lnTo>
                    <a:pt x="950" y="177"/>
                  </a:lnTo>
                  <a:lnTo>
                    <a:pt x="921" y="177"/>
                  </a:lnTo>
                  <a:lnTo>
                    <a:pt x="921" y="194"/>
                  </a:lnTo>
                  <a:lnTo>
                    <a:pt x="950" y="194"/>
                  </a:lnTo>
                  <a:close/>
                  <a:moveTo>
                    <a:pt x="829" y="699"/>
                  </a:moveTo>
                  <a:lnTo>
                    <a:pt x="841" y="699"/>
                  </a:lnTo>
                  <a:lnTo>
                    <a:pt x="841" y="673"/>
                  </a:lnTo>
                  <a:lnTo>
                    <a:pt x="787" y="673"/>
                  </a:lnTo>
                  <a:lnTo>
                    <a:pt x="761" y="699"/>
                  </a:lnTo>
                  <a:lnTo>
                    <a:pt x="753" y="690"/>
                  </a:lnTo>
                  <a:lnTo>
                    <a:pt x="795" y="649"/>
                  </a:lnTo>
                  <a:lnTo>
                    <a:pt x="926" y="649"/>
                  </a:lnTo>
                  <a:lnTo>
                    <a:pt x="976" y="598"/>
                  </a:lnTo>
                  <a:lnTo>
                    <a:pt x="976" y="564"/>
                  </a:lnTo>
                  <a:lnTo>
                    <a:pt x="943" y="564"/>
                  </a:lnTo>
                  <a:lnTo>
                    <a:pt x="943" y="476"/>
                  </a:lnTo>
                  <a:lnTo>
                    <a:pt x="926" y="459"/>
                  </a:lnTo>
                  <a:lnTo>
                    <a:pt x="870" y="513"/>
                  </a:lnTo>
                  <a:lnTo>
                    <a:pt x="841" y="484"/>
                  </a:lnTo>
                  <a:lnTo>
                    <a:pt x="884" y="442"/>
                  </a:lnTo>
                  <a:lnTo>
                    <a:pt x="838" y="396"/>
                  </a:lnTo>
                  <a:lnTo>
                    <a:pt x="787" y="396"/>
                  </a:lnTo>
                  <a:lnTo>
                    <a:pt x="770" y="413"/>
                  </a:lnTo>
                  <a:lnTo>
                    <a:pt x="770" y="447"/>
                  </a:lnTo>
                  <a:lnTo>
                    <a:pt x="745" y="471"/>
                  </a:lnTo>
                  <a:lnTo>
                    <a:pt x="745" y="513"/>
                  </a:lnTo>
                  <a:lnTo>
                    <a:pt x="712" y="547"/>
                  </a:lnTo>
                  <a:lnTo>
                    <a:pt x="678" y="547"/>
                  </a:lnTo>
                  <a:lnTo>
                    <a:pt x="678" y="610"/>
                  </a:lnTo>
                  <a:lnTo>
                    <a:pt x="653" y="610"/>
                  </a:lnTo>
                  <a:lnTo>
                    <a:pt x="653" y="539"/>
                  </a:lnTo>
                  <a:lnTo>
                    <a:pt x="547" y="434"/>
                  </a:lnTo>
                  <a:lnTo>
                    <a:pt x="605" y="374"/>
                  </a:lnTo>
                  <a:lnTo>
                    <a:pt x="644" y="374"/>
                  </a:lnTo>
                  <a:lnTo>
                    <a:pt x="695" y="325"/>
                  </a:lnTo>
                  <a:lnTo>
                    <a:pt x="761" y="325"/>
                  </a:lnTo>
                  <a:lnTo>
                    <a:pt x="812" y="274"/>
                  </a:lnTo>
                  <a:lnTo>
                    <a:pt x="795" y="257"/>
                  </a:lnTo>
                  <a:lnTo>
                    <a:pt x="758" y="294"/>
                  </a:lnTo>
                  <a:lnTo>
                    <a:pt x="745" y="294"/>
                  </a:lnTo>
                  <a:lnTo>
                    <a:pt x="745" y="211"/>
                  </a:lnTo>
                  <a:lnTo>
                    <a:pt x="724" y="211"/>
                  </a:lnTo>
                  <a:lnTo>
                    <a:pt x="661" y="274"/>
                  </a:lnTo>
                  <a:lnTo>
                    <a:pt x="585" y="274"/>
                  </a:lnTo>
                  <a:lnTo>
                    <a:pt x="559" y="248"/>
                  </a:lnTo>
                  <a:lnTo>
                    <a:pt x="447" y="248"/>
                  </a:lnTo>
                  <a:lnTo>
                    <a:pt x="374" y="177"/>
                  </a:lnTo>
                  <a:lnTo>
                    <a:pt x="211" y="177"/>
                  </a:lnTo>
                  <a:lnTo>
                    <a:pt x="170" y="136"/>
                  </a:lnTo>
                  <a:lnTo>
                    <a:pt x="0" y="304"/>
                  </a:lnTo>
                  <a:lnTo>
                    <a:pt x="0" y="342"/>
                  </a:lnTo>
                  <a:lnTo>
                    <a:pt x="34" y="342"/>
                  </a:lnTo>
                  <a:lnTo>
                    <a:pt x="34" y="434"/>
                  </a:lnTo>
                  <a:lnTo>
                    <a:pt x="22" y="447"/>
                  </a:lnTo>
                  <a:lnTo>
                    <a:pt x="22" y="535"/>
                  </a:lnTo>
                  <a:lnTo>
                    <a:pt x="47" y="559"/>
                  </a:lnTo>
                  <a:lnTo>
                    <a:pt x="47" y="593"/>
                  </a:lnTo>
                  <a:lnTo>
                    <a:pt x="399" y="585"/>
                  </a:lnTo>
                  <a:lnTo>
                    <a:pt x="484" y="670"/>
                  </a:lnTo>
                  <a:lnTo>
                    <a:pt x="522" y="670"/>
                  </a:lnTo>
                  <a:lnTo>
                    <a:pt x="555" y="704"/>
                  </a:lnTo>
                  <a:lnTo>
                    <a:pt x="555" y="792"/>
                  </a:lnTo>
                  <a:lnTo>
                    <a:pt x="593" y="753"/>
                  </a:lnTo>
                  <a:lnTo>
                    <a:pt x="632" y="753"/>
                  </a:lnTo>
                  <a:lnTo>
                    <a:pt x="652" y="733"/>
                  </a:lnTo>
                  <a:lnTo>
                    <a:pt x="732" y="733"/>
                  </a:lnTo>
                  <a:lnTo>
                    <a:pt x="749" y="716"/>
                  </a:lnTo>
                  <a:lnTo>
                    <a:pt x="778" y="716"/>
                  </a:lnTo>
                  <a:lnTo>
                    <a:pt x="778" y="758"/>
                  </a:lnTo>
                  <a:lnTo>
                    <a:pt x="782" y="758"/>
                  </a:lnTo>
                  <a:lnTo>
                    <a:pt x="812" y="729"/>
                  </a:lnTo>
                  <a:lnTo>
                    <a:pt x="824" y="741"/>
                  </a:lnTo>
                  <a:lnTo>
                    <a:pt x="792" y="775"/>
                  </a:lnTo>
                  <a:lnTo>
                    <a:pt x="812" y="795"/>
                  </a:lnTo>
                  <a:lnTo>
                    <a:pt x="858" y="749"/>
                  </a:lnTo>
                  <a:lnTo>
                    <a:pt x="829" y="719"/>
                  </a:lnTo>
                  <a:lnTo>
                    <a:pt x="829" y="699"/>
                  </a:lnTo>
                  <a:close/>
                  <a:moveTo>
                    <a:pt x="770" y="131"/>
                  </a:moveTo>
                  <a:lnTo>
                    <a:pt x="799" y="102"/>
                  </a:lnTo>
                  <a:lnTo>
                    <a:pt x="761" y="102"/>
                  </a:lnTo>
                  <a:lnTo>
                    <a:pt x="732" y="131"/>
                  </a:lnTo>
                  <a:lnTo>
                    <a:pt x="770" y="131"/>
                  </a:lnTo>
                  <a:close/>
                  <a:moveTo>
                    <a:pt x="615" y="148"/>
                  </a:moveTo>
                  <a:lnTo>
                    <a:pt x="593" y="169"/>
                  </a:lnTo>
                  <a:lnTo>
                    <a:pt x="573" y="148"/>
                  </a:lnTo>
                  <a:lnTo>
                    <a:pt x="501" y="148"/>
                  </a:lnTo>
                  <a:lnTo>
                    <a:pt x="454" y="194"/>
                  </a:lnTo>
                  <a:lnTo>
                    <a:pt x="454" y="228"/>
                  </a:lnTo>
                  <a:lnTo>
                    <a:pt x="559" y="228"/>
                  </a:lnTo>
                  <a:lnTo>
                    <a:pt x="585" y="253"/>
                  </a:lnTo>
                  <a:lnTo>
                    <a:pt x="632" y="206"/>
                  </a:lnTo>
                  <a:lnTo>
                    <a:pt x="632" y="148"/>
                  </a:lnTo>
                  <a:lnTo>
                    <a:pt x="615" y="148"/>
                  </a:lnTo>
                  <a:close/>
                  <a:moveTo>
                    <a:pt x="668" y="223"/>
                  </a:moveTo>
                  <a:lnTo>
                    <a:pt x="639" y="223"/>
                  </a:lnTo>
                  <a:lnTo>
                    <a:pt x="615" y="248"/>
                  </a:lnTo>
                  <a:lnTo>
                    <a:pt x="668" y="248"/>
                  </a:lnTo>
                  <a:lnTo>
                    <a:pt x="668" y="223"/>
                  </a:lnTo>
                  <a:close/>
                  <a:moveTo>
                    <a:pt x="639" y="173"/>
                  </a:moveTo>
                  <a:lnTo>
                    <a:pt x="665" y="148"/>
                  </a:lnTo>
                  <a:lnTo>
                    <a:pt x="639" y="148"/>
                  </a:lnTo>
                  <a:lnTo>
                    <a:pt x="639" y="173"/>
                  </a:lnTo>
                  <a:close/>
                  <a:moveTo>
                    <a:pt x="622" y="80"/>
                  </a:moveTo>
                  <a:lnTo>
                    <a:pt x="593" y="109"/>
                  </a:lnTo>
                  <a:lnTo>
                    <a:pt x="695" y="109"/>
                  </a:lnTo>
                  <a:lnTo>
                    <a:pt x="695" y="85"/>
                  </a:lnTo>
                  <a:lnTo>
                    <a:pt x="668" y="85"/>
                  </a:lnTo>
                  <a:lnTo>
                    <a:pt x="668" y="102"/>
                  </a:lnTo>
                  <a:lnTo>
                    <a:pt x="653" y="102"/>
                  </a:lnTo>
                  <a:lnTo>
                    <a:pt x="653" y="80"/>
                  </a:lnTo>
                  <a:lnTo>
                    <a:pt x="622" y="80"/>
                  </a:lnTo>
                  <a:close/>
                  <a:moveTo>
                    <a:pt x="707" y="56"/>
                  </a:moveTo>
                  <a:lnTo>
                    <a:pt x="673" y="56"/>
                  </a:lnTo>
                  <a:lnTo>
                    <a:pt x="673" y="72"/>
                  </a:lnTo>
                  <a:lnTo>
                    <a:pt x="707" y="72"/>
                  </a:lnTo>
                  <a:lnTo>
                    <a:pt x="707" y="56"/>
                  </a:lnTo>
                  <a:close/>
                  <a:moveTo>
                    <a:pt x="639" y="51"/>
                  </a:moveTo>
                  <a:lnTo>
                    <a:pt x="559" y="51"/>
                  </a:lnTo>
                  <a:lnTo>
                    <a:pt x="559" y="80"/>
                  </a:lnTo>
                  <a:lnTo>
                    <a:pt x="610" y="80"/>
                  </a:lnTo>
                  <a:lnTo>
                    <a:pt x="639" y="51"/>
                  </a:lnTo>
                  <a:close/>
                  <a:moveTo>
                    <a:pt x="678" y="165"/>
                  </a:moveTo>
                  <a:lnTo>
                    <a:pt x="678" y="202"/>
                  </a:lnTo>
                  <a:lnTo>
                    <a:pt x="695" y="202"/>
                  </a:lnTo>
                  <a:lnTo>
                    <a:pt x="753" y="143"/>
                  </a:lnTo>
                  <a:lnTo>
                    <a:pt x="719" y="143"/>
                  </a:lnTo>
                  <a:lnTo>
                    <a:pt x="699" y="165"/>
                  </a:lnTo>
                  <a:lnTo>
                    <a:pt x="678" y="165"/>
                  </a:lnTo>
                  <a:close/>
                  <a:moveTo>
                    <a:pt x="749" y="39"/>
                  </a:moveTo>
                  <a:lnTo>
                    <a:pt x="719" y="39"/>
                  </a:lnTo>
                  <a:lnTo>
                    <a:pt x="719" y="56"/>
                  </a:lnTo>
                  <a:lnTo>
                    <a:pt x="749" y="56"/>
                  </a:lnTo>
                  <a:lnTo>
                    <a:pt x="749" y="39"/>
                  </a:lnTo>
                  <a:close/>
                  <a:moveTo>
                    <a:pt x="493" y="126"/>
                  </a:moveTo>
                  <a:lnTo>
                    <a:pt x="551" y="126"/>
                  </a:lnTo>
                  <a:lnTo>
                    <a:pt x="522" y="97"/>
                  </a:lnTo>
                  <a:lnTo>
                    <a:pt x="454" y="97"/>
                  </a:lnTo>
                  <a:lnTo>
                    <a:pt x="421" y="131"/>
                  </a:lnTo>
                  <a:lnTo>
                    <a:pt x="421" y="160"/>
                  </a:lnTo>
                  <a:lnTo>
                    <a:pt x="459" y="160"/>
                  </a:lnTo>
                  <a:lnTo>
                    <a:pt x="493" y="12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1" name="Freeform 102">
              <a:extLst>
                <a:ext uri="{FF2B5EF4-FFF2-40B4-BE49-F238E27FC236}">
                  <a16:creationId xmlns="" xmlns:a16="http://schemas.microsoft.com/office/drawing/2014/main" id="{C9D8E401-B59E-47B7-A51E-D8099D560ECB}"/>
                </a:ext>
              </a:extLst>
            </p:cNvPr>
            <p:cNvSpPr>
              <a:spLocks/>
            </p:cNvSpPr>
            <p:nvPr/>
          </p:nvSpPr>
          <p:spPr bwMode="gray">
            <a:xfrm>
              <a:off x="1730037" y="1594383"/>
              <a:ext cx="65213" cy="28694"/>
            </a:xfrm>
            <a:custGeom>
              <a:avLst/>
              <a:gdLst/>
              <a:ahLst/>
              <a:cxnLst>
                <a:cxn ang="0">
                  <a:pos x="0" y="22"/>
                </a:cxn>
                <a:cxn ang="0">
                  <a:pos x="30" y="22"/>
                </a:cxn>
                <a:cxn ang="0">
                  <a:pos x="50" y="0"/>
                </a:cxn>
                <a:cxn ang="0">
                  <a:pos x="21" y="0"/>
                </a:cxn>
                <a:cxn ang="0">
                  <a:pos x="0" y="22"/>
                </a:cxn>
              </a:cxnLst>
              <a:rect l="0" t="0" r="r" b="b"/>
              <a:pathLst>
                <a:path w="50" h="22">
                  <a:moveTo>
                    <a:pt x="0" y="22"/>
                  </a:moveTo>
                  <a:lnTo>
                    <a:pt x="30" y="22"/>
                  </a:lnTo>
                  <a:lnTo>
                    <a:pt x="50" y="0"/>
                  </a:lnTo>
                  <a:lnTo>
                    <a:pt x="21" y="0"/>
                  </a:lnTo>
                  <a:lnTo>
                    <a:pt x="0" y="2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2" name="Freeform 103">
              <a:extLst>
                <a:ext uri="{FF2B5EF4-FFF2-40B4-BE49-F238E27FC236}">
                  <a16:creationId xmlns="" xmlns:a16="http://schemas.microsoft.com/office/drawing/2014/main" id="{A8ABB436-D5FC-4560-9422-4F6201C59663}"/>
                </a:ext>
              </a:extLst>
            </p:cNvPr>
            <p:cNvSpPr>
              <a:spLocks/>
            </p:cNvSpPr>
            <p:nvPr/>
          </p:nvSpPr>
          <p:spPr bwMode="gray">
            <a:xfrm>
              <a:off x="3138628" y="4585032"/>
              <a:ext cx="66517" cy="93906"/>
            </a:xfrm>
            <a:custGeom>
              <a:avLst/>
              <a:gdLst/>
              <a:ahLst/>
              <a:cxnLst>
                <a:cxn ang="0">
                  <a:pos x="5" y="26"/>
                </a:cxn>
                <a:cxn ang="0">
                  <a:pos x="5" y="0"/>
                </a:cxn>
                <a:cxn ang="0">
                  <a:pos x="0" y="3"/>
                </a:cxn>
                <a:cxn ang="0">
                  <a:pos x="0" y="72"/>
                </a:cxn>
                <a:cxn ang="0">
                  <a:pos x="51" y="72"/>
                </a:cxn>
                <a:cxn ang="0">
                  <a:pos x="5" y="26"/>
                </a:cxn>
              </a:cxnLst>
              <a:rect l="0" t="0" r="r" b="b"/>
              <a:pathLst>
                <a:path w="51" h="72">
                  <a:moveTo>
                    <a:pt x="5" y="26"/>
                  </a:moveTo>
                  <a:lnTo>
                    <a:pt x="5" y="0"/>
                  </a:lnTo>
                  <a:lnTo>
                    <a:pt x="0" y="3"/>
                  </a:lnTo>
                  <a:lnTo>
                    <a:pt x="0" y="72"/>
                  </a:lnTo>
                  <a:lnTo>
                    <a:pt x="51" y="72"/>
                  </a:lnTo>
                  <a:lnTo>
                    <a:pt x="5" y="2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3" name="Freeform 104">
              <a:extLst>
                <a:ext uri="{FF2B5EF4-FFF2-40B4-BE49-F238E27FC236}">
                  <a16:creationId xmlns="" xmlns:a16="http://schemas.microsoft.com/office/drawing/2014/main" id="{C358C21F-0CCD-49FB-85D1-2CC167F272B4}"/>
                </a:ext>
              </a:extLst>
            </p:cNvPr>
            <p:cNvSpPr>
              <a:spLocks/>
            </p:cNvSpPr>
            <p:nvPr/>
          </p:nvSpPr>
          <p:spPr bwMode="gray">
            <a:xfrm>
              <a:off x="1620480" y="1480914"/>
              <a:ext cx="32606" cy="15651"/>
            </a:xfrm>
            <a:custGeom>
              <a:avLst/>
              <a:gdLst/>
              <a:ahLst/>
              <a:cxnLst>
                <a:cxn ang="0">
                  <a:pos x="25" y="0"/>
                </a:cxn>
                <a:cxn ang="0">
                  <a:pos x="0" y="0"/>
                </a:cxn>
                <a:cxn ang="0">
                  <a:pos x="13" y="12"/>
                </a:cxn>
                <a:cxn ang="0">
                  <a:pos x="25" y="0"/>
                </a:cxn>
              </a:cxnLst>
              <a:rect l="0" t="0" r="r" b="b"/>
              <a:pathLst>
                <a:path w="25" h="12">
                  <a:moveTo>
                    <a:pt x="25" y="0"/>
                  </a:moveTo>
                  <a:lnTo>
                    <a:pt x="0" y="0"/>
                  </a:lnTo>
                  <a:lnTo>
                    <a:pt x="13" y="12"/>
                  </a:lnTo>
                  <a:lnTo>
                    <a:pt x="25"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4" name="Freeform 105">
              <a:extLst>
                <a:ext uri="{FF2B5EF4-FFF2-40B4-BE49-F238E27FC236}">
                  <a16:creationId xmlns="" xmlns:a16="http://schemas.microsoft.com/office/drawing/2014/main" id="{12525321-4549-47FA-9462-98A59BCFB8BE}"/>
                </a:ext>
              </a:extLst>
            </p:cNvPr>
            <p:cNvSpPr>
              <a:spLocks/>
            </p:cNvSpPr>
            <p:nvPr/>
          </p:nvSpPr>
          <p:spPr bwMode="gray">
            <a:xfrm>
              <a:off x="1516140" y="1623077"/>
              <a:ext cx="28694" cy="33911"/>
            </a:xfrm>
            <a:custGeom>
              <a:avLst/>
              <a:gdLst/>
              <a:ahLst/>
              <a:cxnLst>
                <a:cxn ang="0">
                  <a:pos x="22" y="26"/>
                </a:cxn>
                <a:cxn ang="0">
                  <a:pos x="22" y="0"/>
                </a:cxn>
                <a:cxn ang="0">
                  <a:pos x="0" y="0"/>
                </a:cxn>
                <a:cxn ang="0">
                  <a:pos x="22" y="26"/>
                </a:cxn>
              </a:cxnLst>
              <a:rect l="0" t="0" r="r" b="b"/>
              <a:pathLst>
                <a:path w="22" h="26">
                  <a:moveTo>
                    <a:pt x="22" y="26"/>
                  </a:moveTo>
                  <a:lnTo>
                    <a:pt x="22" y="0"/>
                  </a:lnTo>
                  <a:lnTo>
                    <a:pt x="0" y="0"/>
                  </a:lnTo>
                  <a:lnTo>
                    <a:pt x="22" y="2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5" name="Freeform 106">
              <a:extLst>
                <a:ext uri="{FF2B5EF4-FFF2-40B4-BE49-F238E27FC236}">
                  <a16:creationId xmlns="" xmlns:a16="http://schemas.microsoft.com/office/drawing/2014/main" id="{0C2698FE-DA07-4164-BF0A-4340E7799044}"/>
                </a:ext>
              </a:extLst>
            </p:cNvPr>
            <p:cNvSpPr>
              <a:spLocks/>
            </p:cNvSpPr>
            <p:nvPr/>
          </p:nvSpPr>
          <p:spPr bwMode="gray">
            <a:xfrm>
              <a:off x="1450927" y="1634815"/>
              <a:ext cx="27389" cy="26085"/>
            </a:xfrm>
            <a:custGeom>
              <a:avLst/>
              <a:gdLst/>
              <a:ahLst/>
              <a:cxnLst>
                <a:cxn ang="0">
                  <a:pos x="21" y="20"/>
                </a:cxn>
                <a:cxn ang="0">
                  <a:pos x="21" y="0"/>
                </a:cxn>
                <a:cxn ang="0">
                  <a:pos x="0" y="20"/>
                </a:cxn>
                <a:cxn ang="0">
                  <a:pos x="21" y="20"/>
                </a:cxn>
              </a:cxnLst>
              <a:rect l="0" t="0" r="r" b="b"/>
              <a:pathLst>
                <a:path w="21" h="20">
                  <a:moveTo>
                    <a:pt x="21" y="20"/>
                  </a:moveTo>
                  <a:lnTo>
                    <a:pt x="21" y="0"/>
                  </a:lnTo>
                  <a:lnTo>
                    <a:pt x="0" y="20"/>
                  </a:lnTo>
                  <a:lnTo>
                    <a:pt x="21"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6" name="Freeform 107">
              <a:extLst>
                <a:ext uri="{FF2B5EF4-FFF2-40B4-BE49-F238E27FC236}">
                  <a16:creationId xmlns="" xmlns:a16="http://schemas.microsoft.com/office/drawing/2014/main" id="{EB6BA693-9F8F-4960-A503-84353F07F67B}"/>
                </a:ext>
              </a:extLst>
            </p:cNvPr>
            <p:cNvSpPr>
              <a:spLocks/>
            </p:cNvSpPr>
            <p:nvPr/>
          </p:nvSpPr>
          <p:spPr bwMode="gray">
            <a:xfrm>
              <a:off x="4536785" y="2040437"/>
              <a:ext cx="104340" cy="39128"/>
            </a:xfrm>
            <a:custGeom>
              <a:avLst/>
              <a:gdLst/>
              <a:ahLst/>
              <a:cxnLst>
                <a:cxn ang="0">
                  <a:pos x="80" y="13"/>
                </a:cxn>
                <a:cxn ang="0">
                  <a:pos x="66" y="0"/>
                </a:cxn>
                <a:cxn ang="0">
                  <a:pos x="24" y="0"/>
                </a:cxn>
                <a:cxn ang="0">
                  <a:pos x="0" y="0"/>
                </a:cxn>
                <a:cxn ang="0">
                  <a:pos x="29" y="30"/>
                </a:cxn>
                <a:cxn ang="0">
                  <a:pos x="63" y="30"/>
                </a:cxn>
                <a:cxn ang="0">
                  <a:pos x="80" y="13"/>
                </a:cxn>
              </a:cxnLst>
              <a:rect l="0" t="0" r="r" b="b"/>
              <a:pathLst>
                <a:path w="80" h="30">
                  <a:moveTo>
                    <a:pt x="80" y="13"/>
                  </a:moveTo>
                  <a:lnTo>
                    <a:pt x="66" y="0"/>
                  </a:lnTo>
                  <a:lnTo>
                    <a:pt x="24" y="0"/>
                  </a:lnTo>
                  <a:lnTo>
                    <a:pt x="0" y="0"/>
                  </a:lnTo>
                  <a:lnTo>
                    <a:pt x="29" y="30"/>
                  </a:lnTo>
                  <a:lnTo>
                    <a:pt x="63" y="30"/>
                  </a:lnTo>
                  <a:lnTo>
                    <a:pt x="80" y="13"/>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7" name="Rectangle 108">
              <a:extLst>
                <a:ext uri="{FF2B5EF4-FFF2-40B4-BE49-F238E27FC236}">
                  <a16:creationId xmlns="" xmlns:a16="http://schemas.microsoft.com/office/drawing/2014/main" id="{9FC74ADA-8FEA-4F2B-9022-D3FCC7A5410C}"/>
                </a:ext>
              </a:extLst>
            </p:cNvPr>
            <p:cNvSpPr>
              <a:spLocks noChangeArrowheads="1"/>
            </p:cNvSpPr>
            <p:nvPr/>
          </p:nvSpPr>
          <p:spPr bwMode="gray">
            <a:xfrm>
              <a:off x="4574609" y="2406932"/>
              <a:ext cx="6521" cy="5217"/>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328" name="Freeform 109">
              <a:extLst>
                <a:ext uri="{FF2B5EF4-FFF2-40B4-BE49-F238E27FC236}">
                  <a16:creationId xmlns="" xmlns:a16="http://schemas.microsoft.com/office/drawing/2014/main" id="{F40F417F-F63C-4528-9C1F-74BE3ED296C8}"/>
                </a:ext>
              </a:extLst>
            </p:cNvPr>
            <p:cNvSpPr>
              <a:spLocks/>
            </p:cNvSpPr>
            <p:nvPr/>
          </p:nvSpPr>
          <p:spPr bwMode="gray">
            <a:xfrm>
              <a:off x="6635325" y="3147747"/>
              <a:ext cx="13043" cy="33911"/>
            </a:xfrm>
            <a:custGeom>
              <a:avLst/>
              <a:gdLst/>
              <a:ahLst/>
              <a:cxnLst>
                <a:cxn ang="0">
                  <a:pos x="10" y="26"/>
                </a:cxn>
                <a:cxn ang="0">
                  <a:pos x="10" y="0"/>
                </a:cxn>
                <a:cxn ang="0">
                  <a:pos x="1" y="8"/>
                </a:cxn>
                <a:cxn ang="0">
                  <a:pos x="0" y="11"/>
                </a:cxn>
                <a:cxn ang="0">
                  <a:pos x="0" y="26"/>
                </a:cxn>
                <a:cxn ang="0">
                  <a:pos x="10" y="26"/>
                </a:cxn>
              </a:cxnLst>
              <a:rect l="0" t="0" r="r" b="b"/>
              <a:pathLst>
                <a:path w="10" h="26">
                  <a:moveTo>
                    <a:pt x="10" y="26"/>
                  </a:moveTo>
                  <a:lnTo>
                    <a:pt x="10" y="0"/>
                  </a:lnTo>
                  <a:lnTo>
                    <a:pt x="1" y="8"/>
                  </a:lnTo>
                  <a:lnTo>
                    <a:pt x="0" y="11"/>
                  </a:lnTo>
                  <a:lnTo>
                    <a:pt x="0" y="26"/>
                  </a:lnTo>
                  <a:lnTo>
                    <a:pt x="10" y="2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29" name="Freeform 110">
              <a:extLst>
                <a:ext uri="{FF2B5EF4-FFF2-40B4-BE49-F238E27FC236}">
                  <a16:creationId xmlns="" xmlns:a16="http://schemas.microsoft.com/office/drawing/2014/main" id="{F086F10A-3F8A-4063-A75E-D6E6F56F9768}"/>
                </a:ext>
              </a:extLst>
            </p:cNvPr>
            <p:cNvSpPr>
              <a:spLocks noEditPoints="1"/>
            </p:cNvSpPr>
            <p:nvPr/>
          </p:nvSpPr>
          <p:spPr bwMode="gray">
            <a:xfrm>
              <a:off x="4536785" y="3356427"/>
              <a:ext cx="234765" cy="349539"/>
            </a:xfrm>
            <a:custGeom>
              <a:avLst/>
              <a:gdLst/>
              <a:ahLst/>
              <a:cxnLst>
                <a:cxn ang="0">
                  <a:pos x="9" y="28"/>
                </a:cxn>
                <a:cxn ang="0">
                  <a:pos x="24" y="13"/>
                </a:cxn>
                <a:cxn ang="0">
                  <a:pos x="12" y="0"/>
                </a:cxn>
                <a:cxn ang="0">
                  <a:pos x="3" y="10"/>
                </a:cxn>
                <a:cxn ang="0">
                  <a:pos x="9" y="17"/>
                </a:cxn>
                <a:cxn ang="0">
                  <a:pos x="9" y="28"/>
                </a:cxn>
                <a:cxn ang="0">
                  <a:pos x="180" y="168"/>
                </a:cxn>
                <a:cxn ang="0">
                  <a:pos x="180" y="139"/>
                </a:cxn>
                <a:cxn ang="0">
                  <a:pos x="155" y="139"/>
                </a:cxn>
                <a:cxn ang="0">
                  <a:pos x="155" y="64"/>
                </a:cxn>
                <a:cxn ang="0">
                  <a:pos x="117" y="64"/>
                </a:cxn>
                <a:cxn ang="0">
                  <a:pos x="117" y="85"/>
                </a:cxn>
                <a:cxn ang="0">
                  <a:pos x="80" y="85"/>
                </a:cxn>
                <a:cxn ang="0">
                  <a:pos x="80" y="42"/>
                </a:cxn>
                <a:cxn ang="0">
                  <a:pos x="9" y="42"/>
                </a:cxn>
                <a:cxn ang="0">
                  <a:pos x="9" y="113"/>
                </a:cxn>
                <a:cxn ang="0">
                  <a:pos x="29" y="134"/>
                </a:cxn>
                <a:cxn ang="0">
                  <a:pos x="29" y="159"/>
                </a:cxn>
                <a:cxn ang="0">
                  <a:pos x="0" y="190"/>
                </a:cxn>
                <a:cxn ang="0">
                  <a:pos x="0" y="268"/>
                </a:cxn>
                <a:cxn ang="0">
                  <a:pos x="17" y="253"/>
                </a:cxn>
                <a:cxn ang="0">
                  <a:pos x="112" y="253"/>
                </a:cxn>
                <a:cxn ang="0">
                  <a:pos x="126" y="265"/>
                </a:cxn>
                <a:cxn ang="0">
                  <a:pos x="158" y="265"/>
                </a:cxn>
                <a:cxn ang="0">
                  <a:pos x="168" y="258"/>
                </a:cxn>
                <a:cxn ang="0">
                  <a:pos x="175" y="258"/>
                </a:cxn>
                <a:cxn ang="0">
                  <a:pos x="151" y="231"/>
                </a:cxn>
                <a:cxn ang="0">
                  <a:pos x="151" y="168"/>
                </a:cxn>
                <a:cxn ang="0">
                  <a:pos x="180" y="168"/>
                </a:cxn>
              </a:cxnLst>
              <a:rect l="0" t="0" r="r" b="b"/>
              <a:pathLst>
                <a:path w="180" h="268">
                  <a:moveTo>
                    <a:pt x="9" y="28"/>
                  </a:moveTo>
                  <a:lnTo>
                    <a:pt x="24" y="13"/>
                  </a:lnTo>
                  <a:lnTo>
                    <a:pt x="12" y="0"/>
                  </a:lnTo>
                  <a:lnTo>
                    <a:pt x="3" y="10"/>
                  </a:lnTo>
                  <a:lnTo>
                    <a:pt x="9" y="17"/>
                  </a:lnTo>
                  <a:lnTo>
                    <a:pt x="9" y="28"/>
                  </a:lnTo>
                  <a:close/>
                  <a:moveTo>
                    <a:pt x="180" y="168"/>
                  </a:moveTo>
                  <a:lnTo>
                    <a:pt x="180" y="139"/>
                  </a:lnTo>
                  <a:lnTo>
                    <a:pt x="155" y="139"/>
                  </a:lnTo>
                  <a:lnTo>
                    <a:pt x="155" y="64"/>
                  </a:lnTo>
                  <a:lnTo>
                    <a:pt x="117" y="64"/>
                  </a:lnTo>
                  <a:lnTo>
                    <a:pt x="117" y="85"/>
                  </a:lnTo>
                  <a:lnTo>
                    <a:pt x="80" y="85"/>
                  </a:lnTo>
                  <a:lnTo>
                    <a:pt x="80" y="42"/>
                  </a:lnTo>
                  <a:lnTo>
                    <a:pt x="9" y="42"/>
                  </a:lnTo>
                  <a:lnTo>
                    <a:pt x="9" y="113"/>
                  </a:lnTo>
                  <a:lnTo>
                    <a:pt x="29" y="134"/>
                  </a:lnTo>
                  <a:lnTo>
                    <a:pt x="29" y="159"/>
                  </a:lnTo>
                  <a:lnTo>
                    <a:pt x="0" y="190"/>
                  </a:lnTo>
                  <a:lnTo>
                    <a:pt x="0" y="268"/>
                  </a:lnTo>
                  <a:lnTo>
                    <a:pt x="17" y="253"/>
                  </a:lnTo>
                  <a:lnTo>
                    <a:pt x="112" y="253"/>
                  </a:lnTo>
                  <a:lnTo>
                    <a:pt x="126" y="265"/>
                  </a:lnTo>
                  <a:lnTo>
                    <a:pt x="158" y="265"/>
                  </a:lnTo>
                  <a:lnTo>
                    <a:pt x="168" y="258"/>
                  </a:lnTo>
                  <a:lnTo>
                    <a:pt x="175" y="258"/>
                  </a:lnTo>
                  <a:lnTo>
                    <a:pt x="151" y="231"/>
                  </a:lnTo>
                  <a:lnTo>
                    <a:pt x="151" y="168"/>
                  </a:lnTo>
                  <a:lnTo>
                    <a:pt x="180" y="16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0" name="Freeform 111">
              <a:extLst>
                <a:ext uri="{FF2B5EF4-FFF2-40B4-BE49-F238E27FC236}">
                  <a16:creationId xmlns="" xmlns:a16="http://schemas.microsoft.com/office/drawing/2014/main" id="{288F949F-2510-40A2-B1D3-D7141A1FA24F}"/>
                </a:ext>
              </a:extLst>
            </p:cNvPr>
            <p:cNvSpPr>
              <a:spLocks/>
            </p:cNvSpPr>
            <p:nvPr/>
          </p:nvSpPr>
          <p:spPr bwMode="gray">
            <a:xfrm>
              <a:off x="5144566" y="2808642"/>
              <a:ext cx="221723" cy="136946"/>
            </a:xfrm>
            <a:custGeom>
              <a:avLst/>
              <a:gdLst/>
              <a:ahLst/>
              <a:cxnLst>
                <a:cxn ang="0">
                  <a:pos x="63" y="38"/>
                </a:cxn>
                <a:cxn ang="0">
                  <a:pos x="42" y="38"/>
                </a:cxn>
                <a:cxn ang="0">
                  <a:pos x="20" y="38"/>
                </a:cxn>
                <a:cxn ang="0">
                  <a:pos x="0" y="58"/>
                </a:cxn>
                <a:cxn ang="0">
                  <a:pos x="0" y="63"/>
                </a:cxn>
                <a:cxn ang="0">
                  <a:pos x="22" y="83"/>
                </a:cxn>
                <a:cxn ang="0">
                  <a:pos x="22" y="105"/>
                </a:cxn>
                <a:cxn ang="0">
                  <a:pos x="51" y="105"/>
                </a:cxn>
                <a:cxn ang="0">
                  <a:pos x="80" y="75"/>
                </a:cxn>
                <a:cxn ang="0">
                  <a:pos x="131" y="75"/>
                </a:cxn>
                <a:cxn ang="0">
                  <a:pos x="168" y="37"/>
                </a:cxn>
                <a:cxn ang="0">
                  <a:pos x="170" y="37"/>
                </a:cxn>
                <a:cxn ang="0">
                  <a:pos x="134" y="0"/>
                </a:cxn>
                <a:cxn ang="0">
                  <a:pos x="63" y="38"/>
                </a:cxn>
              </a:cxnLst>
              <a:rect l="0" t="0" r="r" b="b"/>
              <a:pathLst>
                <a:path w="170" h="105">
                  <a:moveTo>
                    <a:pt x="63" y="38"/>
                  </a:moveTo>
                  <a:lnTo>
                    <a:pt x="42" y="38"/>
                  </a:lnTo>
                  <a:lnTo>
                    <a:pt x="20" y="38"/>
                  </a:lnTo>
                  <a:lnTo>
                    <a:pt x="0" y="58"/>
                  </a:lnTo>
                  <a:lnTo>
                    <a:pt x="0" y="63"/>
                  </a:lnTo>
                  <a:lnTo>
                    <a:pt x="22" y="83"/>
                  </a:lnTo>
                  <a:lnTo>
                    <a:pt x="22" y="105"/>
                  </a:lnTo>
                  <a:lnTo>
                    <a:pt x="51" y="105"/>
                  </a:lnTo>
                  <a:lnTo>
                    <a:pt x="80" y="75"/>
                  </a:lnTo>
                  <a:lnTo>
                    <a:pt x="131" y="75"/>
                  </a:lnTo>
                  <a:lnTo>
                    <a:pt x="168" y="37"/>
                  </a:lnTo>
                  <a:lnTo>
                    <a:pt x="170" y="37"/>
                  </a:lnTo>
                  <a:lnTo>
                    <a:pt x="134" y="0"/>
                  </a:lnTo>
                  <a:lnTo>
                    <a:pt x="63" y="3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1" name="Freeform 112">
              <a:extLst>
                <a:ext uri="{FF2B5EF4-FFF2-40B4-BE49-F238E27FC236}">
                  <a16:creationId xmlns="" xmlns:a16="http://schemas.microsoft.com/office/drawing/2014/main" id="{B7761EBB-6B8C-42F3-AF9E-CC00B6C260C2}"/>
                </a:ext>
              </a:extLst>
            </p:cNvPr>
            <p:cNvSpPr>
              <a:spLocks/>
            </p:cNvSpPr>
            <p:nvPr/>
          </p:nvSpPr>
          <p:spPr bwMode="gray">
            <a:xfrm>
              <a:off x="5337595" y="2627351"/>
              <a:ext cx="88689" cy="82168"/>
            </a:xfrm>
            <a:custGeom>
              <a:avLst/>
              <a:gdLst/>
              <a:ahLst/>
              <a:cxnLst>
                <a:cxn ang="0">
                  <a:pos x="49" y="63"/>
                </a:cxn>
                <a:cxn ang="0">
                  <a:pos x="49" y="39"/>
                </a:cxn>
                <a:cxn ang="0">
                  <a:pos x="68" y="19"/>
                </a:cxn>
                <a:cxn ang="0">
                  <a:pos x="66" y="17"/>
                </a:cxn>
                <a:cxn ang="0">
                  <a:pos x="60" y="9"/>
                </a:cxn>
                <a:cxn ang="0">
                  <a:pos x="54" y="9"/>
                </a:cxn>
                <a:cxn ang="0">
                  <a:pos x="54" y="0"/>
                </a:cxn>
                <a:cxn ang="0">
                  <a:pos x="49" y="0"/>
                </a:cxn>
                <a:cxn ang="0">
                  <a:pos x="15" y="33"/>
                </a:cxn>
                <a:cxn ang="0">
                  <a:pos x="0" y="33"/>
                </a:cxn>
                <a:cxn ang="0">
                  <a:pos x="20" y="63"/>
                </a:cxn>
                <a:cxn ang="0">
                  <a:pos x="49" y="63"/>
                </a:cxn>
              </a:cxnLst>
              <a:rect l="0" t="0" r="r" b="b"/>
              <a:pathLst>
                <a:path w="68" h="63">
                  <a:moveTo>
                    <a:pt x="49" y="63"/>
                  </a:moveTo>
                  <a:lnTo>
                    <a:pt x="49" y="39"/>
                  </a:lnTo>
                  <a:lnTo>
                    <a:pt x="68" y="19"/>
                  </a:lnTo>
                  <a:lnTo>
                    <a:pt x="66" y="17"/>
                  </a:lnTo>
                  <a:lnTo>
                    <a:pt x="60" y="9"/>
                  </a:lnTo>
                  <a:lnTo>
                    <a:pt x="54" y="9"/>
                  </a:lnTo>
                  <a:lnTo>
                    <a:pt x="54" y="0"/>
                  </a:lnTo>
                  <a:lnTo>
                    <a:pt x="49" y="0"/>
                  </a:lnTo>
                  <a:lnTo>
                    <a:pt x="15" y="33"/>
                  </a:lnTo>
                  <a:lnTo>
                    <a:pt x="0" y="33"/>
                  </a:lnTo>
                  <a:lnTo>
                    <a:pt x="20" y="63"/>
                  </a:lnTo>
                  <a:lnTo>
                    <a:pt x="49" y="63"/>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2" name="Freeform 113">
              <a:extLst>
                <a:ext uri="{FF2B5EF4-FFF2-40B4-BE49-F238E27FC236}">
                  <a16:creationId xmlns="" xmlns:a16="http://schemas.microsoft.com/office/drawing/2014/main" id="{0FC9D509-74B0-4C3F-9B4F-51144871410F}"/>
                </a:ext>
              </a:extLst>
            </p:cNvPr>
            <p:cNvSpPr>
              <a:spLocks/>
            </p:cNvSpPr>
            <p:nvPr/>
          </p:nvSpPr>
          <p:spPr bwMode="gray">
            <a:xfrm>
              <a:off x="5408025" y="2627351"/>
              <a:ext cx="7826" cy="11738"/>
            </a:xfrm>
            <a:custGeom>
              <a:avLst/>
              <a:gdLst/>
              <a:ahLst/>
              <a:cxnLst>
                <a:cxn ang="0">
                  <a:pos x="6" y="9"/>
                </a:cxn>
                <a:cxn ang="0">
                  <a:pos x="5" y="8"/>
                </a:cxn>
                <a:cxn ang="0">
                  <a:pos x="5" y="0"/>
                </a:cxn>
                <a:cxn ang="0">
                  <a:pos x="0" y="0"/>
                </a:cxn>
                <a:cxn ang="0">
                  <a:pos x="0" y="9"/>
                </a:cxn>
                <a:cxn ang="0">
                  <a:pos x="6" y="9"/>
                </a:cxn>
              </a:cxnLst>
              <a:rect l="0" t="0" r="r" b="b"/>
              <a:pathLst>
                <a:path w="6" h="9">
                  <a:moveTo>
                    <a:pt x="6" y="9"/>
                  </a:moveTo>
                  <a:lnTo>
                    <a:pt x="5" y="8"/>
                  </a:lnTo>
                  <a:lnTo>
                    <a:pt x="5" y="0"/>
                  </a:lnTo>
                  <a:lnTo>
                    <a:pt x="0" y="0"/>
                  </a:lnTo>
                  <a:lnTo>
                    <a:pt x="0" y="9"/>
                  </a:lnTo>
                  <a:lnTo>
                    <a:pt x="6" y="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3" name="Freeform 114">
              <a:extLst>
                <a:ext uri="{FF2B5EF4-FFF2-40B4-BE49-F238E27FC236}">
                  <a16:creationId xmlns="" xmlns:a16="http://schemas.microsoft.com/office/drawing/2014/main" id="{C782BD0F-3969-4F16-844D-020B37B2BE31}"/>
                </a:ext>
              </a:extLst>
            </p:cNvPr>
            <p:cNvSpPr>
              <a:spLocks/>
            </p:cNvSpPr>
            <p:nvPr/>
          </p:nvSpPr>
          <p:spPr bwMode="gray">
            <a:xfrm>
              <a:off x="4980231" y="2414758"/>
              <a:ext cx="32606" cy="41736"/>
            </a:xfrm>
            <a:custGeom>
              <a:avLst/>
              <a:gdLst/>
              <a:ahLst/>
              <a:cxnLst>
                <a:cxn ang="0">
                  <a:pos x="25" y="20"/>
                </a:cxn>
                <a:cxn ang="0">
                  <a:pos x="25" y="0"/>
                </a:cxn>
                <a:cxn ang="0">
                  <a:pos x="0" y="0"/>
                </a:cxn>
                <a:cxn ang="0">
                  <a:pos x="0" y="32"/>
                </a:cxn>
                <a:cxn ang="0">
                  <a:pos x="12" y="32"/>
                </a:cxn>
                <a:cxn ang="0">
                  <a:pos x="25" y="20"/>
                </a:cxn>
              </a:cxnLst>
              <a:rect l="0" t="0" r="r" b="b"/>
              <a:pathLst>
                <a:path w="25" h="32">
                  <a:moveTo>
                    <a:pt x="25" y="20"/>
                  </a:moveTo>
                  <a:lnTo>
                    <a:pt x="25" y="0"/>
                  </a:lnTo>
                  <a:lnTo>
                    <a:pt x="0" y="0"/>
                  </a:lnTo>
                  <a:lnTo>
                    <a:pt x="0" y="32"/>
                  </a:lnTo>
                  <a:lnTo>
                    <a:pt x="12" y="32"/>
                  </a:lnTo>
                  <a:lnTo>
                    <a:pt x="25"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4" name="Freeform 115">
              <a:extLst>
                <a:ext uri="{FF2B5EF4-FFF2-40B4-BE49-F238E27FC236}">
                  <a16:creationId xmlns="" xmlns:a16="http://schemas.microsoft.com/office/drawing/2014/main" id="{EC3221A7-BAD5-436F-B78A-3125EAE238CD}"/>
                </a:ext>
              </a:extLst>
            </p:cNvPr>
            <p:cNvSpPr>
              <a:spLocks/>
            </p:cNvSpPr>
            <p:nvPr/>
          </p:nvSpPr>
          <p:spPr bwMode="gray">
            <a:xfrm>
              <a:off x="4995882" y="2469536"/>
              <a:ext cx="66517" cy="97819"/>
            </a:xfrm>
            <a:custGeom>
              <a:avLst/>
              <a:gdLst/>
              <a:ahLst/>
              <a:cxnLst>
                <a:cxn ang="0">
                  <a:pos x="30" y="60"/>
                </a:cxn>
                <a:cxn ang="0">
                  <a:pos x="30" y="40"/>
                </a:cxn>
                <a:cxn ang="0">
                  <a:pos x="17" y="27"/>
                </a:cxn>
                <a:cxn ang="0">
                  <a:pos x="34" y="27"/>
                </a:cxn>
                <a:cxn ang="0">
                  <a:pos x="51" y="12"/>
                </a:cxn>
                <a:cxn ang="0">
                  <a:pos x="39" y="0"/>
                </a:cxn>
                <a:cxn ang="0">
                  <a:pos x="25" y="12"/>
                </a:cxn>
                <a:cxn ang="0">
                  <a:pos x="0" y="12"/>
                </a:cxn>
                <a:cxn ang="0">
                  <a:pos x="0" y="38"/>
                </a:cxn>
                <a:cxn ang="0">
                  <a:pos x="0" y="38"/>
                </a:cxn>
                <a:cxn ang="0">
                  <a:pos x="0" y="38"/>
                </a:cxn>
                <a:cxn ang="0">
                  <a:pos x="0" y="75"/>
                </a:cxn>
                <a:cxn ang="0">
                  <a:pos x="0" y="75"/>
                </a:cxn>
                <a:cxn ang="0">
                  <a:pos x="13" y="75"/>
                </a:cxn>
                <a:cxn ang="0">
                  <a:pos x="30" y="60"/>
                </a:cxn>
              </a:cxnLst>
              <a:rect l="0" t="0" r="r" b="b"/>
              <a:pathLst>
                <a:path w="51" h="75">
                  <a:moveTo>
                    <a:pt x="30" y="60"/>
                  </a:moveTo>
                  <a:lnTo>
                    <a:pt x="30" y="40"/>
                  </a:lnTo>
                  <a:lnTo>
                    <a:pt x="17" y="27"/>
                  </a:lnTo>
                  <a:lnTo>
                    <a:pt x="34" y="27"/>
                  </a:lnTo>
                  <a:lnTo>
                    <a:pt x="51" y="12"/>
                  </a:lnTo>
                  <a:lnTo>
                    <a:pt x="39" y="0"/>
                  </a:lnTo>
                  <a:lnTo>
                    <a:pt x="25" y="12"/>
                  </a:lnTo>
                  <a:lnTo>
                    <a:pt x="0" y="12"/>
                  </a:lnTo>
                  <a:lnTo>
                    <a:pt x="0" y="38"/>
                  </a:lnTo>
                  <a:lnTo>
                    <a:pt x="0" y="38"/>
                  </a:lnTo>
                  <a:lnTo>
                    <a:pt x="0" y="38"/>
                  </a:lnTo>
                  <a:lnTo>
                    <a:pt x="0" y="75"/>
                  </a:lnTo>
                  <a:lnTo>
                    <a:pt x="0" y="75"/>
                  </a:lnTo>
                  <a:lnTo>
                    <a:pt x="13" y="75"/>
                  </a:lnTo>
                  <a:lnTo>
                    <a:pt x="30" y="6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5" name="Rectangle 116">
              <a:extLst>
                <a:ext uri="{FF2B5EF4-FFF2-40B4-BE49-F238E27FC236}">
                  <a16:creationId xmlns="" xmlns:a16="http://schemas.microsoft.com/office/drawing/2014/main" id="{4A071255-491D-49CD-8193-2D34F97D07C8}"/>
                </a:ext>
              </a:extLst>
            </p:cNvPr>
            <p:cNvSpPr>
              <a:spLocks noChangeArrowheads="1"/>
            </p:cNvSpPr>
            <p:nvPr/>
          </p:nvSpPr>
          <p:spPr bwMode="gray">
            <a:xfrm>
              <a:off x="5303685" y="2609091"/>
              <a:ext cx="11738" cy="13043"/>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336" name="Freeform 117">
              <a:extLst>
                <a:ext uri="{FF2B5EF4-FFF2-40B4-BE49-F238E27FC236}">
                  <a16:creationId xmlns="" xmlns:a16="http://schemas.microsoft.com/office/drawing/2014/main" id="{6560ABB8-A433-48FE-AAA4-432D05824CD2}"/>
                </a:ext>
              </a:extLst>
            </p:cNvPr>
            <p:cNvSpPr>
              <a:spLocks/>
            </p:cNvSpPr>
            <p:nvPr/>
          </p:nvSpPr>
          <p:spPr bwMode="gray">
            <a:xfrm>
              <a:off x="6041891" y="2611700"/>
              <a:ext cx="121295" cy="116078"/>
            </a:xfrm>
            <a:custGeom>
              <a:avLst/>
              <a:gdLst/>
              <a:ahLst/>
              <a:cxnLst>
                <a:cxn ang="0">
                  <a:pos x="64" y="37"/>
                </a:cxn>
                <a:cxn ang="0">
                  <a:pos x="64" y="17"/>
                </a:cxn>
                <a:cxn ang="0">
                  <a:pos x="30" y="17"/>
                </a:cxn>
                <a:cxn ang="0">
                  <a:pos x="30" y="0"/>
                </a:cxn>
                <a:cxn ang="0">
                  <a:pos x="0" y="0"/>
                </a:cxn>
                <a:cxn ang="0">
                  <a:pos x="0" y="25"/>
                </a:cxn>
                <a:cxn ang="0">
                  <a:pos x="42" y="66"/>
                </a:cxn>
                <a:cxn ang="0">
                  <a:pos x="48" y="66"/>
                </a:cxn>
                <a:cxn ang="0">
                  <a:pos x="48" y="45"/>
                </a:cxn>
                <a:cxn ang="0">
                  <a:pos x="93" y="89"/>
                </a:cxn>
                <a:cxn ang="0">
                  <a:pos x="93" y="68"/>
                </a:cxn>
                <a:cxn ang="0">
                  <a:pos x="64" y="37"/>
                </a:cxn>
              </a:cxnLst>
              <a:rect l="0" t="0" r="r" b="b"/>
              <a:pathLst>
                <a:path w="93" h="89">
                  <a:moveTo>
                    <a:pt x="64" y="37"/>
                  </a:moveTo>
                  <a:lnTo>
                    <a:pt x="64" y="17"/>
                  </a:lnTo>
                  <a:lnTo>
                    <a:pt x="30" y="17"/>
                  </a:lnTo>
                  <a:lnTo>
                    <a:pt x="30" y="0"/>
                  </a:lnTo>
                  <a:lnTo>
                    <a:pt x="0" y="0"/>
                  </a:lnTo>
                  <a:lnTo>
                    <a:pt x="0" y="25"/>
                  </a:lnTo>
                  <a:lnTo>
                    <a:pt x="42" y="66"/>
                  </a:lnTo>
                  <a:lnTo>
                    <a:pt x="48" y="66"/>
                  </a:lnTo>
                  <a:lnTo>
                    <a:pt x="48" y="45"/>
                  </a:lnTo>
                  <a:lnTo>
                    <a:pt x="93" y="89"/>
                  </a:lnTo>
                  <a:lnTo>
                    <a:pt x="93" y="68"/>
                  </a:lnTo>
                  <a:lnTo>
                    <a:pt x="64" y="3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7" name="Freeform 118">
              <a:extLst>
                <a:ext uri="{FF2B5EF4-FFF2-40B4-BE49-F238E27FC236}">
                  <a16:creationId xmlns="" xmlns:a16="http://schemas.microsoft.com/office/drawing/2014/main" id="{C65E92B1-9953-4CED-BECA-620B4D3D2CCF}"/>
                </a:ext>
              </a:extLst>
            </p:cNvPr>
            <p:cNvSpPr>
              <a:spLocks/>
            </p:cNvSpPr>
            <p:nvPr/>
          </p:nvSpPr>
          <p:spPr bwMode="gray">
            <a:xfrm>
              <a:off x="6163186" y="2560834"/>
              <a:ext cx="160423" cy="422577"/>
            </a:xfrm>
            <a:custGeom>
              <a:avLst/>
              <a:gdLst/>
              <a:ahLst/>
              <a:cxnLst>
                <a:cxn ang="0">
                  <a:pos x="94" y="265"/>
                </a:cxn>
                <a:cxn ang="0">
                  <a:pos x="118" y="290"/>
                </a:cxn>
                <a:cxn ang="0">
                  <a:pos x="118" y="324"/>
                </a:cxn>
                <a:cxn ang="0">
                  <a:pos x="123" y="324"/>
                </a:cxn>
                <a:cxn ang="0">
                  <a:pos x="123" y="275"/>
                </a:cxn>
                <a:cxn ang="0">
                  <a:pos x="114" y="265"/>
                </a:cxn>
                <a:cxn ang="0">
                  <a:pos x="114" y="231"/>
                </a:cxn>
                <a:cxn ang="0">
                  <a:pos x="80" y="199"/>
                </a:cxn>
                <a:cxn ang="0">
                  <a:pos x="80" y="165"/>
                </a:cxn>
                <a:cxn ang="0">
                  <a:pos x="118" y="127"/>
                </a:cxn>
                <a:cxn ang="0">
                  <a:pos x="118" y="110"/>
                </a:cxn>
                <a:cxn ang="0">
                  <a:pos x="101" y="110"/>
                </a:cxn>
                <a:cxn ang="0">
                  <a:pos x="68" y="76"/>
                </a:cxn>
                <a:cxn ang="0">
                  <a:pos x="68" y="0"/>
                </a:cxn>
                <a:cxn ang="0">
                  <a:pos x="40" y="0"/>
                </a:cxn>
                <a:cxn ang="0">
                  <a:pos x="0" y="39"/>
                </a:cxn>
                <a:cxn ang="0">
                  <a:pos x="0" y="107"/>
                </a:cxn>
                <a:cxn ang="0">
                  <a:pos x="0" y="128"/>
                </a:cxn>
                <a:cxn ang="0">
                  <a:pos x="1" y="130"/>
                </a:cxn>
                <a:cxn ang="0">
                  <a:pos x="26" y="156"/>
                </a:cxn>
                <a:cxn ang="0">
                  <a:pos x="26" y="224"/>
                </a:cxn>
                <a:cxn ang="0">
                  <a:pos x="55" y="224"/>
                </a:cxn>
                <a:cxn ang="0">
                  <a:pos x="68" y="210"/>
                </a:cxn>
                <a:cxn ang="0">
                  <a:pos x="94" y="236"/>
                </a:cxn>
                <a:cxn ang="0">
                  <a:pos x="94" y="265"/>
                </a:cxn>
              </a:cxnLst>
              <a:rect l="0" t="0" r="r" b="b"/>
              <a:pathLst>
                <a:path w="123" h="324">
                  <a:moveTo>
                    <a:pt x="94" y="265"/>
                  </a:moveTo>
                  <a:lnTo>
                    <a:pt x="118" y="290"/>
                  </a:lnTo>
                  <a:lnTo>
                    <a:pt x="118" y="324"/>
                  </a:lnTo>
                  <a:lnTo>
                    <a:pt x="123" y="324"/>
                  </a:lnTo>
                  <a:lnTo>
                    <a:pt x="123" y="275"/>
                  </a:lnTo>
                  <a:lnTo>
                    <a:pt x="114" y="265"/>
                  </a:lnTo>
                  <a:lnTo>
                    <a:pt x="114" y="231"/>
                  </a:lnTo>
                  <a:lnTo>
                    <a:pt x="80" y="199"/>
                  </a:lnTo>
                  <a:lnTo>
                    <a:pt x="80" y="165"/>
                  </a:lnTo>
                  <a:lnTo>
                    <a:pt x="118" y="127"/>
                  </a:lnTo>
                  <a:lnTo>
                    <a:pt x="118" y="110"/>
                  </a:lnTo>
                  <a:lnTo>
                    <a:pt x="101" y="110"/>
                  </a:lnTo>
                  <a:lnTo>
                    <a:pt x="68" y="76"/>
                  </a:lnTo>
                  <a:lnTo>
                    <a:pt x="68" y="0"/>
                  </a:lnTo>
                  <a:lnTo>
                    <a:pt x="40" y="0"/>
                  </a:lnTo>
                  <a:lnTo>
                    <a:pt x="0" y="39"/>
                  </a:lnTo>
                  <a:lnTo>
                    <a:pt x="0" y="107"/>
                  </a:lnTo>
                  <a:lnTo>
                    <a:pt x="0" y="128"/>
                  </a:lnTo>
                  <a:lnTo>
                    <a:pt x="1" y="130"/>
                  </a:lnTo>
                  <a:lnTo>
                    <a:pt x="26" y="156"/>
                  </a:lnTo>
                  <a:lnTo>
                    <a:pt x="26" y="224"/>
                  </a:lnTo>
                  <a:lnTo>
                    <a:pt x="55" y="224"/>
                  </a:lnTo>
                  <a:lnTo>
                    <a:pt x="68" y="210"/>
                  </a:lnTo>
                  <a:lnTo>
                    <a:pt x="94" y="236"/>
                  </a:lnTo>
                  <a:lnTo>
                    <a:pt x="94" y="26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8" name="Freeform 119">
              <a:extLst>
                <a:ext uri="{FF2B5EF4-FFF2-40B4-BE49-F238E27FC236}">
                  <a16:creationId xmlns="" xmlns:a16="http://schemas.microsoft.com/office/drawing/2014/main" id="{FF83461E-07A4-4675-A433-1837319B5CCB}"/>
                </a:ext>
              </a:extLst>
            </p:cNvPr>
            <p:cNvSpPr>
              <a:spLocks/>
            </p:cNvSpPr>
            <p:nvPr/>
          </p:nvSpPr>
          <p:spPr bwMode="gray">
            <a:xfrm>
              <a:off x="5214996" y="2516489"/>
              <a:ext cx="48257" cy="61300"/>
            </a:xfrm>
            <a:custGeom>
              <a:avLst/>
              <a:gdLst/>
              <a:ahLst/>
              <a:cxnLst>
                <a:cxn ang="0">
                  <a:pos x="0" y="17"/>
                </a:cxn>
                <a:cxn ang="0">
                  <a:pos x="0" y="39"/>
                </a:cxn>
                <a:cxn ang="0">
                  <a:pos x="9" y="47"/>
                </a:cxn>
                <a:cxn ang="0">
                  <a:pos x="37" y="47"/>
                </a:cxn>
                <a:cxn ang="0">
                  <a:pos x="31" y="42"/>
                </a:cxn>
                <a:cxn ang="0">
                  <a:pos x="31" y="16"/>
                </a:cxn>
                <a:cxn ang="0">
                  <a:pos x="17" y="0"/>
                </a:cxn>
                <a:cxn ang="0">
                  <a:pos x="0" y="17"/>
                </a:cxn>
              </a:cxnLst>
              <a:rect l="0" t="0" r="r" b="b"/>
              <a:pathLst>
                <a:path w="37" h="47">
                  <a:moveTo>
                    <a:pt x="0" y="17"/>
                  </a:moveTo>
                  <a:lnTo>
                    <a:pt x="0" y="39"/>
                  </a:lnTo>
                  <a:lnTo>
                    <a:pt x="9" y="47"/>
                  </a:lnTo>
                  <a:lnTo>
                    <a:pt x="37" y="47"/>
                  </a:lnTo>
                  <a:lnTo>
                    <a:pt x="31" y="42"/>
                  </a:lnTo>
                  <a:lnTo>
                    <a:pt x="31" y="16"/>
                  </a:lnTo>
                  <a:lnTo>
                    <a:pt x="17" y="0"/>
                  </a:lnTo>
                  <a:lnTo>
                    <a:pt x="0" y="1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39" name="Freeform 120">
              <a:extLst>
                <a:ext uri="{FF2B5EF4-FFF2-40B4-BE49-F238E27FC236}">
                  <a16:creationId xmlns="" xmlns:a16="http://schemas.microsoft.com/office/drawing/2014/main" id="{55250A6E-4B70-4FD0-BC10-664B9A97309F}"/>
                </a:ext>
              </a:extLst>
            </p:cNvPr>
            <p:cNvSpPr>
              <a:spLocks/>
            </p:cNvSpPr>
            <p:nvPr/>
          </p:nvSpPr>
          <p:spPr bwMode="gray">
            <a:xfrm>
              <a:off x="4201593" y="2384760"/>
              <a:ext cx="23477" cy="11738"/>
            </a:xfrm>
            <a:custGeom>
              <a:avLst/>
              <a:gdLst/>
              <a:ahLst/>
              <a:cxnLst>
                <a:cxn ang="0">
                  <a:pos x="18" y="0"/>
                </a:cxn>
                <a:cxn ang="0">
                  <a:pos x="0" y="0"/>
                </a:cxn>
                <a:cxn ang="0">
                  <a:pos x="9" y="9"/>
                </a:cxn>
                <a:cxn ang="0">
                  <a:pos x="18" y="0"/>
                </a:cxn>
              </a:cxnLst>
              <a:rect l="0" t="0" r="r" b="b"/>
              <a:pathLst>
                <a:path w="18" h="9">
                  <a:moveTo>
                    <a:pt x="18" y="0"/>
                  </a:moveTo>
                  <a:lnTo>
                    <a:pt x="0" y="0"/>
                  </a:lnTo>
                  <a:lnTo>
                    <a:pt x="9" y="9"/>
                  </a:lnTo>
                  <a:lnTo>
                    <a:pt x="18"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40" name="Line 121">
              <a:extLst>
                <a:ext uri="{FF2B5EF4-FFF2-40B4-BE49-F238E27FC236}">
                  <a16:creationId xmlns="" xmlns:a16="http://schemas.microsoft.com/office/drawing/2014/main" id="{B1FB8EC8-6D25-46DF-ADEC-68B9B2840C68}"/>
                </a:ext>
              </a:extLst>
            </p:cNvPr>
            <p:cNvSpPr>
              <a:spLocks noChangeShapeType="1"/>
            </p:cNvSpPr>
            <p:nvPr/>
          </p:nvSpPr>
          <p:spPr bwMode="gray">
            <a:xfrm>
              <a:off x="6190576" y="2583006"/>
              <a:ext cx="0" cy="0"/>
            </a:xfrm>
            <a:prstGeom prst="line">
              <a:avLst/>
            </a:prstGeom>
            <a:solidFill>
              <a:schemeClr val="accent3"/>
            </a:solidFill>
            <a:ln w="9525">
              <a:solidFill>
                <a:schemeClr val="bg1"/>
              </a:solidFill>
              <a:round/>
              <a:headEnd/>
              <a:tailEnd/>
            </a:ln>
          </p:spPr>
          <p:txBody>
            <a:bodyPr/>
            <a:lstStyle/>
            <a:p>
              <a:endParaRPr lang="en-US" dirty="0">
                <a:latin typeface="Delivery" panose="020F0503020204020204" pitchFamily="34" charset="0"/>
              </a:endParaRPr>
            </a:p>
          </p:txBody>
        </p:sp>
        <p:sp>
          <p:nvSpPr>
            <p:cNvPr id="341" name="Line 122">
              <a:extLst>
                <a:ext uri="{FF2B5EF4-FFF2-40B4-BE49-F238E27FC236}">
                  <a16:creationId xmlns="" xmlns:a16="http://schemas.microsoft.com/office/drawing/2014/main" id="{16A1BD53-9533-4927-B079-AB036D73346E}"/>
                </a:ext>
              </a:extLst>
            </p:cNvPr>
            <p:cNvSpPr>
              <a:spLocks noChangeShapeType="1"/>
            </p:cNvSpPr>
            <p:nvPr/>
          </p:nvSpPr>
          <p:spPr bwMode="gray">
            <a:xfrm>
              <a:off x="6190576" y="2583006"/>
              <a:ext cx="0" cy="0"/>
            </a:xfrm>
            <a:prstGeom prst="line">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342" name="Freeform 123">
              <a:extLst>
                <a:ext uri="{FF2B5EF4-FFF2-40B4-BE49-F238E27FC236}">
                  <a16:creationId xmlns="" xmlns:a16="http://schemas.microsoft.com/office/drawing/2014/main" id="{9BF37B11-69B8-4C17-9734-1AED1C2493AE}"/>
                </a:ext>
              </a:extLst>
            </p:cNvPr>
            <p:cNvSpPr>
              <a:spLocks/>
            </p:cNvSpPr>
            <p:nvPr/>
          </p:nvSpPr>
          <p:spPr bwMode="gray">
            <a:xfrm>
              <a:off x="5139349" y="2288245"/>
              <a:ext cx="376929" cy="349539"/>
            </a:xfrm>
            <a:custGeom>
              <a:avLst/>
              <a:gdLst/>
              <a:ahLst/>
              <a:cxnLst>
                <a:cxn ang="0">
                  <a:pos x="272" y="192"/>
                </a:cxn>
                <a:cxn ang="0">
                  <a:pos x="260" y="180"/>
                </a:cxn>
                <a:cxn ang="0">
                  <a:pos x="260" y="83"/>
                </a:cxn>
                <a:cxn ang="0">
                  <a:pos x="189" y="12"/>
                </a:cxn>
                <a:cxn ang="0">
                  <a:pos x="167" y="34"/>
                </a:cxn>
                <a:cxn ang="0">
                  <a:pos x="135" y="66"/>
                </a:cxn>
                <a:cxn ang="0">
                  <a:pos x="135" y="66"/>
                </a:cxn>
                <a:cxn ang="0">
                  <a:pos x="135" y="66"/>
                </a:cxn>
                <a:cxn ang="0">
                  <a:pos x="134" y="66"/>
                </a:cxn>
                <a:cxn ang="0">
                  <a:pos x="135" y="66"/>
                </a:cxn>
                <a:cxn ang="0">
                  <a:pos x="110" y="66"/>
                </a:cxn>
                <a:cxn ang="0">
                  <a:pos x="77" y="32"/>
                </a:cxn>
                <a:cxn ang="0">
                  <a:pos x="77" y="31"/>
                </a:cxn>
                <a:cxn ang="0">
                  <a:pos x="58" y="17"/>
                </a:cxn>
                <a:cxn ang="0">
                  <a:pos x="41" y="17"/>
                </a:cxn>
                <a:cxn ang="0">
                  <a:pos x="24" y="17"/>
                </a:cxn>
                <a:cxn ang="0">
                  <a:pos x="17" y="17"/>
                </a:cxn>
                <a:cxn ang="0">
                  <a:pos x="12" y="12"/>
                </a:cxn>
                <a:cxn ang="0">
                  <a:pos x="0" y="0"/>
                </a:cxn>
                <a:cxn ang="0">
                  <a:pos x="0" y="58"/>
                </a:cxn>
                <a:cxn ang="0">
                  <a:pos x="29" y="88"/>
                </a:cxn>
                <a:cxn ang="0">
                  <a:pos x="29" y="143"/>
                </a:cxn>
                <a:cxn ang="0">
                  <a:pos x="41" y="143"/>
                </a:cxn>
                <a:cxn ang="0">
                  <a:pos x="75" y="175"/>
                </a:cxn>
                <a:cxn ang="0">
                  <a:pos x="89" y="191"/>
                </a:cxn>
                <a:cxn ang="0">
                  <a:pos x="89" y="183"/>
                </a:cxn>
                <a:cxn ang="0">
                  <a:pos x="106" y="183"/>
                </a:cxn>
                <a:cxn ang="0">
                  <a:pos x="167" y="246"/>
                </a:cxn>
                <a:cxn ang="0">
                  <a:pos x="218" y="246"/>
                </a:cxn>
                <a:cxn ang="0">
                  <a:pos x="240" y="268"/>
                </a:cxn>
                <a:cxn ang="0">
                  <a:pos x="289" y="268"/>
                </a:cxn>
                <a:cxn ang="0">
                  <a:pos x="289" y="209"/>
                </a:cxn>
                <a:cxn ang="0">
                  <a:pos x="272" y="192"/>
                </a:cxn>
              </a:cxnLst>
              <a:rect l="0" t="0" r="r" b="b"/>
              <a:pathLst>
                <a:path w="289" h="268">
                  <a:moveTo>
                    <a:pt x="272" y="192"/>
                  </a:moveTo>
                  <a:lnTo>
                    <a:pt x="260" y="180"/>
                  </a:lnTo>
                  <a:lnTo>
                    <a:pt x="260" y="83"/>
                  </a:lnTo>
                  <a:lnTo>
                    <a:pt x="189" y="12"/>
                  </a:lnTo>
                  <a:lnTo>
                    <a:pt x="167" y="34"/>
                  </a:lnTo>
                  <a:lnTo>
                    <a:pt x="135" y="66"/>
                  </a:lnTo>
                  <a:lnTo>
                    <a:pt x="135" y="66"/>
                  </a:lnTo>
                  <a:lnTo>
                    <a:pt x="135" y="66"/>
                  </a:lnTo>
                  <a:lnTo>
                    <a:pt x="134" y="66"/>
                  </a:lnTo>
                  <a:lnTo>
                    <a:pt x="135" y="66"/>
                  </a:lnTo>
                  <a:lnTo>
                    <a:pt x="110" y="66"/>
                  </a:lnTo>
                  <a:lnTo>
                    <a:pt x="77" y="32"/>
                  </a:lnTo>
                  <a:lnTo>
                    <a:pt x="77" y="31"/>
                  </a:lnTo>
                  <a:lnTo>
                    <a:pt x="58" y="17"/>
                  </a:lnTo>
                  <a:lnTo>
                    <a:pt x="41" y="17"/>
                  </a:lnTo>
                  <a:lnTo>
                    <a:pt x="24" y="17"/>
                  </a:lnTo>
                  <a:lnTo>
                    <a:pt x="17" y="17"/>
                  </a:lnTo>
                  <a:lnTo>
                    <a:pt x="12" y="12"/>
                  </a:lnTo>
                  <a:lnTo>
                    <a:pt x="0" y="0"/>
                  </a:lnTo>
                  <a:lnTo>
                    <a:pt x="0" y="58"/>
                  </a:lnTo>
                  <a:lnTo>
                    <a:pt x="29" y="88"/>
                  </a:lnTo>
                  <a:lnTo>
                    <a:pt x="29" y="143"/>
                  </a:lnTo>
                  <a:lnTo>
                    <a:pt x="41" y="143"/>
                  </a:lnTo>
                  <a:lnTo>
                    <a:pt x="75" y="175"/>
                  </a:lnTo>
                  <a:lnTo>
                    <a:pt x="89" y="191"/>
                  </a:lnTo>
                  <a:lnTo>
                    <a:pt x="89" y="183"/>
                  </a:lnTo>
                  <a:lnTo>
                    <a:pt x="106" y="183"/>
                  </a:lnTo>
                  <a:lnTo>
                    <a:pt x="167" y="246"/>
                  </a:lnTo>
                  <a:lnTo>
                    <a:pt x="218" y="246"/>
                  </a:lnTo>
                  <a:lnTo>
                    <a:pt x="240" y="268"/>
                  </a:lnTo>
                  <a:lnTo>
                    <a:pt x="289" y="268"/>
                  </a:lnTo>
                  <a:lnTo>
                    <a:pt x="289" y="209"/>
                  </a:lnTo>
                  <a:lnTo>
                    <a:pt x="272" y="19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43" name="Freeform 124">
              <a:extLst>
                <a:ext uri="{FF2B5EF4-FFF2-40B4-BE49-F238E27FC236}">
                  <a16:creationId xmlns="" xmlns:a16="http://schemas.microsoft.com/office/drawing/2014/main" id="{0A9E3ED4-CC66-4DFD-BE6D-EE1E46EEA864}"/>
                </a:ext>
              </a:extLst>
            </p:cNvPr>
            <p:cNvSpPr>
              <a:spLocks/>
            </p:cNvSpPr>
            <p:nvPr/>
          </p:nvSpPr>
          <p:spPr bwMode="gray">
            <a:xfrm>
              <a:off x="5494106" y="2354762"/>
              <a:ext cx="253025" cy="320846"/>
            </a:xfrm>
            <a:custGeom>
              <a:avLst/>
              <a:gdLst/>
              <a:ahLst/>
              <a:cxnLst>
                <a:cxn ang="0">
                  <a:pos x="169" y="231"/>
                </a:cxn>
                <a:cxn ang="0">
                  <a:pos x="169" y="214"/>
                </a:cxn>
                <a:cxn ang="0">
                  <a:pos x="136" y="180"/>
                </a:cxn>
                <a:cxn ang="0">
                  <a:pos x="194" y="121"/>
                </a:cxn>
                <a:cxn ang="0">
                  <a:pos x="194" y="78"/>
                </a:cxn>
                <a:cxn ang="0">
                  <a:pos x="182" y="66"/>
                </a:cxn>
                <a:cxn ang="0">
                  <a:pos x="165" y="49"/>
                </a:cxn>
                <a:cxn ang="0">
                  <a:pos x="165" y="0"/>
                </a:cxn>
                <a:cxn ang="0">
                  <a:pos x="153" y="0"/>
                </a:cxn>
                <a:cxn ang="0">
                  <a:pos x="131" y="23"/>
                </a:cxn>
                <a:cxn ang="0">
                  <a:pos x="131" y="63"/>
                </a:cxn>
                <a:cxn ang="0">
                  <a:pos x="51" y="141"/>
                </a:cxn>
                <a:cxn ang="0">
                  <a:pos x="0" y="141"/>
                </a:cxn>
                <a:cxn ang="0">
                  <a:pos x="17" y="158"/>
                </a:cxn>
                <a:cxn ang="0">
                  <a:pos x="17" y="217"/>
                </a:cxn>
                <a:cxn ang="0">
                  <a:pos x="82" y="217"/>
                </a:cxn>
                <a:cxn ang="0">
                  <a:pos x="111" y="246"/>
                </a:cxn>
                <a:cxn ang="0">
                  <a:pos x="131" y="246"/>
                </a:cxn>
                <a:cxn ang="0">
                  <a:pos x="131" y="231"/>
                </a:cxn>
                <a:cxn ang="0">
                  <a:pos x="169" y="231"/>
                </a:cxn>
              </a:cxnLst>
              <a:rect l="0" t="0" r="r" b="b"/>
              <a:pathLst>
                <a:path w="194" h="246">
                  <a:moveTo>
                    <a:pt x="169" y="231"/>
                  </a:moveTo>
                  <a:lnTo>
                    <a:pt x="169" y="214"/>
                  </a:lnTo>
                  <a:lnTo>
                    <a:pt x="136" y="180"/>
                  </a:lnTo>
                  <a:lnTo>
                    <a:pt x="194" y="121"/>
                  </a:lnTo>
                  <a:lnTo>
                    <a:pt x="194" y="78"/>
                  </a:lnTo>
                  <a:lnTo>
                    <a:pt x="182" y="66"/>
                  </a:lnTo>
                  <a:lnTo>
                    <a:pt x="165" y="49"/>
                  </a:lnTo>
                  <a:lnTo>
                    <a:pt x="165" y="0"/>
                  </a:lnTo>
                  <a:lnTo>
                    <a:pt x="153" y="0"/>
                  </a:lnTo>
                  <a:lnTo>
                    <a:pt x="131" y="23"/>
                  </a:lnTo>
                  <a:lnTo>
                    <a:pt x="131" y="63"/>
                  </a:lnTo>
                  <a:lnTo>
                    <a:pt x="51" y="141"/>
                  </a:lnTo>
                  <a:lnTo>
                    <a:pt x="0" y="141"/>
                  </a:lnTo>
                  <a:lnTo>
                    <a:pt x="17" y="158"/>
                  </a:lnTo>
                  <a:lnTo>
                    <a:pt x="17" y="217"/>
                  </a:lnTo>
                  <a:lnTo>
                    <a:pt x="82" y="217"/>
                  </a:lnTo>
                  <a:lnTo>
                    <a:pt x="111" y="246"/>
                  </a:lnTo>
                  <a:lnTo>
                    <a:pt x="131" y="246"/>
                  </a:lnTo>
                  <a:lnTo>
                    <a:pt x="131" y="231"/>
                  </a:lnTo>
                  <a:lnTo>
                    <a:pt x="169" y="23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44" name="Freeform 125">
              <a:extLst>
                <a:ext uri="{FF2B5EF4-FFF2-40B4-BE49-F238E27FC236}">
                  <a16:creationId xmlns="" xmlns:a16="http://schemas.microsoft.com/office/drawing/2014/main" id="{4CD40AC8-837B-484A-B497-07D3A74CDC32}"/>
                </a:ext>
              </a:extLst>
            </p:cNvPr>
            <p:cNvSpPr>
              <a:spLocks/>
            </p:cNvSpPr>
            <p:nvPr/>
          </p:nvSpPr>
          <p:spPr bwMode="gray">
            <a:xfrm>
              <a:off x="4980231" y="2363892"/>
              <a:ext cx="114774" cy="121295"/>
            </a:xfrm>
            <a:custGeom>
              <a:avLst/>
              <a:gdLst/>
              <a:ahLst/>
              <a:cxnLst>
                <a:cxn ang="0">
                  <a:pos x="25" y="59"/>
                </a:cxn>
                <a:cxn ang="0">
                  <a:pos x="12" y="71"/>
                </a:cxn>
                <a:cxn ang="0">
                  <a:pos x="12" y="93"/>
                </a:cxn>
                <a:cxn ang="0">
                  <a:pos x="37" y="93"/>
                </a:cxn>
                <a:cxn ang="0">
                  <a:pos x="51" y="81"/>
                </a:cxn>
                <a:cxn ang="0">
                  <a:pos x="88" y="42"/>
                </a:cxn>
                <a:cxn ang="0">
                  <a:pos x="88" y="0"/>
                </a:cxn>
                <a:cxn ang="0">
                  <a:pos x="12" y="0"/>
                </a:cxn>
                <a:cxn ang="0">
                  <a:pos x="0" y="13"/>
                </a:cxn>
                <a:cxn ang="0">
                  <a:pos x="0" y="39"/>
                </a:cxn>
                <a:cxn ang="0">
                  <a:pos x="25" y="39"/>
                </a:cxn>
                <a:cxn ang="0">
                  <a:pos x="25" y="59"/>
                </a:cxn>
              </a:cxnLst>
              <a:rect l="0" t="0" r="r" b="b"/>
              <a:pathLst>
                <a:path w="88" h="93">
                  <a:moveTo>
                    <a:pt x="25" y="59"/>
                  </a:moveTo>
                  <a:lnTo>
                    <a:pt x="12" y="71"/>
                  </a:lnTo>
                  <a:lnTo>
                    <a:pt x="12" y="93"/>
                  </a:lnTo>
                  <a:lnTo>
                    <a:pt x="37" y="93"/>
                  </a:lnTo>
                  <a:lnTo>
                    <a:pt x="51" y="81"/>
                  </a:lnTo>
                  <a:lnTo>
                    <a:pt x="88" y="42"/>
                  </a:lnTo>
                  <a:lnTo>
                    <a:pt x="88" y="0"/>
                  </a:lnTo>
                  <a:lnTo>
                    <a:pt x="12" y="0"/>
                  </a:lnTo>
                  <a:lnTo>
                    <a:pt x="0" y="13"/>
                  </a:lnTo>
                  <a:lnTo>
                    <a:pt x="0" y="39"/>
                  </a:lnTo>
                  <a:lnTo>
                    <a:pt x="25" y="39"/>
                  </a:lnTo>
                  <a:lnTo>
                    <a:pt x="25" y="5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45" name="Freeform 126">
              <a:extLst>
                <a:ext uri="{FF2B5EF4-FFF2-40B4-BE49-F238E27FC236}">
                  <a16:creationId xmlns="" xmlns:a16="http://schemas.microsoft.com/office/drawing/2014/main" id="{FAF48B22-8F30-4699-B4AC-F65278C25F7C}"/>
                </a:ext>
              </a:extLst>
            </p:cNvPr>
            <p:cNvSpPr>
              <a:spLocks noEditPoints="1"/>
            </p:cNvSpPr>
            <p:nvPr/>
          </p:nvSpPr>
          <p:spPr bwMode="gray">
            <a:xfrm>
              <a:off x="7507869" y="3460767"/>
              <a:ext cx="108253" cy="136946"/>
            </a:xfrm>
            <a:custGeom>
              <a:avLst/>
              <a:gdLst/>
              <a:ahLst/>
              <a:cxnLst>
                <a:cxn ang="0">
                  <a:pos x="0" y="8"/>
                </a:cxn>
                <a:cxn ang="0">
                  <a:pos x="8" y="17"/>
                </a:cxn>
                <a:cxn ang="0">
                  <a:pos x="16" y="8"/>
                </a:cxn>
                <a:cxn ang="0">
                  <a:pos x="8" y="0"/>
                </a:cxn>
                <a:cxn ang="0">
                  <a:pos x="0" y="8"/>
                </a:cxn>
                <a:cxn ang="0">
                  <a:pos x="42" y="30"/>
                </a:cxn>
                <a:cxn ang="0">
                  <a:pos x="30" y="17"/>
                </a:cxn>
                <a:cxn ang="0">
                  <a:pos x="20" y="25"/>
                </a:cxn>
                <a:cxn ang="0">
                  <a:pos x="33" y="37"/>
                </a:cxn>
                <a:cxn ang="0">
                  <a:pos x="42" y="30"/>
                </a:cxn>
                <a:cxn ang="0">
                  <a:pos x="71" y="84"/>
                </a:cxn>
                <a:cxn ang="0">
                  <a:pos x="62" y="93"/>
                </a:cxn>
                <a:cxn ang="0">
                  <a:pos x="76" y="105"/>
                </a:cxn>
                <a:cxn ang="0">
                  <a:pos x="83" y="96"/>
                </a:cxn>
                <a:cxn ang="0">
                  <a:pos x="71" y="84"/>
                </a:cxn>
                <a:cxn ang="0">
                  <a:pos x="66" y="50"/>
                </a:cxn>
                <a:cxn ang="0">
                  <a:pos x="54" y="37"/>
                </a:cxn>
                <a:cxn ang="0">
                  <a:pos x="54" y="64"/>
                </a:cxn>
                <a:cxn ang="0">
                  <a:pos x="66" y="64"/>
                </a:cxn>
                <a:cxn ang="0">
                  <a:pos x="66" y="50"/>
                </a:cxn>
                <a:cxn ang="0">
                  <a:pos x="33" y="71"/>
                </a:cxn>
                <a:cxn ang="0">
                  <a:pos x="46" y="84"/>
                </a:cxn>
                <a:cxn ang="0">
                  <a:pos x="54" y="76"/>
                </a:cxn>
                <a:cxn ang="0">
                  <a:pos x="42" y="64"/>
                </a:cxn>
                <a:cxn ang="0">
                  <a:pos x="33" y="71"/>
                </a:cxn>
              </a:cxnLst>
              <a:rect l="0" t="0" r="r" b="b"/>
              <a:pathLst>
                <a:path w="83" h="105">
                  <a:moveTo>
                    <a:pt x="0" y="8"/>
                  </a:moveTo>
                  <a:lnTo>
                    <a:pt x="8" y="17"/>
                  </a:lnTo>
                  <a:lnTo>
                    <a:pt x="16" y="8"/>
                  </a:lnTo>
                  <a:lnTo>
                    <a:pt x="8" y="0"/>
                  </a:lnTo>
                  <a:lnTo>
                    <a:pt x="0" y="8"/>
                  </a:lnTo>
                  <a:close/>
                  <a:moveTo>
                    <a:pt x="42" y="30"/>
                  </a:moveTo>
                  <a:lnTo>
                    <a:pt x="30" y="17"/>
                  </a:lnTo>
                  <a:lnTo>
                    <a:pt x="20" y="25"/>
                  </a:lnTo>
                  <a:lnTo>
                    <a:pt x="33" y="37"/>
                  </a:lnTo>
                  <a:lnTo>
                    <a:pt x="42" y="30"/>
                  </a:lnTo>
                  <a:close/>
                  <a:moveTo>
                    <a:pt x="71" y="84"/>
                  </a:moveTo>
                  <a:lnTo>
                    <a:pt x="62" y="93"/>
                  </a:lnTo>
                  <a:lnTo>
                    <a:pt x="76" y="105"/>
                  </a:lnTo>
                  <a:lnTo>
                    <a:pt x="83" y="96"/>
                  </a:lnTo>
                  <a:lnTo>
                    <a:pt x="71" y="84"/>
                  </a:lnTo>
                  <a:close/>
                  <a:moveTo>
                    <a:pt x="66" y="50"/>
                  </a:moveTo>
                  <a:lnTo>
                    <a:pt x="54" y="37"/>
                  </a:lnTo>
                  <a:lnTo>
                    <a:pt x="54" y="64"/>
                  </a:lnTo>
                  <a:lnTo>
                    <a:pt x="66" y="64"/>
                  </a:lnTo>
                  <a:lnTo>
                    <a:pt x="66" y="50"/>
                  </a:lnTo>
                  <a:close/>
                  <a:moveTo>
                    <a:pt x="33" y="71"/>
                  </a:moveTo>
                  <a:lnTo>
                    <a:pt x="46" y="84"/>
                  </a:lnTo>
                  <a:lnTo>
                    <a:pt x="54" y="76"/>
                  </a:lnTo>
                  <a:lnTo>
                    <a:pt x="42" y="64"/>
                  </a:lnTo>
                  <a:lnTo>
                    <a:pt x="33" y="7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46" name="Freeform 127">
              <a:extLst>
                <a:ext uri="{FF2B5EF4-FFF2-40B4-BE49-F238E27FC236}">
                  <a16:creationId xmlns="" xmlns:a16="http://schemas.microsoft.com/office/drawing/2014/main" id="{BC13A62B-DB6F-4AEA-9D33-AA0C11541390}"/>
                </a:ext>
              </a:extLst>
            </p:cNvPr>
            <p:cNvSpPr>
              <a:spLocks noEditPoints="1"/>
            </p:cNvSpPr>
            <p:nvPr/>
          </p:nvSpPr>
          <p:spPr bwMode="gray">
            <a:xfrm>
              <a:off x="7347446" y="4321573"/>
              <a:ext cx="345627" cy="323454"/>
            </a:xfrm>
            <a:custGeom>
              <a:avLst/>
              <a:gdLst/>
              <a:ahLst/>
              <a:cxnLst>
                <a:cxn ang="0">
                  <a:pos x="46" y="181"/>
                </a:cxn>
                <a:cxn ang="0">
                  <a:pos x="0" y="228"/>
                </a:cxn>
                <a:cxn ang="0">
                  <a:pos x="22" y="248"/>
                </a:cxn>
                <a:cxn ang="0">
                  <a:pos x="43" y="248"/>
                </a:cxn>
                <a:cxn ang="0">
                  <a:pos x="85" y="206"/>
                </a:cxn>
                <a:cxn ang="0">
                  <a:pos x="106" y="206"/>
                </a:cxn>
                <a:cxn ang="0">
                  <a:pos x="160" y="151"/>
                </a:cxn>
                <a:cxn ang="0">
                  <a:pos x="160" y="118"/>
                </a:cxn>
                <a:cxn ang="0">
                  <a:pos x="97" y="181"/>
                </a:cxn>
                <a:cxn ang="0">
                  <a:pos x="46" y="181"/>
                </a:cxn>
                <a:cxn ang="0">
                  <a:pos x="182" y="155"/>
                </a:cxn>
                <a:cxn ang="0">
                  <a:pos x="265" y="72"/>
                </a:cxn>
                <a:cxn ang="0">
                  <a:pos x="257" y="63"/>
                </a:cxn>
                <a:cxn ang="0">
                  <a:pos x="248" y="72"/>
                </a:cxn>
                <a:cxn ang="0">
                  <a:pos x="231" y="55"/>
                </a:cxn>
                <a:cxn ang="0">
                  <a:pos x="231" y="17"/>
                </a:cxn>
                <a:cxn ang="0">
                  <a:pos x="216" y="0"/>
                </a:cxn>
                <a:cxn ang="0">
                  <a:pos x="216" y="55"/>
                </a:cxn>
                <a:cxn ang="0">
                  <a:pos x="173" y="97"/>
                </a:cxn>
                <a:cxn ang="0">
                  <a:pos x="194" y="118"/>
                </a:cxn>
                <a:cxn ang="0">
                  <a:pos x="182" y="131"/>
                </a:cxn>
                <a:cxn ang="0">
                  <a:pos x="182" y="155"/>
                </a:cxn>
              </a:cxnLst>
              <a:rect l="0" t="0" r="r" b="b"/>
              <a:pathLst>
                <a:path w="265" h="248">
                  <a:moveTo>
                    <a:pt x="46" y="181"/>
                  </a:moveTo>
                  <a:lnTo>
                    <a:pt x="0" y="228"/>
                  </a:lnTo>
                  <a:lnTo>
                    <a:pt x="22" y="248"/>
                  </a:lnTo>
                  <a:lnTo>
                    <a:pt x="43" y="248"/>
                  </a:lnTo>
                  <a:lnTo>
                    <a:pt x="85" y="206"/>
                  </a:lnTo>
                  <a:lnTo>
                    <a:pt x="106" y="206"/>
                  </a:lnTo>
                  <a:lnTo>
                    <a:pt x="160" y="151"/>
                  </a:lnTo>
                  <a:lnTo>
                    <a:pt x="160" y="118"/>
                  </a:lnTo>
                  <a:lnTo>
                    <a:pt x="97" y="181"/>
                  </a:lnTo>
                  <a:lnTo>
                    <a:pt x="46" y="181"/>
                  </a:lnTo>
                  <a:close/>
                  <a:moveTo>
                    <a:pt x="182" y="155"/>
                  </a:moveTo>
                  <a:lnTo>
                    <a:pt x="265" y="72"/>
                  </a:lnTo>
                  <a:lnTo>
                    <a:pt x="257" y="63"/>
                  </a:lnTo>
                  <a:lnTo>
                    <a:pt x="248" y="72"/>
                  </a:lnTo>
                  <a:lnTo>
                    <a:pt x="231" y="55"/>
                  </a:lnTo>
                  <a:lnTo>
                    <a:pt x="231" y="17"/>
                  </a:lnTo>
                  <a:lnTo>
                    <a:pt x="216" y="0"/>
                  </a:lnTo>
                  <a:lnTo>
                    <a:pt x="216" y="55"/>
                  </a:lnTo>
                  <a:lnTo>
                    <a:pt x="173" y="97"/>
                  </a:lnTo>
                  <a:lnTo>
                    <a:pt x="194" y="118"/>
                  </a:lnTo>
                  <a:lnTo>
                    <a:pt x="182" y="131"/>
                  </a:lnTo>
                  <a:lnTo>
                    <a:pt x="182" y="15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47" name="Freeform 128">
              <a:extLst>
                <a:ext uri="{FF2B5EF4-FFF2-40B4-BE49-F238E27FC236}">
                  <a16:creationId xmlns="" xmlns:a16="http://schemas.microsoft.com/office/drawing/2014/main" id="{903B6539-1D56-4855-9EB3-CF461865BCEB}"/>
                </a:ext>
              </a:extLst>
            </p:cNvPr>
            <p:cNvSpPr>
              <a:spLocks noEditPoints="1"/>
            </p:cNvSpPr>
            <p:nvPr/>
          </p:nvSpPr>
          <p:spPr bwMode="gray">
            <a:xfrm>
              <a:off x="7176590" y="3355123"/>
              <a:ext cx="326063" cy="208680"/>
            </a:xfrm>
            <a:custGeom>
              <a:avLst/>
              <a:gdLst/>
              <a:ahLst/>
              <a:cxnLst>
                <a:cxn ang="0">
                  <a:pos x="170" y="9"/>
                </a:cxn>
                <a:cxn ang="0">
                  <a:pos x="191" y="31"/>
                </a:cxn>
                <a:cxn ang="0">
                  <a:pos x="199" y="21"/>
                </a:cxn>
                <a:cxn ang="0">
                  <a:pos x="177" y="1"/>
                </a:cxn>
                <a:cxn ang="0">
                  <a:pos x="170" y="9"/>
                </a:cxn>
                <a:cxn ang="0">
                  <a:pos x="233" y="60"/>
                </a:cxn>
                <a:cxn ang="0">
                  <a:pos x="220" y="72"/>
                </a:cxn>
                <a:cxn ang="0">
                  <a:pos x="237" y="89"/>
                </a:cxn>
                <a:cxn ang="0">
                  <a:pos x="250" y="77"/>
                </a:cxn>
                <a:cxn ang="0">
                  <a:pos x="233" y="60"/>
                </a:cxn>
                <a:cxn ang="0">
                  <a:pos x="165" y="51"/>
                </a:cxn>
                <a:cxn ang="0">
                  <a:pos x="131" y="51"/>
                </a:cxn>
                <a:cxn ang="0">
                  <a:pos x="131" y="72"/>
                </a:cxn>
                <a:cxn ang="0">
                  <a:pos x="160" y="72"/>
                </a:cxn>
                <a:cxn ang="0">
                  <a:pos x="187" y="48"/>
                </a:cxn>
                <a:cxn ang="0">
                  <a:pos x="177" y="38"/>
                </a:cxn>
                <a:cxn ang="0">
                  <a:pos x="165" y="51"/>
                </a:cxn>
                <a:cxn ang="0">
                  <a:pos x="106" y="77"/>
                </a:cxn>
                <a:cxn ang="0">
                  <a:pos x="31" y="1"/>
                </a:cxn>
                <a:cxn ang="0">
                  <a:pos x="2" y="1"/>
                </a:cxn>
                <a:cxn ang="0">
                  <a:pos x="0" y="0"/>
                </a:cxn>
                <a:cxn ang="0">
                  <a:pos x="0" y="135"/>
                </a:cxn>
                <a:cxn ang="0">
                  <a:pos x="31" y="135"/>
                </a:cxn>
                <a:cxn ang="0">
                  <a:pos x="31" y="106"/>
                </a:cxn>
                <a:cxn ang="0">
                  <a:pos x="60" y="106"/>
                </a:cxn>
                <a:cxn ang="0">
                  <a:pos x="114" y="160"/>
                </a:cxn>
                <a:cxn ang="0">
                  <a:pos x="148" y="160"/>
                </a:cxn>
                <a:cxn ang="0">
                  <a:pos x="148" y="148"/>
                </a:cxn>
                <a:cxn ang="0">
                  <a:pos x="106" y="106"/>
                </a:cxn>
                <a:cxn ang="0">
                  <a:pos x="106" y="77"/>
                </a:cxn>
              </a:cxnLst>
              <a:rect l="0" t="0" r="r" b="b"/>
              <a:pathLst>
                <a:path w="250" h="160">
                  <a:moveTo>
                    <a:pt x="170" y="9"/>
                  </a:moveTo>
                  <a:lnTo>
                    <a:pt x="191" y="31"/>
                  </a:lnTo>
                  <a:lnTo>
                    <a:pt x="199" y="21"/>
                  </a:lnTo>
                  <a:lnTo>
                    <a:pt x="177" y="1"/>
                  </a:lnTo>
                  <a:lnTo>
                    <a:pt x="170" y="9"/>
                  </a:lnTo>
                  <a:close/>
                  <a:moveTo>
                    <a:pt x="233" y="60"/>
                  </a:moveTo>
                  <a:lnTo>
                    <a:pt x="220" y="72"/>
                  </a:lnTo>
                  <a:lnTo>
                    <a:pt x="237" y="89"/>
                  </a:lnTo>
                  <a:lnTo>
                    <a:pt x="250" y="77"/>
                  </a:lnTo>
                  <a:lnTo>
                    <a:pt x="233" y="60"/>
                  </a:lnTo>
                  <a:close/>
                  <a:moveTo>
                    <a:pt x="165" y="51"/>
                  </a:moveTo>
                  <a:lnTo>
                    <a:pt x="131" y="51"/>
                  </a:lnTo>
                  <a:lnTo>
                    <a:pt x="131" y="72"/>
                  </a:lnTo>
                  <a:lnTo>
                    <a:pt x="160" y="72"/>
                  </a:lnTo>
                  <a:lnTo>
                    <a:pt x="187" y="48"/>
                  </a:lnTo>
                  <a:lnTo>
                    <a:pt x="177" y="38"/>
                  </a:lnTo>
                  <a:lnTo>
                    <a:pt x="165" y="51"/>
                  </a:lnTo>
                  <a:close/>
                  <a:moveTo>
                    <a:pt x="106" y="77"/>
                  </a:moveTo>
                  <a:lnTo>
                    <a:pt x="31" y="1"/>
                  </a:lnTo>
                  <a:lnTo>
                    <a:pt x="2" y="1"/>
                  </a:lnTo>
                  <a:lnTo>
                    <a:pt x="0" y="0"/>
                  </a:lnTo>
                  <a:lnTo>
                    <a:pt x="0" y="135"/>
                  </a:lnTo>
                  <a:lnTo>
                    <a:pt x="31" y="135"/>
                  </a:lnTo>
                  <a:lnTo>
                    <a:pt x="31" y="106"/>
                  </a:lnTo>
                  <a:lnTo>
                    <a:pt x="60" y="106"/>
                  </a:lnTo>
                  <a:lnTo>
                    <a:pt x="114" y="160"/>
                  </a:lnTo>
                  <a:lnTo>
                    <a:pt x="148" y="160"/>
                  </a:lnTo>
                  <a:lnTo>
                    <a:pt x="148" y="148"/>
                  </a:lnTo>
                  <a:lnTo>
                    <a:pt x="106" y="106"/>
                  </a:lnTo>
                  <a:lnTo>
                    <a:pt x="106" y="7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48" name="Freeform 129">
              <a:extLst>
                <a:ext uri="{FF2B5EF4-FFF2-40B4-BE49-F238E27FC236}">
                  <a16:creationId xmlns="" xmlns:a16="http://schemas.microsoft.com/office/drawing/2014/main" id="{15CC5619-1FA3-42F5-A823-847BEA0B44D2}"/>
                </a:ext>
              </a:extLst>
            </p:cNvPr>
            <p:cNvSpPr>
              <a:spLocks noEditPoints="1"/>
            </p:cNvSpPr>
            <p:nvPr/>
          </p:nvSpPr>
          <p:spPr bwMode="gray">
            <a:xfrm>
              <a:off x="6514030" y="3582063"/>
              <a:ext cx="800810" cy="910367"/>
            </a:xfrm>
            <a:custGeom>
              <a:avLst/>
              <a:gdLst/>
              <a:ahLst/>
              <a:cxnLst>
                <a:cxn ang="0">
                  <a:pos x="384" y="698"/>
                </a:cxn>
                <a:cxn ang="0">
                  <a:pos x="413" y="698"/>
                </a:cxn>
                <a:cxn ang="0">
                  <a:pos x="413" y="681"/>
                </a:cxn>
                <a:cxn ang="0">
                  <a:pos x="434" y="659"/>
                </a:cxn>
                <a:cxn ang="0">
                  <a:pos x="434" y="639"/>
                </a:cxn>
                <a:cxn ang="0">
                  <a:pos x="384" y="639"/>
                </a:cxn>
                <a:cxn ang="0">
                  <a:pos x="384" y="698"/>
                </a:cxn>
                <a:cxn ang="0">
                  <a:pos x="602" y="294"/>
                </a:cxn>
                <a:cxn ang="0">
                  <a:pos x="602" y="219"/>
                </a:cxn>
                <a:cxn ang="0">
                  <a:pos x="573" y="188"/>
                </a:cxn>
                <a:cxn ang="0">
                  <a:pos x="573" y="109"/>
                </a:cxn>
                <a:cxn ang="0">
                  <a:pos x="539" y="75"/>
                </a:cxn>
                <a:cxn ang="0">
                  <a:pos x="539" y="0"/>
                </a:cxn>
                <a:cxn ang="0">
                  <a:pos x="510" y="0"/>
                </a:cxn>
                <a:cxn ang="0">
                  <a:pos x="510" y="112"/>
                </a:cxn>
                <a:cxn ang="0">
                  <a:pos x="471" y="151"/>
                </a:cxn>
                <a:cxn ang="0">
                  <a:pos x="417" y="95"/>
                </a:cxn>
                <a:cxn ang="0">
                  <a:pos x="417" y="46"/>
                </a:cxn>
                <a:cxn ang="0">
                  <a:pos x="437" y="25"/>
                </a:cxn>
                <a:cxn ang="0">
                  <a:pos x="425" y="12"/>
                </a:cxn>
                <a:cxn ang="0">
                  <a:pos x="354" y="12"/>
                </a:cxn>
                <a:cxn ang="0">
                  <a:pos x="303" y="63"/>
                </a:cxn>
                <a:cxn ang="0">
                  <a:pos x="320" y="78"/>
                </a:cxn>
                <a:cxn ang="0">
                  <a:pos x="299" y="78"/>
                </a:cxn>
                <a:cxn ang="0">
                  <a:pos x="279" y="58"/>
                </a:cxn>
                <a:cxn ang="0">
                  <a:pos x="233" y="105"/>
                </a:cxn>
                <a:cxn ang="0">
                  <a:pos x="216" y="105"/>
                </a:cxn>
                <a:cxn ang="0">
                  <a:pos x="131" y="188"/>
                </a:cxn>
                <a:cxn ang="0">
                  <a:pos x="85" y="188"/>
                </a:cxn>
                <a:cxn ang="0">
                  <a:pos x="34" y="239"/>
                </a:cxn>
                <a:cxn ang="0">
                  <a:pos x="34" y="423"/>
                </a:cxn>
                <a:cxn ang="0">
                  <a:pos x="0" y="457"/>
                </a:cxn>
                <a:cxn ang="0">
                  <a:pos x="39" y="496"/>
                </a:cxn>
                <a:cxn ang="0">
                  <a:pos x="77" y="457"/>
                </a:cxn>
                <a:cxn ang="0">
                  <a:pos x="148" y="457"/>
                </a:cxn>
                <a:cxn ang="0">
                  <a:pos x="177" y="428"/>
                </a:cxn>
                <a:cxn ang="0">
                  <a:pos x="265" y="428"/>
                </a:cxn>
                <a:cxn ang="0">
                  <a:pos x="311" y="474"/>
                </a:cxn>
                <a:cxn ang="0">
                  <a:pos x="311" y="513"/>
                </a:cxn>
                <a:cxn ang="0">
                  <a:pos x="350" y="474"/>
                </a:cxn>
                <a:cxn ang="0">
                  <a:pos x="350" y="562"/>
                </a:cxn>
                <a:cxn ang="0">
                  <a:pos x="379" y="593"/>
                </a:cxn>
                <a:cxn ang="0">
                  <a:pos x="493" y="593"/>
                </a:cxn>
                <a:cxn ang="0">
                  <a:pos x="493" y="545"/>
                </a:cxn>
                <a:cxn ang="0">
                  <a:pos x="614" y="423"/>
                </a:cxn>
                <a:cxn ang="0">
                  <a:pos x="614" y="306"/>
                </a:cxn>
                <a:cxn ang="0">
                  <a:pos x="602" y="294"/>
                </a:cxn>
              </a:cxnLst>
              <a:rect l="0" t="0" r="r" b="b"/>
              <a:pathLst>
                <a:path w="614" h="698">
                  <a:moveTo>
                    <a:pt x="384" y="698"/>
                  </a:moveTo>
                  <a:lnTo>
                    <a:pt x="413" y="698"/>
                  </a:lnTo>
                  <a:lnTo>
                    <a:pt x="413" y="681"/>
                  </a:lnTo>
                  <a:lnTo>
                    <a:pt x="434" y="659"/>
                  </a:lnTo>
                  <a:lnTo>
                    <a:pt x="434" y="639"/>
                  </a:lnTo>
                  <a:lnTo>
                    <a:pt x="384" y="639"/>
                  </a:lnTo>
                  <a:lnTo>
                    <a:pt x="384" y="698"/>
                  </a:lnTo>
                  <a:close/>
                  <a:moveTo>
                    <a:pt x="602" y="294"/>
                  </a:moveTo>
                  <a:lnTo>
                    <a:pt x="602" y="219"/>
                  </a:lnTo>
                  <a:lnTo>
                    <a:pt x="573" y="188"/>
                  </a:lnTo>
                  <a:lnTo>
                    <a:pt x="573" y="109"/>
                  </a:lnTo>
                  <a:lnTo>
                    <a:pt x="539" y="75"/>
                  </a:lnTo>
                  <a:lnTo>
                    <a:pt x="539" y="0"/>
                  </a:lnTo>
                  <a:lnTo>
                    <a:pt x="510" y="0"/>
                  </a:lnTo>
                  <a:lnTo>
                    <a:pt x="510" y="112"/>
                  </a:lnTo>
                  <a:lnTo>
                    <a:pt x="471" y="151"/>
                  </a:lnTo>
                  <a:lnTo>
                    <a:pt x="417" y="95"/>
                  </a:lnTo>
                  <a:lnTo>
                    <a:pt x="417" y="46"/>
                  </a:lnTo>
                  <a:lnTo>
                    <a:pt x="437" y="25"/>
                  </a:lnTo>
                  <a:lnTo>
                    <a:pt x="425" y="12"/>
                  </a:lnTo>
                  <a:lnTo>
                    <a:pt x="354" y="12"/>
                  </a:lnTo>
                  <a:lnTo>
                    <a:pt x="303" y="63"/>
                  </a:lnTo>
                  <a:lnTo>
                    <a:pt x="320" y="78"/>
                  </a:lnTo>
                  <a:lnTo>
                    <a:pt x="299" y="78"/>
                  </a:lnTo>
                  <a:lnTo>
                    <a:pt x="279" y="58"/>
                  </a:lnTo>
                  <a:lnTo>
                    <a:pt x="233" y="105"/>
                  </a:lnTo>
                  <a:lnTo>
                    <a:pt x="216" y="105"/>
                  </a:lnTo>
                  <a:lnTo>
                    <a:pt x="131" y="188"/>
                  </a:lnTo>
                  <a:lnTo>
                    <a:pt x="85" y="188"/>
                  </a:lnTo>
                  <a:lnTo>
                    <a:pt x="34" y="239"/>
                  </a:lnTo>
                  <a:lnTo>
                    <a:pt x="34" y="423"/>
                  </a:lnTo>
                  <a:lnTo>
                    <a:pt x="0" y="457"/>
                  </a:lnTo>
                  <a:lnTo>
                    <a:pt x="39" y="496"/>
                  </a:lnTo>
                  <a:lnTo>
                    <a:pt x="77" y="457"/>
                  </a:lnTo>
                  <a:lnTo>
                    <a:pt x="148" y="457"/>
                  </a:lnTo>
                  <a:lnTo>
                    <a:pt x="177" y="428"/>
                  </a:lnTo>
                  <a:lnTo>
                    <a:pt x="265" y="428"/>
                  </a:lnTo>
                  <a:lnTo>
                    <a:pt x="311" y="474"/>
                  </a:lnTo>
                  <a:lnTo>
                    <a:pt x="311" y="513"/>
                  </a:lnTo>
                  <a:lnTo>
                    <a:pt x="350" y="474"/>
                  </a:lnTo>
                  <a:lnTo>
                    <a:pt x="350" y="562"/>
                  </a:lnTo>
                  <a:lnTo>
                    <a:pt x="379" y="593"/>
                  </a:lnTo>
                  <a:lnTo>
                    <a:pt x="493" y="593"/>
                  </a:lnTo>
                  <a:lnTo>
                    <a:pt x="493" y="545"/>
                  </a:lnTo>
                  <a:lnTo>
                    <a:pt x="614" y="423"/>
                  </a:lnTo>
                  <a:lnTo>
                    <a:pt x="614" y="306"/>
                  </a:lnTo>
                  <a:lnTo>
                    <a:pt x="602" y="29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49" name="Rectangle 130">
              <a:extLst>
                <a:ext uri="{FF2B5EF4-FFF2-40B4-BE49-F238E27FC236}">
                  <a16:creationId xmlns="" xmlns:a16="http://schemas.microsoft.com/office/drawing/2014/main" id="{3F23753F-E533-49FC-B12F-894E36529609}"/>
                </a:ext>
              </a:extLst>
            </p:cNvPr>
            <p:cNvSpPr>
              <a:spLocks noChangeArrowheads="1"/>
            </p:cNvSpPr>
            <p:nvPr/>
          </p:nvSpPr>
          <p:spPr bwMode="gray">
            <a:xfrm>
              <a:off x="6498379" y="2742125"/>
              <a:ext cx="22172" cy="22172"/>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350" name="Rectangle 131">
              <a:extLst>
                <a:ext uri="{FF2B5EF4-FFF2-40B4-BE49-F238E27FC236}">
                  <a16:creationId xmlns="" xmlns:a16="http://schemas.microsoft.com/office/drawing/2014/main" id="{C92CB7C1-9369-49BA-9473-3A52DA137894}"/>
                </a:ext>
              </a:extLst>
            </p:cNvPr>
            <p:cNvSpPr>
              <a:spLocks noChangeArrowheads="1"/>
            </p:cNvSpPr>
            <p:nvPr/>
          </p:nvSpPr>
          <p:spPr bwMode="gray">
            <a:xfrm>
              <a:off x="6421428" y="3240349"/>
              <a:ext cx="6521" cy="6521"/>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351" name="Freeform 132">
              <a:extLst>
                <a:ext uri="{FF2B5EF4-FFF2-40B4-BE49-F238E27FC236}">
                  <a16:creationId xmlns="" xmlns:a16="http://schemas.microsoft.com/office/drawing/2014/main" id="{CEDB2CE0-B5F7-4B69-9B26-A484E962ABBC}"/>
                </a:ext>
              </a:extLst>
            </p:cNvPr>
            <p:cNvSpPr>
              <a:spLocks noEditPoints="1"/>
            </p:cNvSpPr>
            <p:nvPr/>
          </p:nvSpPr>
          <p:spPr bwMode="gray">
            <a:xfrm>
              <a:off x="6810095" y="1990876"/>
              <a:ext cx="198246" cy="404318"/>
            </a:xfrm>
            <a:custGeom>
              <a:avLst/>
              <a:gdLst/>
              <a:ahLst/>
              <a:cxnLst>
                <a:cxn ang="0">
                  <a:pos x="89" y="114"/>
                </a:cxn>
                <a:cxn ang="0">
                  <a:pos x="110" y="134"/>
                </a:cxn>
                <a:cxn ang="0">
                  <a:pos x="110" y="163"/>
                </a:cxn>
                <a:cxn ang="0">
                  <a:pos x="26" y="248"/>
                </a:cxn>
                <a:cxn ang="0">
                  <a:pos x="35" y="257"/>
                </a:cxn>
                <a:cxn ang="0">
                  <a:pos x="55" y="236"/>
                </a:cxn>
                <a:cxn ang="0">
                  <a:pos x="84" y="236"/>
                </a:cxn>
                <a:cxn ang="0">
                  <a:pos x="84" y="260"/>
                </a:cxn>
                <a:cxn ang="0">
                  <a:pos x="135" y="211"/>
                </a:cxn>
                <a:cxn ang="0">
                  <a:pos x="135" y="117"/>
                </a:cxn>
                <a:cxn ang="0">
                  <a:pos x="110" y="92"/>
                </a:cxn>
                <a:cxn ang="0">
                  <a:pos x="89" y="114"/>
                </a:cxn>
                <a:cxn ang="0">
                  <a:pos x="89" y="92"/>
                </a:cxn>
                <a:cxn ang="0">
                  <a:pos x="98" y="85"/>
                </a:cxn>
                <a:cxn ang="0">
                  <a:pos x="84" y="71"/>
                </a:cxn>
                <a:cxn ang="0">
                  <a:pos x="127" y="71"/>
                </a:cxn>
                <a:cxn ang="0">
                  <a:pos x="152" y="46"/>
                </a:cxn>
                <a:cxn ang="0">
                  <a:pos x="140" y="34"/>
                </a:cxn>
                <a:cxn ang="0">
                  <a:pos x="115" y="34"/>
                </a:cxn>
                <a:cxn ang="0">
                  <a:pos x="81" y="0"/>
                </a:cxn>
                <a:cxn ang="0">
                  <a:pos x="64" y="17"/>
                </a:cxn>
                <a:cxn ang="0">
                  <a:pos x="89" y="42"/>
                </a:cxn>
                <a:cxn ang="0">
                  <a:pos x="64" y="68"/>
                </a:cxn>
                <a:cxn ang="0">
                  <a:pos x="89" y="92"/>
                </a:cxn>
                <a:cxn ang="0">
                  <a:pos x="0" y="271"/>
                </a:cxn>
                <a:cxn ang="0">
                  <a:pos x="12" y="285"/>
                </a:cxn>
                <a:cxn ang="0">
                  <a:pos x="20" y="276"/>
                </a:cxn>
                <a:cxn ang="0">
                  <a:pos x="20" y="310"/>
                </a:cxn>
                <a:cxn ang="0">
                  <a:pos x="41" y="310"/>
                </a:cxn>
                <a:cxn ang="0">
                  <a:pos x="41" y="280"/>
                </a:cxn>
                <a:cxn ang="0">
                  <a:pos x="15" y="256"/>
                </a:cxn>
                <a:cxn ang="0">
                  <a:pos x="0" y="271"/>
                </a:cxn>
                <a:cxn ang="0">
                  <a:pos x="47" y="265"/>
                </a:cxn>
                <a:cxn ang="0">
                  <a:pos x="55" y="273"/>
                </a:cxn>
                <a:cxn ang="0">
                  <a:pos x="69" y="260"/>
                </a:cxn>
                <a:cxn ang="0">
                  <a:pos x="60" y="253"/>
                </a:cxn>
                <a:cxn ang="0">
                  <a:pos x="47" y="265"/>
                </a:cxn>
              </a:cxnLst>
              <a:rect l="0" t="0" r="r" b="b"/>
              <a:pathLst>
                <a:path w="152" h="310">
                  <a:moveTo>
                    <a:pt x="89" y="114"/>
                  </a:moveTo>
                  <a:lnTo>
                    <a:pt x="110" y="134"/>
                  </a:lnTo>
                  <a:lnTo>
                    <a:pt x="110" y="163"/>
                  </a:lnTo>
                  <a:lnTo>
                    <a:pt x="26" y="248"/>
                  </a:lnTo>
                  <a:lnTo>
                    <a:pt x="35" y="257"/>
                  </a:lnTo>
                  <a:lnTo>
                    <a:pt x="55" y="236"/>
                  </a:lnTo>
                  <a:lnTo>
                    <a:pt x="84" y="236"/>
                  </a:lnTo>
                  <a:lnTo>
                    <a:pt x="84" y="260"/>
                  </a:lnTo>
                  <a:lnTo>
                    <a:pt x="135" y="211"/>
                  </a:lnTo>
                  <a:lnTo>
                    <a:pt x="135" y="117"/>
                  </a:lnTo>
                  <a:lnTo>
                    <a:pt x="110" y="92"/>
                  </a:lnTo>
                  <a:lnTo>
                    <a:pt x="89" y="114"/>
                  </a:lnTo>
                  <a:close/>
                  <a:moveTo>
                    <a:pt x="89" y="92"/>
                  </a:moveTo>
                  <a:lnTo>
                    <a:pt x="98" y="85"/>
                  </a:lnTo>
                  <a:lnTo>
                    <a:pt x="84" y="71"/>
                  </a:lnTo>
                  <a:lnTo>
                    <a:pt x="127" y="71"/>
                  </a:lnTo>
                  <a:lnTo>
                    <a:pt x="152" y="46"/>
                  </a:lnTo>
                  <a:lnTo>
                    <a:pt x="140" y="34"/>
                  </a:lnTo>
                  <a:lnTo>
                    <a:pt x="115" y="34"/>
                  </a:lnTo>
                  <a:lnTo>
                    <a:pt x="81" y="0"/>
                  </a:lnTo>
                  <a:lnTo>
                    <a:pt x="64" y="17"/>
                  </a:lnTo>
                  <a:lnTo>
                    <a:pt x="89" y="42"/>
                  </a:lnTo>
                  <a:lnTo>
                    <a:pt x="64" y="68"/>
                  </a:lnTo>
                  <a:lnTo>
                    <a:pt x="89" y="92"/>
                  </a:lnTo>
                  <a:close/>
                  <a:moveTo>
                    <a:pt x="0" y="271"/>
                  </a:moveTo>
                  <a:lnTo>
                    <a:pt x="12" y="285"/>
                  </a:lnTo>
                  <a:lnTo>
                    <a:pt x="20" y="276"/>
                  </a:lnTo>
                  <a:lnTo>
                    <a:pt x="20" y="310"/>
                  </a:lnTo>
                  <a:lnTo>
                    <a:pt x="41" y="310"/>
                  </a:lnTo>
                  <a:lnTo>
                    <a:pt x="41" y="280"/>
                  </a:lnTo>
                  <a:lnTo>
                    <a:pt x="15" y="256"/>
                  </a:lnTo>
                  <a:lnTo>
                    <a:pt x="0" y="271"/>
                  </a:lnTo>
                  <a:close/>
                  <a:moveTo>
                    <a:pt x="47" y="265"/>
                  </a:moveTo>
                  <a:lnTo>
                    <a:pt x="55" y="273"/>
                  </a:lnTo>
                  <a:lnTo>
                    <a:pt x="69" y="260"/>
                  </a:lnTo>
                  <a:lnTo>
                    <a:pt x="60" y="253"/>
                  </a:lnTo>
                  <a:lnTo>
                    <a:pt x="47" y="26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52" name="Freeform 133">
              <a:extLst>
                <a:ext uri="{FF2B5EF4-FFF2-40B4-BE49-F238E27FC236}">
                  <a16:creationId xmlns="" xmlns:a16="http://schemas.microsoft.com/office/drawing/2014/main" id="{90CF8C84-54F0-476D-A2AA-28ABBBC49AEF}"/>
                </a:ext>
              </a:extLst>
            </p:cNvPr>
            <p:cNvSpPr>
              <a:spLocks/>
            </p:cNvSpPr>
            <p:nvPr/>
          </p:nvSpPr>
          <p:spPr bwMode="gray">
            <a:xfrm>
              <a:off x="6700538" y="2589527"/>
              <a:ext cx="28694" cy="86081"/>
            </a:xfrm>
            <a:custGeom>
              <a:avLst/>
              <a:gdLst/>
              <a:ahLst/>
              <a:cxnLst>
                <a:cxn ang="0">
                  <a:pos x="0" y="46"/>
                </a:cxn>
                <a:cxn ang="0">
                  <a:pos x="22" y="66"/>
                </a:cxn>
                <a:cxn ang="0">
                  <a:pos x="22" y="0"/>
                </a:cxn>
                <a:cxn ang="0">
                  <a:pos x="0" y="20"/>
                </a:cxn>
                <a:cxn ang="0">
                  <a:pos x="0" y="46"/>
                </a:cxn>
              </a:cxnLst>
              <a:rect l="0" t="0" r="r" b="b"/>
              <a:pathLst>
                <a:path w="22" h="66">
                  <a:moveTo>
                    <a:pt x="0" y="46"/>
                  </a:moveTo>
                  <a:lnTo>
                    <a:pt x="22" y="66"/>
                  </a:lnTo>
                  <a:lnTo>
                    <a:pt x="22" y="0"/>
                  </a:lnTo>
                  <a:lnTo>
                    <a:pt x="0" y="20"/>
                  </a:lnTo>
                  <a:lnTo>
                    <a:pt x="0" y="4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53" name="Freeform 134">
              <a:extLst>
                <a:ext uri="{FF2B5EF4-FFF2-40B4-BE49-F238E27FC236}">
                  <a16:creationId xmlns="" xmlns:a16="http://schemas.microsoft.com/office/drawing/2014/main" id="{5192B5FC-2EFC-4A35-802B-095FEB817390}"/>
                </a:ext>
              </a:extLst>
            </p:cNvPr>
            <p:cNvSpPr>
              <a:spLocks noEditPoints="1"/>
            </p:cNvSpPr>
            <p:nvPr/>
          </p:nvSpPr>
          <p:spPr bwMode="gray">
            <a:xfrm>
              <a:off x="6678366" y="2770818"/>
              <a:ext cx="203463" cy="349539"/>
            </a:xfrm>
            <a:custGeom>
              <a:avLst/>
              <a:gdLst/>
              <a:ahLst/>
              <a:cxnLst>
                <a:cxn ang="0">
                  <a:pos x="93" y="95"/>
                </a:cxn>
                <a:cxn ang="0">
                  <a:pos x="110" y="109"/>
                </a:cxn>
                <a:cxn ang="0">
                  <a:pos x="73" y="83"/>
                </a:cxn>
                <a:cxn ang="0">
                  <a:pos x="44" y="0"/>
                </a:cxn>
                <a:cxn ang="0">
                  <a:pos x="34" y="46"/>
                </a:cxn>
                <a:cxn ang="0">
                  <a:pos x="56" y="75"/>
                </a:cxn>
                <a:cxn ang="0">
                  <a:pos x="113" y="175"/>
                </a:cxn>
                <a:cxn ang="0">
                  <a:pos x="122" y="161"/>
                </a:cxn>
                <a:cxn ang="0">
                  <a:pos x="113" y="175"/>
                </a:cxn>
                <a:cxn ang="0">
                  <a:pos x="110" y="192"/>
                </a:cxn>
                <a:cxn ang="0">
                  <a:pos x="97" y="163"/>
                </a:cxn>
                <a:cxn ang="0">
                  <a:pos x="76" y="163"/>
                </a:cxn>
                <a:cxn ang="0">
                  <a:pos x="90" y="134"/>
                </a:cxn>
                <a:cxn ang="0">
                  <a:pos x="76" y="163"/>
                </a:cxn>
                <a:cxn ang="0">
                  <a:pos x="68" y="121"/>
                </a:cxn>
                <a:cxn ang="0">
                  <a:pos x="56" y="109"/>
                </a:cxn>
                <a:cxn ang="0">
                  <a:pos x="136" y="117"/>
                </a:cxn>
                <a:cxn ang="0">
                  <a:pos x="122" y="141"/>
                </a:cxn>
                <a:cxn ang="0">
                  <a:pos x="136" y="117"/>
                </a:cxn>
                <a:cxn ang="0">
                  <a:pos x="136" y="151"/>
                </a:cxn>
                <a:cxn ang="0">
                  <a:pos x="127" y="163"/>
                </a:cxn>
                <a:cxn ang="0">
                  <a:pos x="102" y="129"/>
                </a:cxn>
                <a:cxn ang="0">
                  <a:pos x="114" y="117"/>
                </a:cxn>
                <a:cxn ang="0">
                  <a:pos x="102" y="129"/>
                </a:cxn>
                <a:cxn ang="0">
                  <a:pos x="114" y="214"/>
                </a:cxn>
                <a:cxn ang="0">
                  <a:pos x="93" y="218"/>
                </a:cxn>
                <a:cxn ang="0">
                  <a:pos x="119" y="231"/>
                </a:cxn>
                <a:cxn ang="0">
                  <a:pos x="136" y="268"/>
                </a:cxn>
                <a:cxn ang="0">
                  <a:pos x="144" y="238"/>
                </a:cxn>
                <a:cxn ang="0">
                  <a:pos x="156" y="248"/>
                </a:cxn>
                <a:cxn ang="0">
                  <a:pos x="136" y="192"/>
                </a:cxn>
                <a:cxn ang="0">
                  <a:pos x="10" y="218"/>
                </a:cxn>
                <a:cxn ang="0">
                  <a:pos x="44" y="167"/>
                </a:cxn>
              </a:cxnLst>
              <a:rect l="0" t="0" r="r" b="b"/>
              <a:pathLst>
                <a:path w="156" h="268">
                  <a:moveTo>
                    <a:pt x="56" y="95"/>
                  </a:moveTo>
                  <a:lnTo>
                    <a:pt x="93" y="95"/>
                  </a:lnTo>
                  <a:lnTo>
                    <a:pt x="93" y="109"/>
                  </a:lnTo>
                  <a:lnTo>
                    <a:pt x="110" y="109"/>
                  </a:lnTo>
                  <a:lnTo>
                    <a:pt x="110" y="83"/>
                  </a:lnTo>
                  <a:lnTo>
                    <a:pt x="73" y="83"/>
                  </a:lnTo>
                  <a:lnTo>
                    <a:pt x="73" y="0"/>
                  </a:lnTo>
                  <a:lnTo>
                    <a:pt x="44" y="0"/>
                  </a:lnTo>
                  <a:lnTo>
                    <a:pt x="44" y="46"/>
                  </a:lnTo>
                  <a:lnTo>
                    <a:pt x="34" y="46"/>
                  </a:lnTo>
                  <a:lnTo>
                    <a:pt x="34" y="75"/>
                  </a:lnTo>
                  <a:lnTo>
                    <a:pt x="56" y="75"/>
                  </a:lnTo>
                  <a:lnTo>
                    <a:pt x="56" y="95"/>
                  </a:lnTo>
                  <a:close/>
                  <a:moveTo>
                    <a:pt x="113" y="175"/>
                  </a:moveTo>
                  <a:lnTo>
                    <a:pt x="122" y="175"/>
                  </a:lnTo>
                  <a:lnTo>
                    <a:pt x="122" y="161"/>
                  </a:lnTo>
                  <a:lnTo>
                    <a:pt x="113" y="161"/>
                  </a:lnTo>
                  <a:lnTo>
                    <a:pt x="113" y="175"/>
                  </a:lnTo>
                  <a:close/>
                  <a:moveTo>
                    <a:pt x="97" y="192"/>
                  </a:moveTo>
                  <a:lnTo>
                    <a:pt x="110" y="192"/>
                  </a:lnTo>
                  <a:lnTo>
                    <a:pt x="110" y="163"/>
                  </a:lnTo>
                  <a:lnTo>
                    <a:pt x="97" y="163"/>
                  </a:lnTo>
                  <a:lnTo>
                    <a:pt x="97" y="192"/>
                  </a:lnTo>
                  <a:close/>
                  <a:moveTo>
                    <a:pt x="76" y="163"/>
                  </a:moveTo>
                  <a:lnTo>
                    <a:pt x="90" y="163"/>
                  </a:lnTo>
                  <a:lnTo>
                    <a:pt x="90" y="134"/>
                  </a:lnTo>
                  <a:lnTo>
                    <a:pt x="76" y="134"/>
                  </a:lnTo>
                  <a:lnTo>
                    <a:pt x="76" y="163"/>
                  </a:lnTo>
                  <a:close/>
                  <a:moveTo>
                    <a:pt x="56" y="121"/>
                  </a:moveTo>
                  <a:lnTo>
                    <a:pt x="68" y="121"/>
                  </a:lnTo>
                  <a:lnTo>
                    <a:pt x="68" y="109"/>
                  </a:lnTo>
                  <a:lnTo>
                    <a:pt x="56" y="109"/>
                  </a:lnTo>
                  <a:lnTo>
                    <a:pt x="56" y="121"/>
                  </a:lnTo>
                  <a:close/>
                  <a:moveTo>
                    <a:pt x="136" y="117"/>
                  </a:moveTo>
                  <a:lnTo>
                    <a:pt x="122" y="117"/>
                  </a:lnTo>
                  <a:lnTo>
                    <a:pt x="122" y="141"/>
                  </a:lnTo>
                  <a:lnTo>
                    <a:pt x="136" y="141"/>
                  </a:lnTo>
                  <a:lnTo>
                    <a:pt x="136" y="117"/>
                  </a:lnTo>
                  <a:close/>
                  <a:moveTo>
                    <a:pt x="136" y="163"/>
                  </a:moveTo>
                  <a:lnTo>
                    <a:pt x="136" y="151"/>
                  </a:lnTo>
                  <a:lnTo>
                    <a:pt x="127" y="151"/>
                  </a:lnTo>
                  <a:lnTo>
                    <a:pt x="127" y="163"/>
                  </a:lnTo>
                  <a:lnTo>
                    <a:pt x="136" y="163"/>
                  </a:lnTo>
                  <a:close/>
                  <a:moveTo>
                    <a:pt x="102" y="129"/>
                  </a:moveTo>
                  <a:lnTo>
                    <a:pt x="114" y="129"/>
                  </a:lnTo>
                  <a:lnTo>
                    <a:pt x="114" y="117"/>
                  </a:lnTo>
                  <a:lnTo>
                    <a:pt x="102" y="117"/>
                  </a:lnTo>
                  <a:lnTo>
                    <a:pt x="102" y="129"/>
                  </a:lnTo>
                  <a:close/>
                  <a:moveTo>
                    <a:pt x="136" y="192"/>
                  </a:moveTo>
                  <a:lnTo>
                    <a:pt x="114" y="214"/>
                  </a:lnTo>
                  <a:lnTo>
                    <a:pt x="114" y="197"/>
                  </a:lnTo>
                  <a:lnTo>
                    <a:pt x="93" y="218"/>
                  </a:lnTo>
                  <a:lnTo>
                    <a:pt x="93" y="231"/>
                  </a:lnTo>
                  <a:lnTo>
                    <a:pt x="119" y="231"/>
                  </a:lnTo>
                  <a:lnTo>
                    <a:pt x="119" y="251"/>
                  </a:lnTo>
                  <a:lnTo>
                    <a:pt x="136" y="268"/>
                  </a:lnTo>
                  <a:lnTo>
                    <a:pt x="136" y="238"/>
                  </a:lnTo>
                  <a:lnTo>
                    <a:pt x="144" y="238"/>
                  </a:lnTo>
                  <a:lnTo>
                    <a:pt x="144" y="248"/>
                  </a:lnTo>
                  <a:lnTo>
                    <a:pt x="156" y="248"/>
                  </a:lnTo>
                  <a:lnTo>
                    <a:pt x="156" y="192"/>
                  </a:lnTo>
                  <a:lnTo>
                    <a:pt x="136" y="192"/>
                  </a:lnTo>
                  <a:close/>
                  <a:moveTo>
                    <a:pt x="0" y="209"/>
                  </a:moveTo>
                  <a:lnTo>
                    <a:pt x="10" y="218"/>
                  </a:lnTo>
                  <a:lnTo>
                    <a:pt x="51" y="175"/>
                  </a:lnTo>
                  <a:lnTo>
                    <a:pt x="44" y="167"/>
                  </a:lnTo>
                  <a:lnTo>
                    <a:pt x="0" y="20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54" name="Freeform 135">
              <a:extLst>
                <a:ext uri="{FF2B5EF4-FFF2-40B4-BE49-F238E27FC236}">
                  <a16:creationId xmlns="" xmlns:a16="http://schemas.microsoft.com/office/drawing/2014/main" id="{B9098DF8-E025-428F-BFEB-DA575AA68319}"/>
                </a:ext>
              </a:extLst>
            </p:cNvPr>
            <p:cNvSpPr>
              <a:spLocks noEditPoints="1"/>
            </p:cNvSpPr>
            <p:nvPr/>
          </p:nvSpPr>
          <p:spPr bwMode="gray">
            <a:xfrm>
              <a:off x="6263614" y="3142530"/>
              <a:ext cx="912976" cy="410839"/>
            </a:xfrm>
            <a:custGeom>
              <a:avLst/>
              <a:gdLst/>
              <a:ahLst/>
              <a:cxnLst>
                <a:cxn ang="0">
                  <a:pos x="512" y="155"/>
                </a:cxn>
                <a:cxn ang="0">
                  <a:pos x="503" y="58"/>
                </a:cxn>
                <a:cxn ang="0">
                  <a:pos x="500" y="109"/>
                </a:cxn>
                <a:cxn ang="0">
                  <a:pos x="315" y="167"/>
                </a:cxn>
                <a:cxn ang="0">
                  <a:pos x="337" y="55"/>
                </a:cxn>
                <a:cxn ang="0">
                  <a:pos x="306" y="64"/>
                </a:cxn>
                <a:cxn ang="0">
                  <a:pos x="218" y="81"/>
                </a:cxn>
                <a:cxn ang="0">
                  <a:pos x="248" y="167"/>
                </a:cxn>
                <a:cxn ang="0">
                  <a:pos x="318" y="274"/>
                </a:cxn>
                <a:cxn ang="0">
                  <a:pos x="306" y="274"/>
                </a:cxn>
                <a:cxn ang="0">
                  <a:pos x="437" y="118"/>
                </a:cxn>
                <a:cxn ang="0">
                  <a:pos x="440" y="97"/>
                </a:cxn>
                <a:cxn ang="0">
                  <a:pos x="440" y="80"/>
                </a:cxn>
                <a:cxn ang="0">
                  <a:pos x="365" y="138"/>
                </a:cxn>
                <a:cxn ang="0">
                  <a:pos x="365" y="177"/>
                </a:cxn>
                <a:cxn ang="0">
                  <a:pos x="382" y="155"/>
                </a:cxn>
                <a:cxn ang="0">
                  <a:pos x="420" y="198"/>
                </a:cxn>
                <a:cxn ang="0">
                  <a:pos x="408" y="126"/>
                </a:cxn>
                <a:cxn ang="0">
                  <a:pos x="428" y="294"/>
                </a:cxn>
                <a:cxn ang="0">
                  <a:pos x="440" y="303"/>
                </a:cxn>
                <a:cxn ang="0">
                  <a:pos x="445" y="277"/>
                </a:cxn>
                <a:cxn ang="0">
                  <a:pos x="163" y="252"/>
                </a:cxn>
                <a:cxn ang="0">
                  <a:pos x="282" y="269"/>
                </a:cxn>
                <a:cxn ang="0">
                  <a:pos x="163" y="223"/>
                </a:cxn>
                <a:cxn ang="0">
                  <a:pos x="117" y="92"/>
                </a:cxn>
                <a:cxn ang="0">
                  <a:pos x="0" y="21"/>
                </a:cxn>
                <a:cxn ang="0">
                  <a:pos x="80" y="126"/>
                </a:cxn>
                <a:cxn ang="0">
                  <a:pos x="163" y="211"/>
                </a:cxn>
                <a:cxn ang="0">
                  <a:pos x="180" y="155"/>
                </a:cxn>
                <a:cxn ang="0">
                  <a:pos x="197" y="155"/>
                </a:cxn>
                <a:cxn ang="0">
                  <a:pos x="146" y="135"/>
                </a:cxn>
                <a:cxn ang="0">
                  <a:pos x="663" y="126"/>
                </a:cxn>
                <a:cxn ang="0">
                  <a:pos x="600" y="118"/>
                </a:cxn>
                <a:cxn ang="0">
                  <a:pos x="571" y="143"/>
                </a:cxn>
                <a:cxn ang="0">
                  <a:pos x="571" y="155"/>
                </a:cxn>
                <a:cxn ang="0">
                  <a:pos x="676" y="240"/>
                </a:cxn>
                <a:cxn ang="0">
                  <a:pos x="700" y="298"/>
                </a:cxn>
                <a:cxn ang="0">
                  <a:pos x="369" y="281"/>
                </a:cxn>
                <a:cxn ang="0">
                  <a:pos x="369" y="269"/>
                </a:cxn>
                <a:cxn ang="0">
                  <a:pos x="488" y="181"/>
                </a:cxn>
                <a:cxn ang="0">
                  <a:pos x="471" y="181"/>
                </a:cxn>
                <a:cxn ang="0">
                  <a:pos x="357" y="294"/>
                </a:cxn>
                <a:cxn ang="0">
                  <a:pos x="328" y="269"/>
                </a:cxn>
                <a:cxn ang="0">
                  <a:pos x="357" y="269"/>
                </a:cxn>
              </a:cxnLst>
              <a:rect l="0" t="0" r="r" b="b"/>
              <a:pathLst>
                <a:path w="700" h="315">
                  <a:moveTo>
                    <a:pt x="546" y="189"/>
                  </a:moveTo>
                  <a:lnTo>
                    <a:pt x="546" y="155"/>
                  </a:lnTo>
                  <a:lnTo>
                    <a:pt x="512" y="155"/>
                  </a:lnTo>
                  <a:lnTo>
                    <a:pt x="546" y="189"/>
                  </a:lnTo>
                  <a:close/>
                  <a:moveTo>
                    <a:pt x="517" y="72"/>
                  </a:moveTo>
                  <a:lnTo>
                    <a:pt x="503" y="58"/>
                  </a:lnTo>
                  <a:lnTo>
                    <a:pt x="491" y="72"/>
                  </a:lnTo>
                  <a:lnTo>
                    <a:pt x="491" y="101"/>
                  </a:lnTo>
                  <a:lnTo>
                    <a:pt x="500" y="109"/>
                  </a:lnTo>
                  <a:lnTo>
                    <a:pt x="517" y="92"/>
                  </a:lnTo>
                  <a:lnTo>
                    <a:pt x="517" y="72"/>
                  </a:lnTo>
                  <a:close/>
                  <a:moveTo>
                    <a:pt x="315" y="167"/>
                  </a:moveTo>
                  <a:lnTo>
                    <a:pt x="315" y="118"/>
                  </a:lnTo>
                  <a:lnTo>
                    <a:pt x="357" y="75"/>
                  </a:lnTo>
                  <a:lnTo>
                    <a:pt x="337" y="55"/>
                  </a:lnTo>
                  <a:lnTo>
                    <a:pt x="337" y="21"/>
                  </a:lnTo>
                  <a:lnTo>
                    <a:pt x="306" y="21"/>
                  </a:lnTo>
                  <a:lnTo>
                    <a:pt x="306" y="64"/>
                  </a:lnTo>
                  <a:lnTo>
                    <a:pt x="266" y="64"/>
                  </a:lnTo>
                  <a:lnTo>
                    <a:pt x="249" y="81"/>
                  </a:lnTo>
                  <a:lnTo>
                    <a:pt x="218" y="81"/>
                  </a:lnTo>
                  <a:lnTo>
                    <a:pt x="215" y="84"/>
                  </a:lnTo>
                  <a:lnTo>
                    <a:pt x="215" y="135"/>
                  </a:lnTo>
                  <a:lnTo>
                    <a:pt x="248" y="167"/>
                  </a:lnTo>
                  <a:lnTo>
                    <a:pt x="315" y="167"/>
                  </a:lnTo>
                  <a:close/>
                  <a:moveTo>
                    <a:pt x="306" y="274"/>
                  </a:moveTo>
                  <a:lnTo>
                    <a:pt x="318" y="274"/>
                  </a:lnTo>
                  <a:lnTo>
                    <a:pt x="318" y="264"/>
                  </a:lnTo>
                  <a:lnTo>
                    <a:pt x="306" y="264"/>
                  </a:lnTo>
                  <a:lnTo>
                    <a:pt x="306" y="274"/>
                  </a:lnTo>
                  <a:close/>
                  <a:moveTo>
                    <a:pt x="408" y="126"/>
                  </a:moveTo>
                  <a:lnTo>
                    <a:pt x="437" y="126"/>
                  </a:lnTo>
                  <a:lnTo>
                    <a:pt x="437" y="118"/>
                  </a:lnTo>
                  <a:lnTo>
                    <a:pt x="391" y="118"/>
                  </a:lnTo>
                  <a:lnTo>
                    <a:pt x="391" y="97"/>
                  </a:lnTo>
                  <a:lnTo>
                    <a:pt x="440" y="97"/>
                  </a:lnTo>
                  <a:lnTo>
                    <a:pt x="462" y="75"/>
                  </a:lnTo>
                  <a:lnTo>
                    <a:pt x="454" y="67"/>
                  </a:lnTo>
                  <a:lnTo>
                    <a:pt x="440" y="80"/>
                  </a:lnTo>
                  <a:lnTo>
                    <a:pt x="391" y="80"/>
                  </a:lnTo>
                  <a:lnTo>
                    <a:pt x="365" y="106"/>
                  </a:lnTo>
                  <a:lnTo>
                    <a:pt x="365" y="138"/>
                  </a:lnTo>
                  <a:lnTo>
                    <a:pt x="352" y="152"/>
                  </a:lnTo>
                  <a:lnTo>
                    <a:pt x="352" y="164"/>
                  </a:lnTo>
                  <a:lnTo>
                    <a:pt x="365" y="177"/>
                  </a:lnTo>
                  <a:lnTo>
                    <a:pt x="365" y="214"/>
                  </a:lnTo>
                  <a:lnTo>
                    <a:pt x="382" y="214"/>
                  </a:lnTo>
                  <a:lnTo>
                    <a:pt x="382" y="155"/>
                  </a:lnTo>
                  <a:lnTo>
                    <a:pt x="399" y="155"/>
                  </a:lnTo>
                  <a:lnTo>
                    <a:pt x="399" y="198"/>
                  </a:lnTo>
                  <a:lnTo>
                    <a:pt x="420" y="198"/>
                  </a:lnTo>
                  <a:lnTo>
                    <a:pt x="420" y="155"/>
                  </a:lnTo>
                  <a:lnTo>
                    <a:pt x="408" y="143"/>
                  </a:lnTo>
                  <a:lnTo>
                    <a:pt x="408" y="126"/>
                  </a:lnTo>
                  <a:close/>
                  <a:moveTo>
                    <a:pt x="434" y="289"/>
                  </a:moveTo>
                  <a:lnTo>
                    <a:pt x="431" y="292"/>
                  </a:lnTo>
                  <a:lnTo>
                    <a:pt x="428" y="294"/>
                  </a:lnTo>
                  <a:lnTo>
                    <a:pt x="428" y="315"/>
                  </a:lnTo>
                  <a:lnTo>
                    <a:pt x="440" y="315"/>
                  </a:lnTo>
                  <a:lnTo>
                    <a:pt x="440" y="303"/>
                  </a:lnTo>
                  <a:lnTo>
                    <a:pt x="443" y="300"/>
                  </a:lnTo>
                  <a:lnTo>
                    <a:pt x="466" y="277"/>
                  </a:lnTo>
                  <a:lnTo>
                    <a:pt x="445" y="277"/>
                  </a:lnTo>
                  <a:lnTo>
                    <a:pt x="434" y="289"/>
                  </a:lnTo>
                  <a:close/>
                  <a:moveTo>
                    <a:pt x="163" y="223"/>
                  </a:moveTo>
                  <a:lnTo>
                    <a:pt x="163" y="252"/>
                  </a:lnTo>
                  <a:lnTo>
                    <a:pt x="235" y="252"/>
                  </a:lnTo>
                  <a:lnTo>
                    <a:pt x="252" y="269"/>
                  </a:lnTo>
                  <a:lnTo>
                    <a:pt x="282" y="269"/>
                  </a:lnTo>
                  <a:lnTo>
                    <a:pt x="282" y="257"/>
                  </a:lnTo>
                  <a:lnTo>
                    <a:pt x="248" y="223"/>
                  </a:lnTo>
                  <a:lnTo>
                    <a:pt x="163" y="223"/>
                  </a:lnTo>
                  <a:close/>
                  <a:moveTo>
                    <a:pt x="163" y="164"/>
                  </a:moveTo>
                  <a:lnTo>
                    <a:pt x="117" y="118"/>
                  </a:lnTo>
                  <a:lnTo>
                    <a:pt x="117" y="92"/>
                  </a:lnTo>
                  <a:lnTo>
                    <a:pt x="24" y="0"/>
                  </a:lnTo>
                  <a:lnTo>
                    <a:pt x="0" y="0"/>
                  </a:lnTo>
                  <a:lnTo>
                    <a:pt x="0" y="21"/>
                  </a:lnTo>
                  <a:lnTo>
                    <a:pt x="51" y="72"/>
                  </a:lnTo>
                  <a:lnTo>
                    <a:pt x="51" y="97"/>
                  </a:lnTo>
                  <a:lnTo>
                    <a:pt x="80" y="126"/>
                  </a:lnTo>
                  <a:lnTo>
                    <a:pt x="80" y="155"/>
                  </a:lnTo>
                  <a:lnTo>
                    <a:pt x="134" y="211"/>
                  </a:lnTo>
                  <a:lnTo>
                    <a:pt x="163" y="211"/>
                  </a:lnTo>
                  <a:lnTo>
                    <a:pt x="163" y="164"/>
                  </a:lnTo>
                  <a:close/>
                  <a:moveTo>
                    <a:pt x="197" y="155"/>
                  </a:moveTo>
                  <a:lnTo>
                    <a:pt x="180" y="155"/>
                  </a:lnTo>
                  <a:lnTo>
                    <a:pt x="180" y="167"/>
                  </a:lnTo>
                  <a:lnTo>
                    <a:pt x="197" y="167"/>
                  </a:lnTo>
                  <a:lnTo>
                    <a:pt x="197" y="155"/>
                  </a:lnTo>
                  <a:close/>
                  <a:moveTo>
                    <a:pt x="177" y="138"/>
                  </a:moveTo>
                  <a:lnTo>
                    <a:pt x="160" y="121"/>
                  </a:lnTo>
                  <a:lnTo>
                    <a:pt x="146" y="135"/>
                  </a:lnTo>
                  <a:lnTo>
                    <a:pt x="163" y="152"/>
                  </a:lnTo>
                  <a:lnTo>
                    <a:pt x="177" y="138"/>
                  </a:lnTo>
                  <a:close/>
                  <a:moveTo>
                    <a:pt x="663" y="126"/>
                  </a:moveTo>
                  <a:lnTo>
                    <a:pt x="617" y="172"/>
                  </a:lnTo>
                  <a:lnTo>
                    <a:pt x="600" y="155"/>
                  </a:lnTo>
                  <a:lnTo>
                    <a:pt x="600" y="118"/>
                  </a:lnTo>
                  <a:lnTo>
                    <a:pt x="571" y="118"/>
                  </a:lnTo>
                  <a:lnTo>
                    <a:pt x="559" y="130"/>
                  </a:lnTo>
                  <a:lnTo>
                    <a:pt x="571" y="143"/>
                  </a:lnTo>
                  <a:lnTo>
                    <a:pt x="583" y="143"/>
                  </a:lnTo>
                  <a:lnTo>
                    <a:pt x="583" y="155"/>
                  </a:lnTo>
                  <a:lnTo>
                    <a:pt x="571" y="155"/>
                  </a:lnTo>
                  <a:lnTo>
                    <a:pt x="571" y="184"/>
                  </a:lnTo>
                  <a:lnTo>
                    <a:pt x="622" y="184"/>
                  </a:lnTo>
                  <a:lnTo>
                    <a:pt x="676" y="240"/>
                  </a:lnTo>
                  <a:lnTo>
                    <a:pt x="676" y="277"/>
                  </a:lnTo>
                  <a:lnTo>
                    <a:pt x="697" y="298"/>
                  </a:lnTo>
                  <a:lnTo>
                    <a:pt x="700" y="298"/>
                  </a:lnTo>
                  <a:lnTo>
                    <a:pt x="700" y="163"/>
                  </a:lnTo>
                  <a:lnTo>
                    <a:pt x="663" y="126"/>
                  </a:lnTo>
                  <a:close/>
                  <a:moveTo>
                    <a:pt x="369" y="281"/>
                  </a:moveTo>
                  <a:lnTo>
                    <a:pt x="408" y="281"/>
                  </a:lnTo>
                  <a:lnTo>
                    <a:pt x="408" y="269"/>
                  </a:lnTo>
                  <a:lnTo>
                    <a:pt x="369" y="269"/>
                  </a:lnTo>
                  <a:lnTo>
                    <a:pt x="369" y="281"/>
                  </a:lnTo>
                  <a:close/>
                  <a:moveTo>
                    <a:pt x="471" y="181"/>
                  </a:moveTo>
                  <a:lnTo>
                    <a:pt x="488" y="181"/>
                  </a:lnTo>
                  <a:lnTo>
                    <a:pt x="488" y="164"/>
                  </a:lnTo>
                  <a:lnTo>
                    <a:pt x="471" y="164"/>
                  </a:lnTo>
                  <a:lnTo>
                    <a:pt x="471" y="181"/>
                  </a:lnTo>
                  <a:close/>
                  <a:moveTo>
                    <a:pt x="378" y="315"/>
                  </a:moveTo>
                  <a:lnTo>
                    <a:pt x="378" y="294"/>
                  </a:lnTo>
                  <a:lnTo>
                    <a:pt x="357" y="294"/>
                  </a:lnTo>
                  <a:lnTo>
                    <a:pt x="378" y="315"/>
                  </a:lnTo>
                  <a:close/>
                  <a:moveTo>
                    <a:pt x="357" y="269"/>
                  </a:moveTo>
                  <a:lnTo>
                    <a:pt x="328" y="269"/>
                  </a:lnTo>
                  <a:lnTo>
                    <a:pt x="328" y="281"/>
                  </a:lnTo>
                  <a:lnTo>
                    <a:pt x="357" y="281"/>
                  </a:lnTo>
                  <a:lnTo>
                    <a:pt x="357" y="26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55" name="Freeform 136">
              <a:extLst>
                <a:ext uri="{FF2B5EF4-FFF2-40B4-BE49-F238E27FC236}">
                  <a16:creationId xmlns="" xmlns:a16="http://schemas.microsoft.com/office/drawing/2014/main" id="{98417338-D0A8-4C88-9A1C-0AEBF65D1B46}"/>
                </a:ext>
              </a:extLst>
            </p:cNvPr>
            <p:cNvSpPr>
              <a:spLocks/>
            </p:cNvSpPr>
            <p:nvPr/>
          </p:nvSpPr>
          <p:spPr bwMode="gray">
            <a:xfrm>
              <a:off x="5319336" y="2652131"/>
              <a:ext cx="164336" cy="204767"/>
            </a:xfrm>
            <a:custGeom>
              <a:avLst/>
              <a:gdLst/>
              <a:ahLst/>
              <a:cxnLst>
                <a:cxn ang="0">
                  <a:pos x="63" y="44"/>
                </a:cxn>
                <a:cxn ang="0">
                  <a:pos x="71" y="44"/>
                </a:cxn>
                <a:cxn ang="0">
                  <a:pos x="71" y="86"/>
                </a:cxn>
                <a:cxn ang="0">
                  <a:pos x="39" y="120"/>
                </a:cxn>
                <a:cxn ang="0">
                  <a:pos x="0" y="120"/>
                </a:cxn>
                <a:cxn ang="0">
                  <a:pos x="36" y="157"/>
                </a:cxn>
                <a:cxn ang="0">
                  <a:pos x="39" y="154"/>
                </a:cxn>
                <a:cxn ang="0">
                  <a:pos x="56" y="154"/>
                </a:cxn>
                <a:cxn ang="0">
                  <a:pos x="126" y="81"/>
                </a:cxn>
                <a:cxn ang="0">
                  <a:pos x="126" y="44"/>
                </a:cxn>
                <a:cxn ang="0">
                  <a:pos x="82" y="0"/>
                </a:cxn>
                <a:cxn ang="0">
                  <a:pos x="63" y="20"/>
                </a:cxn>
                <a:cxn ang="0">
                  <a:pos x="63" y="44"/>
                </a:cxn>
              </a:cxnLst>
              <a:rect l="0" t="0" r="r" b="b"/>
              <a:pathLst>
                <a:path w="126" h="157">
                  <a:moveTo>
                    <a:pt x="63" y="44"/>
                  </a:moveTo>
                  <a:lnTo>
                    <a:pt x="71" y="44"/>
                  </a:lnTo>
                  <a:lnTo>
                    <a:pt x="71" y="86"/>
                  </a:lnTo>
                  <a:lnTo>
                    <a:pt x="39" y="120"/>
                  </a:lnTo>
                  <a:lnTo>
                    <a:pt x="0" y="120"/>
                  </a:lnTo>
                  <a:lnTo>
                    <a:pt x="36" y="157"/>
                  </a:lnTo>
                  <a:lnTo>
                    <a:pt x="39" y="154"/>
                  </a:lnTo>
                  <a:lnTo>
                    <a:pt x="56" y="154"/>
                  </a:lnTo>
                  <a:lnTo>
                    <a:pt x="126" y="81"/>
                  </a:lnTo>
                  <a:lnTo>
                    <a:pt x="126" y="44"/>
                  </a:lnTo>
                  <a:lnTo>
                    <a:pt x="82" y="0"/>
                  </a:lnTo>
                  <a:lnTo>
                    <a:pt x="63" y="20"/>
                  </a:lnTo>
                  <a:lnTo>
                    <a:pt x="63" y="4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56" name="Freeform 137">
              <a:extLst>
                <a:ext uri="{FF2B5EF4-FFF2-40B4-BE49-F238E27FC236}">
                  <a16:creationId xmlns="" xmlns:a16="http://schemas.microsoft.com/office/drawing/2014/main" id="{A5E8048C-CD6D-48B6-AC24-063B337D9740}"/>
                </a:ext>
              </a:extLst>
            </p:cNvPr>
            <p:cNvSpPr>
              <a:spLocks/>
            </p:cNvSpPr>
            <p:nvPr/>
          </p:nvSpPr>
          <p:spPr bwMode="gray">
            <a:xfrm>
              <a:off x="5664962" y="2354762"/>
              <a:ext cx="550394" cy="710817"/>
            </a:xfrm>
            <a:custGeom>
              <a:avLst/>
              <a:gdLst/>
              <a:ahLst/>
              <a:cxnLst>
                <a:cxn ang="0">
                  <a:pos x="353" y="146"/>
                </a:cxn>
                <a:cxn ang="0">
                  <a:pos x="353" y="175"/>
                </a:cxn>
                <a:cxn ang="0">
                  <a:pos x="303" y="175"/>
                </a:cxn>
                <a:cxn ang="0">
                  <a:pos x="303" y="155"/>
                </a:cxn>
                <a:cxn ang="0">
                  <a:pos x="277" y="155"/>
                </a:cxn>
                <a:cxn ang="0">
                  <a:pos x="277" y="188"/>
                </a:cxn>
                <a:cxn ang="0">
                  <a:pos x="197" y="188"/>
                </a:cxn>
                <a:cxn ang="0">
                  <a:pos x="151" y="141"/>
                </a:cxn>
                <a:cxn ang="0">
                  <a:pos x="168" y="124"/>
                </a:cxn>
                <a:cxn ang="0">
                  <a:pos x="172" y="121"/>
                </a:cxn>
                <a:cxn ang="0">
                  <a:pos x="97" y="46"/>
                </a:cxn>
                <a:cxn ang="0">
                  <a:pos x="71" y="20"/>
                </a:cxn>
                <a:cxn ang="0">
                  <a:pos x="71" y="0"/>
                </a:cxn>
                <a:cxn ang="0">
                  <a:pos x="34" y="0"/>
                </a:cxn>
                <a:cxn ang="0">
                  <a:pos x="34" y="49"/>
                </a:cxn>
                <a:cxn ang="0">
                  <a:pos x="51" y="66"/>
                </a:cxn>
                <a:cxn ang="0">
                  <a:pos x="63" y="78"/>
                </a:cxn>
                <a:cxn ang="0">
                  <a:pos x="63" y="121"/>
                </a:cxn>
                <a:cxn ang="0">
                  <a:pos x="5" y="180"/>
                </a:cxn>
                <a:cxn ang="0">
                  <a:pos x="38" y="214"/>
                </a:cxn>
                <a:cxn ang="0">
                  <a:pos x="38" y="231"/>
                </a:cxn>
                <a:cxn ang="0">
                  <a:pos x="0" y="231"/>
                </a:cxn>
                <a:cxn ang="0">
                  <a:pos x="0" y="246"/>
                </a:cxn>
                <a:cxn ang="0">
                  <a:pos x="5" y="246"/>
                </a:cxn>
                <a:cxn ang="0">
                  <a:pos x="22" y="263"/>
                </a:cxn>
                <a:cxn ang="0">
                  <a:pos x="9" y="275"/>
                </a:cxn>
                <a:cxn ang="0">
                  <a:pos x="34" y="302"/>
                </a:cxn>
                <a:cxn ang="0">
                  <a:pos x="63" y="272"/>
                </a:cxn>
                <a:cxn ang="0">
                  <a:pos x="72" y="280"/>
                </a:cxn>
                <a:cxn ang="0">
                  <a:pos x="60" y="292"/>
                </a:cxn>
                <a:cxn ang="0">
                  <a:pos x="60" y="360"/>
                </a:cxn>
                <a:cxn ang="0">
                  <a:pos x="92" y="394"/>
                </a:cxn>
                <a:cxn ang="0">
                  <a:pos x="92" y="448"/>
                </a:cxn>
                <a:cxn ang="0">
                  <a:pos x="126" y="482"/>
                </a:cxn>
                <a:cxn ang="0">
                  <a:pos x="126" y="520"/>
                </a:cxn>
                <a:cxn ang="0">
                  <a:pos x="152" y="545"/>
                </a:cxn>
                <a:cxn ang="0">
                  <a:pos x="199" y="499"/>
                </a:cxn>
                <a:cxn ang="0">
                  <a:pos x="199" y="406"/>
                </a:cxn>
                <a:cxn ang="0">
                  <a:pos x="291" y="314"/>
                </a:cxn>
                <a:cxn ang="0">
                  <a:pos x="291" y="280"/>
                </a:cxn>
                <a:cxn ang="0">
                  <a:pos x="308" y="263"/>
                </a:cxn>
                <a:cxn ang="0">
                  <a:pos x="331" y="263"/>
                </a:cxn>
                <a:cxn ang="0">
                  <a:pos x="289" y="222"/>
                </a:cxn>
                <a:cxn ang="0">
                  <a:pos x="289" y="197"/>
                </a:cxn>
                <a:cxn ang="0">
                  <a:pos x="319" y="197"/>
                </a:cxn>
                <a:cxn ang="0">
                  <a:pos x="319" y="214"/>
                </a:cxn>
                <a:cxn ang="0">
                  <a:pos x="353" y="214"/>
                </a:cxn>
                <a:cxn ang="0">
                  <a:pos x="353" y="234"/>
                </a:cxn>
                <a:cxn ang="0">
                  <a:pos x="382" y="265"/>
                </a:cxn>
                <a:cxn ang="0">
                  <a:pos x="382" y="197"/>
                </a:cxn>
                <a:cxn ang="0">
                  <a:pos x="422" y="158"/>
                </a:cxn>
                <a:cxn ang="0">
                  <a:pos x="422" y="146"/>
                </a:cxn>
                <a:cxn ang="0">
                  <a:pos x="353" y="146"/>
                </a:cxn>
              </a:cxnLst>
              <a:rect l="0" t="0" r="r" b="b"/>
              <a:pathLst>
                <a:path w="422" h="545">
                  <a:moveTo>
                    <a:pt x="353" y="146"/>
                  </a:moveTo>
                  <a:lnTo>
                    <a:pt x="353" y="175"/>
                  </a:lnTo>
                  <a:lnTo>
                    <a:pt x="303" y="175"/>
                  </a:lnTo>
                  <a:lnTo>
                    <a:pt x="303" y="155"/>
                  </a:lnTo>
                  <a:lnTo>
                    <a:pt x="277" y="155"/>
                  </a:lnTo>
                  <a:lnTo>
                    <a:pt x="277" y="188"/>
                  </a:lnTo>
                  <a:lnTo>
                    <a:pt x="197" y="188"/>
                  </a:lnTo>
                  <a:lnTo>
                    <a:pt x="151" y="141"/>
                  </a:lnTo>
                  <a:lnTo>
                    <a:pt x="168" y="124"/>
                  </a:lnTo>
                  <a:lnTo>
                    <a:pt x="172" y="121"/>
                  </a:lnTo>
                  <a:lnTo>
                    <a:pt x="97" y="46"/>
                  </a:lnTo>
                  <a:lnTo>
                    <a:pt x="71" y="20"/>
                  </a:lnTo>
                  <a:lnTo>
                    <a:pt x="71" y="0"/>
                  </a:lnTo>
                  <a:lnTo>
                    <a:pt x="34" y="0"/>
                  </a:lnTo>
                  <a:lnTo>
                    <a:pt x="34" y="49"/>
                  </a:lnTo>
                  <a:lnTo>
                    <a:pt x="51" y="66"/>
                  </a:lnTo>
                  <a:lnTo>
                    <a:pt x="63" y="78"/>
                  </a:lnTo>
                  <a:lnTo>
                    <a:pt x="63" y="121"/>
                  </a:lnTo>
                  <a:lnTo>
                    <a:pt x="5" y="180"/>
                  </a:lnTo>
                  <a:lnTo>
                    <a:pt x="38" y="214"/>
                  </a:lnTo>
                  <a:lnTo>
                    <a:pt x="38" y="231"/>
                  </a:lnTo>
                  <a:lnTo>
                    <a:pt x="0" y="231"/>
                  </a:lnTo>
                  <a:lnTo>
                    <a:pt x="0" y="246"/>
                  </a:lnTo>
                  <a:lnTo>
                    <a:pt x="5" y="246"/>
                  </a:lnTo>
                  <a:lnTo>
                    <a:pt x="22" y="263"/>
                  </a:lnTo>
                  <a:lnTo>
                    <a:pt x="9" y="275"/>
                  </a:lnTo>
                  <a:lnTo>
                    <a:pt x="34" y="302"/>
                  </a:lnTo>
                  <a:lnTo>
                    <a:pt x="63" y="272"/>
                  </a:lnTo>
                  <a:lnTo>
                    <a:pt x="72" y="280"/>
                  </a:lnTo>
                  <a:lnTo>
                    <a:pt x="60" y="292"/>
                  </a:lnTo>
                  <a:lnTo>
                    <a:pt x="60" y="360"/>
                  </a:lnTo>
                  <a:lnTo>
                    <a:pt x="92" y="394"/>
                  </a:lnTo>
                  <a:lnTo>
                    <a:pt x="92" y="448"/>
                  </a:lnTo>
                  <a:lnTo>
                    <a:pt x="126" y="482"/>
                  </a:lnTo>
                  <a:lnTo>
                    <a:pt x="126" y="520"/>
                  </a:lnTo>
                  <a:lnTo>
                    <a:pt x="152" y="545"/>
                  </a:lnTo>
                  <a:lnTo>
                    <a:pt x="199" y="499"/>
                  </a:lnTo>
                  <a:lnTo>
                    <a:pt x="199" y="406"/>
                  </a:lnTo>
                  <a:lnTo>
                    <a:pt x="291" y="314"/>
                  </a:lnTo>
                  <a:lnTo>
                    <a:pt x="291" y="280"/>
                  </a:lnTo>
                  <a:lnTo>
                    <a:pt x="308" y="263"/>
                  </a:lnTo>
                  <a:lnTo>
                    <a:pt x="331" y="263"/>
                  </a:lnTo>
                  <a:lnTo>
                    <a:pt x="289" y="222"/>
                  </a:lnTo>
                  <a:lnTo>
                    <a:pt x="289" y="197"/>
                  </a:lnTo>
                  <a:lnTo>
                    <a:pt x="319" y="197"/>
                  </a:lnTo>
                  <a:lnTo>
                    <a:pt x="319" y="214"/>
                  </a:lnTo>
                  <a:lnTo>
                    <a:pt x="353" y="214"/>
                  </a:lnTo>
                  <a:lnTo>
                    <a:pt x="353" y="234"/>
                  </a:lnTo>
                  <a:lnTo>
                    <a:pt x="382" y="265"/>
                  </a:lnTo>
                  <a:lnTo>
                    <a:pt x="382" y="197"/>
                  </a:lnTo>
                  <a:lnTo>
                    <a:pt x="422" y="158"/>
                  </a:lnTo>
                  <a:lnTo>
                    <a:pt x="422" y="146"/>
                  </a:lnTo>
                  <a:lnTo>
                    <a:pt x="353" y="14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57" name="Freeform 138">
              <a:extLst>
                <a:ext uri="{FF2B5EF4-FFF2-40B4-BE49-F238E27FC236}">
                  <a16:creationId xmlns="" xmlns:a16="http://schemas.microsoft.com/office/drawing/2014/main" id="{15809EEE-13D6-43E8-B66F-AB30A6D649BA}"/>
                </a:ext>
              </a:extLst>
            </p:cNvPr>
            <p:cNvSpPr>
              <a:spLocks/>
            </p:cNvSpPr>
            <p:nvPr/>
          </p:nvSpPr>
          <p:spPr bwMode="gray">
            <a:xfrm>
              <a:off x="6317088" y="2671695"/>
              <a:ext cx="148685" cy="225635"/>
            </a:xfrm>
            <a:custGeom>
              <a:avLst/>
              <a:gdLst/>
              <a:ahLst/>
              <a:cxnLst>
                <a:cxn ang="0">
                  <a:pos x="20" y="80"/>
                </a:cxn>
                <a:cxn ang="0">
                  <a:pos x="20" y="114"/>
                </a:cxn>
                <a:cxn ang="0">
                  <a:pos x="63" y="114"/>
                </a:cxn>
                <a:cxn ang="0">
                  <a:pos x="93" y="143"/>
                </a:cxn>
                <a:cxn ang="0">
                  <a:pos x="93" y="173"/>
                </a:cxn>
                <a:cxn ang="0">
                  <a:pos x="114" y="173"/>
                </a:cxn>
                <a:cxn ang="0">
                  <a:pos x="114" y="134"/>
                </a:cxn>
                <a:cxn ang="0">
                  <a:pos x="54" y="76"/>
                </a:cxn>
                <a:cxn ang="0">
                  <a:pos x="54" y="59"/>
                </a:cxn>
                <a:cxn ang="0">
                  <a:pos x="71" y="59"/>
                </a:cxn>
                <a:cxn ang="0">
                  <a:pos x="71" y="37"/>
                </a:cxn>
                <a:cxn ang="0">
                  <a:pos x="54" y="37"/>
                </a:cxn>
                <a:cxn ang="0">
                  <a:pos x="34" y="17"/>
                </a:cxn>
                <a:cxn ang="0">
                  <a:pos x="17" y="0"/>
                </a:cxn>
                <a:cxn ang="0">
                  <a:pos x="17" y="25"/>
                </a:cxn>
                <a:cxn ang="0">
                  <a:pos x="0" y="25"/>
                </a:cxn>
                <a:cxn ang="0">
                  <a:pos x="0" y="42"/>
                </a:cxn>
                <a:cxn ang="0">
                  <a:pos x="0" y="59"/>
                </a:cxn>
                <a:cxn ang="0">
                  <a:pos x="20" y="80"/>
                </a:cxn>
              </a:cxnLst>
              <a:rect l="0" t="0" r="r" b="b"/>
              <a:pathLst>
                <a:path w="114" h="173">
                  <a:moveTo>
                    <a:pt x="20" y="80"/>
                  </a:moveTo>
                  <a:lnTo>
                    <a:pt x="20" y="114"/>
                  </a:lnTo>
                  <a:lnTo>
                    <a:pt x="63" y="114"/>
                  </a:lnTo>
                  <a:lnTo>
                    <a:pt x="93" y="143"/>
                  </a:lnTo>
                  <a:lnTo>
                    <a:pt x="93" y="173"/>
                  </a:lnTo>
                  <a:lnTo>
                    <a:pt x="114" y="173"/>
                  </a:lnTo>
                  <a:lnTo>
                    <a:pt x="114" y="134"/>
                  </a:lnTo>
                  <a:lnTo>
                    <a:pt x="54" y="76"/>
                  </a:lnTo>
                  <a:lnTo>
                    <a:pt x="54" y="59"/>
                  </a:lnTo>
                  <a:lnTo>
                    <a:pt x="71" y="59"/>
                  </a:lnTo>
                  <a:lnTo>
                    <a:pt x="71" y="37"/>
                  </a:lnTo>
                  <a:lnTo>
                    <a:pt x="54" y="37"/>
                  </a:lnTo>
                  <a:lnTo>
                    <a:pt x="34" y="17"/>
                  </a:lnTo>
                  <a:lnTo>
                    <a:pt x="17" y="0"/>
                  </a:lnTo>
                  <a:lnTo>
                    <a:pt x="17" y="25"/>
                  </a:lnTo>
                  <a:lnTo>
                    <a:pt x="0" y="25"/>
                  </a:lnTo>
                  <a:lnTo>
                    <a:pt x="0" y="42"/>
                  </a:lnTo>
                  <a:lnTo>
                    <a:pt x="0" y="59"/>
                  </a:lnTo>
                  <a:lnTo>
                    <a:pt x="20" y="8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58" name="Freeform 139">
              <a:extLst>
                <a:ext uri="{FF2B5EF4-FFF2-40B4-BE49-F238E27FC236}">
                  <a16:creationId xmlns="" xmlns:a16="http://schemas.microsoft.com/office/drawing/2014/main" id="{FF084BB5-8A2E-4FE8-A3B2-9F454F9D7375}"/>
                </a:ext>
              </a:extLst>
            </p:cNvPr>
            <p:cNvSpPr>
              <a:spLocks/>
            </p:cNvSpPr>
            <p:nvPr/>
          </p:nvSpPr>
          <p:spPr bwMode="gray">
            <a:xfrm>
              <a:off x="6267526" y="2726474"/>
              <a:ext cx="170857" cy="405622"/>
            </a:xfrm>
            <a:custGeom>
              <a:avLst/>
              <a:gdLst/>
              <a:ahLst/>
              <a:cxnLst>
                <a:cxn ang="0">
                  <a:pos x="131" y="131"/>
                </a:cxn>
                <a:cxn ang="0">
                  <a:pos x="131" y="101"/>
                </a:cxn>
                <a:cxn ang="0">
                  <a:pos x="101" y="72"/>
                </a:cxn>
                <a:cxn ang="0">
                  <a:pos x="58" y="72"/>
                </a:cxn>
                <a:cxn ang="0">
                  <a:pos x="58" y="38"/>
                </a:cxn>
                <a:cxn ang="0">
                  <a:pos x="38" y="17"/>
                </a:cxn>
                <a:cxn ang="0">
                  <a:pos x="38" y="0"/>
                </a:cxn>
                <a:cxn ang="0">
                  <a:pos x="0" y="38"/>
                </a:cxn>
                <a:cxn ang="0">
                  <a:pos x="0" y="72"/>
                </a:cxn>
                <a:cxn ang="0">
                  <a:pos x="34" y="104"/>
                </a:cxn>
                <a:cxn ang="0">
                  <a:pos x="34" y="138"/>
                </a:cxn>
                <a:cxn ang="0">
                  <a:pos x="43" y="148"/>
                </a:cxn>
                <a:cxn ang="0">
                  <a:pos x="43" y="197"/>
                </a:cxn>
                <a:cxn ang="0">
                  <a:pos x="38" y="197"/>
                </a:cxn>
                <a:cxn ang="0">
                  <a:pos x="38" y="268"/>
                </a:cxn>
                <a:cxn ang="0">
                  <a:pos x="68" y="299"/>
                </a:cxn>
                <a:cxn ang="0">
                  <a:pos x="68" y="303"/>
                </a:cxn>
                <a:cxn ang="0">
                  <a:pos x="75" y="311"/>
                </a:cxn>
                <a:cxn ang="0">
                  <a:pos x="95" y="291"/>
                </a:cxn>
                <a:cxn ang="0">
                  <a:pos x="94" y="289"/>
                </a:cxn>
                <a:cxn ang="0">
                  <a:pos x="55" y="252"/>
                </a:cxn>
                <a:cxn ang="0">
                  <a:pos x="55" y="172"/>
                </a:cxn>
                <a:cxn ang="0">
                  <a:pos x="72" y="155"/>
                </a:cxn>
                <a:cxn ang="0">
                  <a:pos x="89" y="171"/>
                </a:cxn>
                <a:cxn ang="0">
                  <a:pos x="89" y="131"/>
                </a:cxn>
                <a:cxn ang="0">
                  <a:pos x="131" y="131"/>
                </a:cxn>
              </a:cxnLst>
              <a:rect l="0" t="0" r="r" b="b"/>
              <a:pathLst>
                <a:path w="131" h="311">
                  <a:moveTo>
                    <a:pt x="131" y="131"/>
                  </a:moveTo>
                  <a:lnTo>
                    <a:pt x="131" y="101"/>
                  </a:lnTo>
                  <a:lnTo>
                    <a:pt x="101" y="72"/>
                  </a:lnTo>
                  <a:lnTo>
                    <a:pt x="58" y="72"/>
                  </a:lnTo>
                  <a:lnTo>
                    <a:pt x="58" y="38"/>
                  </a:lnTo>
                  <a:lnTo>
                    <a:pt x="38" y="17"/>
                  </a:lnTo>
                  <a:lnTo>
                    <a:pt x="38" y="0"/>
                  </a:lnTo>
                  <a:lnTo>
                    <a:pt x="0" y="38"/>
                  </a:lnTo>
                  <a:lnTo>
                    <a:pt x="0" y="72"/>
                  </a:lnTo>
                  <a:lnTo>
                    <a:pt x="34" y="104"/>
                  </a:lnTo>
                  <a:lnTo>
                    <a:pt x="34" y="138"/>
                  </a:lnTo>
                  <a:lnTo>
                    <a:pt x="43" y="148"/>
                  </a:lnTo>
                  <a:lnTo>
                    <a:pt x="43" y="197"/>
                  </a:lnTo>
                  <a:lnTo>
                    <a:pt x="38" y="197"/>
                  </a:lnTo>
                  <a:lnTo>
                    <a:pt x="38" y="268"/>
                  </a:lnTo>
                  <a:lnTo>
                    <a:pt x="68" y="299"/>
                  </a:lnTo>
                  <a:lnTo>
                    <a:pt x="68" y="303"/>
                  </a:lnTo>
                  <a:lnTo>
                    <a:pt x="75" y="311"/>
                  </a:lnTo>
                  <a:lnTo>
                    <a:pt x="95" y="291"/>
                  </a:lnTo>
                  <a:lnTo>
                    <a:pt x="94" y="289"/>
                  </a:lnTo>
                  <a:lnTo>
                    <a:pt x="55" y="252"/>
                  </a:lnTo>
                  <a:lnTo>
                    <a:pt x="55" y="172"/>
                  </a:lnTo>
                  <a:lnTo>
                    <a:pt x="72" y="155"/>
                  </a:lnTo>
                  <a:lnTo>
                    <a:pt x="89" y="171"/>
                  </a:lnTo>
                  <a:lnTo>
                    <a:pt x="89" y="131"/>
                  </a:lnTo>
                  <a:lnTo>
                    <a:pt x="131" y="13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59" name="Freeform 140">
              <a:extLst>
                <a:ext uri="{FF2B5EF4-FFF2-40B4-BE49-F238E27FC236}">
                  <a16:creationId xmlns="" xmlns:a16="http://schemas.microsoft.com/office/drawing/2014/main" id="{7BCD97EE-FF4B-4370-996A-25BD0E61BEA5}"/>
                </a:ext>
              </a:extLst>
            </p:cNvPr>
            <p:cNvSpPr>
              <a:spLocks noEditPoints="1"/>
            </p:cNvSpPr>
            <p:nvPr/>
          </p:nvSpPr>
          <p:spPr bwMode="gray">
            <a:xfrm>
              <a:off x="6356216" y="3094273"/>
              <a:ext cx="379537" cy="153902"/>
            </a:xfrm>
            <a:custGeom>
              <a:avLst/>
              <a:gdLst/>
              <a:ahLst/>
              <a:cxnLst>
                <a:cxn ang="0">
                  <a:pos x="266" y="0"/>
                </a:cxn>
                <a:cxn ang="0">
                  <a:pos x="240" y="24"/>
                </a:cxn>
                <a:cxn ang="0">
                  <a:pos x="224" y="41"/>
                </a:cxn>
                <a:cxn ang="0">
                  <a:pos x="224" y="67"/>
                </a:cxn>
                <a:cxn ang="0">
                  <a:pos x="214" y="67"/>
                </a:cxn>
                <a:cxn ang="0">
                  <a:pos x="214" y="52"/>
                </a:cxn>
                <a:cxn ang="0">
                  <a:pos x="147" y="117"/>
                </a:cxn>
                <a:cxn ang="0">
                  <a:pos x="147" y="118"/>
                </a:cxn>
                <a:cxn ang="0">
                  <a:pos x="178" y="118"/>
                </a:cxn>
                <a:cxn ang="0">
                  <a:pos x="195" y="101"/>
                </a:cxn>
                <a:cxn ang="0">
                  <a:pos x="235" y="101"/>
                </a:cxn>
                <a:cxn ang="0">
                  <a:pos x="235" y="58"/>
                </a:cxn>
                <a:cxn ang="0">
                  <a:pos x="266" y="58"/>
                </a:cxn>
                <a:cxn ang="0">
                  <a:pos x="266" y="49"/>
                </a:cxn>
                <a:cxn ang="0">
                  <a:pos x="291" y="24"/>
                </a:cxn>
                <a:cxn ang="0">
                  <a:pos x="266" y="0"/>
                </a:cxn>
                <a:cxn ang="0">
                  <a:pos x="7" y="29"/>
                </a:cxn>
                <a:cxn ang="0">
                  <a:pos x="0" y="21"/>
                </a:cxn>
                <a:cxn ang="0">
                  <a:pos x="0" y="53"/>
                </a:cxn>
                <a:cxn ang="0">
                  <a:pos x="46" y="100"/>
                </a:cxn>
                <a:cxn ang="0">
                  <a:pos x="46" y="29"/>
                </a:cxn>
                <a:cxn ang="0">
                  <a:pos x="27" y="9"/>
                </a:cxn>
                <a:cxn ang="0">
                  <a:pos x="7" y="29"/>
                </a:cxn>
              </a:cxnLst>
              <a:rect l="0" t="0" r="r" b="b"/>
              <a:pathLst>
                <a:path w="291" h="118">
                  <a:moveTo>
                    <a:pt x="266" y="0"/>
                  </a:moveTo>
                  <a:lnTo>
                    <a:pt x="240" y="24"/>
                  </a:lnTo>
                  <a:lnTo>
                    <a:pt x="224" y="41"/>
                  </a:lnTo>
                  <a:lnTo>
                    <a:pt x="224" y="67"/>
                  </a:lnTo>
                  <a:lnTo>
                    <a:pt x="214" y="67"/>
                  </a:lnTo>
                  <a:lnTo>
                    <a:pt x="214" y="52"/>
                  </a:lnTo>
                  <a:lnTo>
                    <a:pt x="147" y="117"/>
                  </a:lnTo>
                  <a:lnTo>
                    <a:pt x="147" y="118"/>
                  </a:lnTo>
                  <a:lnTo>
                    <a:pt x="178" y="118"/>
                  </a:lnTo>
                  <a:lnTo>
                    <a:pt x="195" y="101"/>
                  </a:lnTo>
                  <a:lnTo>
                    <a:pt x="235" y="101"/>
                  </a:lnTo>
                  <a:lnTo>
                    <a:pt x="235" y="58"/>
                  </a:lnTo>
                  <a:lnTo>
                    <a:pt x="266" y="58"/>
                  </a:lnTo>
                  <a:lnTo>
                    <a:pt x="266" y="49"/>
                  </a:lnTo>
                  <a:lnTo>
                    <a:pt x="291" y="24"/>
                  </a:lnTo>
                  <a:lnTo>
                    <a:pt x="266" y="0"/>
                  </a:lnTo>
                  <a:close/>
                  <a:moveTo>
                    <a:pt x="7" y="29"/>
                  </a:moveTo>
                  <a:lnTo>
                    <a:pt x="0" y="21"/>
                  </a:lnTo>
                  <a:lnTo>
                    <a:pt x="0" y="53"/>
                  </a:lnTo>
                  <a:lnTo>
                    <a:pt x="46" y="100"/>
                  </a:lnTo>
                  <a:lnTo>
                    <a:pt x="46" y="29"/>
                  </a:lnTo>
                  <a:lnTo>
                    <a:pt x="27" y="9"/>
                  </a:lnTo>
                  <a:lnTo>
                    <a:pt x="7" y="2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0" name="Freeform 141">
              <a:extLst>
                <a:ext uri="{FF2B5EF4-FFF2-40B4-BE49-F238E27FC236}">
                  <a16:creationId xmlns="" xmlns:a16="http://schemas.microsoft.com/office/drawing/2014/main" id="{3C65E6C5-FA56-4A23-A45F-57766E778C21}"/>
                </a:ext>
              </a:extLst>
            </p:cNvPr>
            <p:cNvSpPr>
              <a:spLocks/>
            </p:cNvSpPr>
            <p:nvPr/>
          </p:nvSpPr>
          <p:spPr bwMode="gray">
            <a:xfrm>
              <a:off x="5861904" y="2507359"/>
              <a:ext cx="164336" cy="92602"/>
            </a:xfrm>
            <a:custGeom>
              <a:avLst/>
              <a:gdLst/>
              <a:ahLst/>
              <a:cxnLst>
                <a:cxn ang="0">
                  <a:pos x="63" y="38"/>
                </a:cxn>
                <a:cxn ang="0">
                  <a:pos x="26" y="0"/>
                </a:cxn>
                <a:cxn ang="0">
                  <a:pos x="21" y="4"/>
                </a:cxn>
                <a:cxn ang="0">
                  <a:pos x="17" y="7"/>
                </a:cxn>
                <a:cxn ang="0">
                  <a:pos x="0" y="24"/>
                </a:cxn>
                <a:cxn ang="0">
                  <a:pos x="46" y="71"/>
                </a:cxn>
                <a:cxn ang="0">
                  <a:pos x="126" y="71"/>
                </a:cxn>
                <a:cxn ang="0">
                  <a:pos x="126" y="38"/>
                </a:cxn>
                <a:cxn ang="0">
                  <a:pos x="80" y="38"/>
                </a:cxn>
                <a:cxn ang="0">
                  <a:pos x="63" y="38"/>
                </a:cxn>
              </a:cxnLst>
              <a:rect l="0" t="0" r="r" b="b"/>
              <a:pathLst>
                <a:path w="126" h="71">
                  <a:moveTo>
                    <a:pt x="63" y="38"/>
                  </a:moveTo>
                  <a:lnTo>
                    <a:pt x="26" y="0"/>
                  </a:lnTo>
                  <a:lnTo>
                    <a:pt x="21" y="4"/>
                  </a:lnTo>
                  <a:lnTo>
                    <a:pt x="17" y="7"/>
                  </a:lnTo>
                  <a:lnTo>
                    <a:pt x="0" y="24"/>
                  </a:lnTo>
                  <a:lnTo>
                    <a:pt x="46" y="71"/>
                  </a:lnTo>
                  <a:lnTo>
                    <a:pt x="126" y="71"/>
                  </a:lnTo>
                  <a:lnTo>
                    <a:pt x="126" y="38"/>
                  </a:lnTo>
                  <a:lnTo>
                    <a:pt x="80" y="38"/>
                  </a:lnTo>
                  <a:lnTo>
                    <a:pt x="63" y="3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1" name="Freeform 142">
              <a:extLst>
                <a:ext uri="{FF2B5EF4-FFF2-40B4-BE49-F238E27FC236}">
                  <a16:creationId xmlns="" xmlns:a16="http://schemas.microsoft.com/office/drawing/2014/main" id="{85E024B9-4433-4AE8-8E83-062B56956A63}"/>
                </a:ext>
              </a:extLst>
            </p:cNvPr>
            <p:cNvSpPr>
              <a:spLocks/>
            </p:cNvSpPr>
            <p:nvPr/>
          </p:nvSpPr>
          <p:spPr bwMode="gray">
            <a:xfrm>
              <a:off x="5478455" y="2294766"/>
              <a:ext cx="241286" cy="243895"/>
            </a:xfrm>
            <a:custGeom>
              <a:avLst/>
              <a:gdLst/>
              <a:ahLst/>
              <a:cxnLst>
                <a:cxn ang="0">
                  <a:pos x="185" y="29"/>
                </a:cxn>
                <a:cxn ang="0">
                  <a:pos x="143" y="29"/>
                </a:cxn>
                <a:cxn ang="0">
                  <a:pos x="143" y="0"/>
                </a:cxn>
                <a:cxn ang="0">
                  <a:pos x="101" y="41"/>
                </a:cxn>
                <a:cxn ang="0">
                  <a:pos x="75" y="41"/>
                </a:cxn>
                <a:cxn ang="0">
                  <a:pos x="68" y="41"/>
                </a:cxn>
                <a:cxn ang="0">
                  <a:pos x="29" y="78"/>
                </a:cxn>
                <a:cxn ang="0">
                  <a:pos x="0" y="78"/>
                </a:cxn>
                <a:cxn ang="0">
                  <a:pos x="0" y="175"/>
                </a:cxn>
                <a:cxn ang="0">
                  <a:pos x="12" y="187"/>
                </a:cxn>
                <a:cxn ang="0">
                  <a:pos x="63" y="187"/>
                </a:cxn>
                <a:cxn ang="0">
                  <a:pos x="143" y="109"/>
                </a:cxn>
                <a:cxn ang="0">
                  <a:pos x="143" y="69"/>
                </a:cxn>
                <a:cxn ang="0">
                  <a:pos x="165" y="46"/>
                </a:cxn>
                <a:cxn ang="0">
                  <a:pos x="177" y="46"/>
                </a:cxn>
                <a:cxn ang="0">
                  <a:pos x="185" y="46"/>
                </a:cxn>
                <a:cxn ang="0">
                  <a:pos x="185" y="29"/>
                </a:cxn>
              </a:cxnLst>
              <a:rect l="0" t="0" r="r" b="b"/>
              <a:pathLst>
                <a:path w="185" h="187">
                  <a:moveTo>
                    <a:pt x="185" y="29"/>
                  </a:moveTo>
                  <a:lnTo>
                    <a:pt x="143" y="29"/>
                  </a:lnTo>
                  <a:lnTo>
                    <a:pt x="143" y="0"/>
                  </a:lnTo>
                  <a:lnTo>
                    <a:pt x="101" y="41"/>
                  </a:lnTo>
                  <a:lnTo>
                    <a:pt x="75" y="41"/>
                  </a:lnTo>
                  <a:lnTo>
                    <a:pt x="68" y="41"/>
                  </a:lnTo>
                  <a:lnTo>
                    <a:pt x="29" y="78"/>
                  </a:lnTo>
                  <a:lnTo>
                    <a:pt x="0" y="78"/>
                  </a:lnTo>
                  <a:lnTo>
                    <a:pt x="0" y="175"/>
                  </a:lnTo>
                  <a:lnTo>
                    <a:pt x="12" y="187"/>
                  </a:lnTo>
                  <a:lnTo>
                    <a:pt x="63" y="187"/>
                  </a:lnTo>
                  <a:lnTo>
                    <a:pt x="143" y="109"/>
                  </a:lnTo>
                  <a:lnTo>
                    <a:pt x="143" y="69"/>
                  </a:lnTo>
                  <a:lnTo>
                    <a:pt x="165" y="46"/>
                  </a:lnTo>
                  <a:lnTo>
                    <a:pt x="177" y="46"/>
                  </a:lnTo>
                  <a:lnTo>
                    <a:pt x="185" y="46"/>
                  </a:lnTo>
                  <a:lnTo>
                    <a:pt x="185" y="2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2" name="Freeform 143">
              <a:extLst>
                <a:ext uri="{FF2B5EF4-FFF2-40B4-BE49-F238E27FC236}">
                  <a16:creationId xmlns="" xmlns:a16="http://schemas.microsoft.com/office/drawing/2014/main" id="{4F37517F-1E00-4189-BBCF-0700DF997C4C}"/>
                </a:ext>
              </a:extLst>
            </p:cNvPr>
            <p:cNvSpPr>
              <a:spLocks/>
            </p:cNvSpPr>
            <p:nvPr/>
          </p:nvSpPr>
          <p:spPr bwMode="gray">
            <a:xfrm>
              <a:off x="5277600" y="2193035"/>
              <a:ext cx="289544" cy="203463"/>
            </a:xfrm>
            <a:custGeom>
              <a:avLst/>
              <a:gdLst/>
              <a:ahLst/>
              <a:cxnLst>
                <a:cxn ang="0">
                  <a:pos x="222" y="119"/>
                </a:cxn>
                <a:cxn ang="0">
                  <a:pos x="222" y="98"/>
                </a:cxn>
                <a:cxn ang="0">
                  <a:pos x="200" y="78"/>
                </a:cxn>
                <a:cxn ang="0">
                  <a:pos x="166" y="78"/>
                </a:cxn>
                <a:cxn ang="0">
                  <a:pos x="100" y="10"/>
                </a:cxn>
                <a:cxn ang="0">
                  <a:pos x="71" y="10"/>
                </a:cxn>
                <a:cxn ang="0">
                  <a:pos x="71" y="34"/>
                </a:cxn>
                <a:cxn ang="0">
                  <a:pos x="54" y="34"/>
                </a:cxn>
                <a:cxn ang="0">
                  <a:pos x="37" y="17"/>
                </a:cxn>
                <a:cxn ang="0">
                  <a:pos x="20" y="0"/>
                </a:cxn>
                <a:cxn ang="0">
                  <a:pos x="0" y="21"/>
                </a:cxn>
                <a:cxn ang="0">
                  <a:pos x="9" y="30"/>
                </a:cxn>
                <a:cxn ang="0">
                  <a:pos x="41" y="30"/>
                </a:cxn>
                <a:cxn ang="0">
                  <a:pos x="41" y="57"/>
                </a:cxn>
                <a:cxn ang="0">
                  <a:pos x="29" y="57"/>
                </a:cxn>
                <a:cxn ang="0">
                  <a:pos x="29" y="139"/>
                </a:cxn>
                <a:cxn ang="0">
                  <a:pos x="61" y="107"/>
                </a:cxn>
                <a:cxn ang="0">
                  <a:pos x="83" y="85"/>
                </a:cxn>
                <a:cxn ang="0">
                  <a:pos x="154" y="156"/>
                </a:cxn>
                <a:cxn ang="0">
                  <a:pos x="183" y="156"/>
                </a:cxn>
                <a:cxn ang="0">
                  <a:pos x="222" y="119"/>
                </a:cxn>
              </a:cxnLst>
              <a:rect l="0" t="0" r="r" b="b"/>
              <a:pathLst>
                <a:path w="222" h="156">
                  <a:moveTo>
                    <a:pt x="222" y="119"/>
                  </a:moveTo>
                  <a:lnTo>
                    <a:pt x="222" y="98"/>
                  </a:lnTo>
                  <a:lnTo>
                    <a:pt x="200" y="78"/>
                  </a:lnTo>
                  <a:lnTo>
                    <a:pt x="166" y="78"/>
                  </a:lnTo>
                  <a:lnTo>
                    <a:pt x="100" y="10"/>
                  </a:lnTo>
                  <a:lnTo>
                    <a:pt x="71" y="10"/>
                  </a:lnTo>
                  <a:lnTo>
                    <a:pt x="71" y="34"/>
                  </a:lnTo>
                  <a:lnTo>
                    <a:pt x="54" y="34"/>
                  </a:lnTo>
                  <a:lnTo>
                    <a:pt x="37" y="17"/>
                  </a:lnTo>
                  <a:lnTo>
                    <a:pt x="20" y="0"/>
                  </a:lnTo>
                  <a:lnTo>
                    <a:pt x="0" y="21"/>
                  </a:lnTo>
                  <a:lnTo>
                    <a:pt x="9" y="30"/>
                  </a:lnTo>
                  <a:lnTo>
                    <a:pt x="41" y="30"/>
                  </a:lnTo>
                  <a:lnTo>
                    <a:pt x="41" y="57"/>
                  </a:lnTo>
                  <a:lnTo>
                    <a:pt x="29" y="57"/>
                  </a:lnTo>
                  <a:lnTo>
                    <a:pt x="29" y="139"/>
                  </a:lnTo>
                  <a:lnTo>
                    <a:pt x="61" y="107"/>
                  </a:lnTo>
                  <a:lnTo>
                    <a:pt x="83" y="85"/>
                  </a:lnTo>
                  <a:lnTo>
                    <a:pt x="154" y="156"/>
                  </a:lnTo>
                  <a:lnTo>
                    <a:pt x="183" y="156"/>
                  </a:lnTo>
                  <a:lnTo>
                    <a:pt x="222" y="11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3" name="Freeform 144">
              <a:extLst>
                <a:ext uri="{FF2B5EF4-FFF2-40B4-BE49-F238E27FC236}">
                  <a16:creationId xmlns="" xmlns:a16="http://schemas.microsoft.com/office/drawing/2014/main" id="{5D4F658F-A81B-4404-9418-F713A25B76F2}"/>
                </a:ext>
              </a:extLst>
            </p:cNvPr>
            <p:cNvSpPr>
              <a:spLocks/>
            </p:cNvSpPr>
            <p:nvPr/>
          </p:nvSpPr>
          <p:spPr bwMode="gray">
            <a:xfrm>
              <a:off x="4689383" y="2250422"/>
              <a:ext cx="37823" cy="31302"/>
            </a:xfrm>
            <a:custGeom>
              <a:avLst/>
              <a:gdLst/>
              <a:ahLst/>
              <a:cxnLst>
                <a:cxn ang="0">
                  <a:pos x="0" y="3"/>
                </a:cxn>
                <a:cxn ang="0">
                  <a:pos x="21" y="24"/>
                </a:cxn>
                <a:cxn ang="0">
                  <a:pos x="29" y="17"/>
                </a:cxn>
                <a:cxn ang="0">
                  <a:pos x="29" y="7"/>
                </a:cxn>
                <a:cxn ang="0">
                  <a:pos x="29" y="0"/>
                </a:cxn>
                <a:cxn ang="0">
                  <a:pos x="0" y="0"/>
                </a:cxn>
                <a:cxn ang="0">
                  <a:pos x="0" y="3"/>
                </a:cxn>
              </a:cxnLst>
              <a:rect l="0" t="0" r="r" b="b"/>
              <a:pathLst>
                <a:path w="29" h="24">
                  <a:moveTo>
                    <a:pt x="0" y="3"/>
                  </a:moveTo>
                  <a:lnTo>
                    <a:pt x="21" y="24"/>
                  </a:lnTo>
                  <a:lnTo>
                    <a:pt x="29" y="17"/>
                  </a:lnTo>
                  <a:lnTo>
                    <a:pt x="29" y="7"/>
                  </a:lnTo>
                  <a:lnTo>
                    <a:pt x="29" y="0"/>
                  </a:lnTo>
                  <a:lnTo>
                    <a:pt x="0" y="0"/>
                  </a:lnTo>
                  <a:lnTo>
                    <a:pt x="0" y="3"/>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4" name="Freeform 145">
              <a:extLst>
                <a:ext uri="{FF2B5EF4-FFF2-40B4-BE49-F238E27FC236}">
                  <a16:creationId xmlns="" xmlns:a16="http://schemas.microsoft.com/office/drawing/2014/main" id="{47A486BB-9E3A-4D36-8CA4-0E72D5233F6B}"/>
                </a:ext>
              </a:extLst>
            </p:cNvPr>
            <p:cNvSpPr>
              <a:spLocks/>
            </p:cNvSpPr>
            <p:nvPr/>
          </p:nvSpPr>
          <p:spPr bwMode="gray">
            <a:xfrm>
              <a:off x="6383605" y="2897331"/>
              <a:ext cx="99123" cy="100427"/>
            </a:xfrm>
            <a:custGeom>
              <a:avLst/>
              <a:gdLst/>
              <a:ahLst/>
              <a:cxnLst>
                <a:cxn ang="0">
                  <a:pos x="76" y="0"/>
                </a:cxn>
                <a:cxn ang="0">
                  <a:pos x="63" y="0"/>
                </a:cxn>
                <a:cxn ang="0">
                  <a:pos x="42" y="0"/>
                </a:cxn>
                <a:cxn ang="0">
                  <a:pos x="0" y="0"/>
                </a:cxn>
                <a:cxn ang="0">
                  <a:pos x="0" y="40"/>
                </a:cxn>
                <a:cxn ang="0">
                  <a:pos x="34" y="75"/>
                </a:cxn>
                <a:cxn ang="0">
                  <a:pos x="36" y="77"/>
                </a:cxn>
                <a:cxn ang="0">
                  <a:pos x="76" y="37"/>
                </a:cxn>
                <a:cxn ang="0">
                  <a:pos x="76" y="0"/>
                </a:cxn>
              </a:cxnLst>
              <a:rect l="0" t="0" r="r" b="b"/>
              <a:pathLst>
                <a:path w="76" h="77">
                  <a:moveTo>
                    <a:pt x="76" y="0"/>
                  </a:moveTo>
                  <a:lnTo>
                    <a:pt x="63" y="0"/>
                  </a:lnTo>
                  <a:lnTo>
                    <a:pt x="42" y="0"/>
                  </a:lnTo>
                  <a:lnTo>
                    <a:pt x="0" y="0"/>
                  </a:lnTo>
                  <a:lnTo>
                    <a:pt x="0" y="40"/>
                  </a:lnTo>
                  <a:lnTo>
                    <a:pt x="34" y="75"/>
                  </a:lnTo>
                  <a:lnTo>
                    <a:pt x="36" y="77"/>
                  </a:lnTo>
                  <a:lnTo>
                    <a:pt x="76" y="37"/>
                  </a:lnTo>
                  <a:lnTo>
                    <a:pt x="76"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5" name="Freeform 146">
              <a:extLst>
                <a:ext uri="{FF2B5EF4-FFF2-40B4-BE49-F238E27FC236}">
                  <a16:creationId xmlns="" xmlns:a16="http://schemas.microsoft.com/office/drawing/2014/main" id="{323535A9-FF11-45A5-8C81-C4787C47B945}"/>
                </a:ext>
              </a:extLst>
            </p:cNvPr>
            <p:cNvSpPr>
              <a:spLocks/>
            </p:cNvSpPr>
            <p:nvPr/>
          </p:nvSpPr>
          <p:spPr bwMode="gray">
            <a:xfrm>
              <a:off x="4651559" y="1542213"/>
              <a:ext cx="164336" cy="262155"/>
            </a:xfrm>
            <a:custGeom>
              <a:avLst/>
              <a:gdLst/>
              <a:ahLst/>
              <a:cxnLst>
                <a:cxn ang="0">
                  <a:pos x="126" y="88"/>
                </a:cxn>
                <a:cxn ang="0">
                  <a:pos x="92" y="54"/>
                </a:cxn>
                <a:cxn ang="0">
                  <a:pos x="92" y="30"/>
                </a:cxn>
                <a:cxn ang="0">
                  <a:pos x="92" y="0"/>
                </a:cxn>
                <a:cxn ang="0">
                  <a:pos x="70" y="0"/>
                </a:cxn>
                <a:cxn ang="0">
                  <a:pos x="33" y="37"/>
                </a:cxn>
                <a:cxn ang="0">
                  <a:pos x="16" y="20"/>
                </a:cxn>
                <a:cxn ang="0">
                  <a:pos x="4" y="20"/>
                </a:cxn>
                <a:cxn ang="0">
                  <a:pos x="0" y="25"/>
                </a:cxn>
                <a:cxn ang="0">
                  <a:pos x="12" y="37"/>
                </a:cxn>
                <a:cxn ang="0">
                  <a:pos x="38" y="64"/>
                </a:cxn>
                <a:cxn ang="0">
                  <a:pos x="38" y="84"/>
                </a:cxn>
                <a:cxn ang="0">
                  <a:pos x="55" y="84"/>
                </a:cxn>
                <a:cxn ang="0">
                  <a:pos x="55" y="113"/>
                </a:cxn>
                <a:cxn ang="0">
                  <a:pos x="21" y="147"/>
                </a:cxn>
                <a:cxn ang="0">
                  <a:pos x="21" y="184"/>
                </a:cxn>
                <a:cxn ang="0">
                  <a:pos x="38" y="201"/>
                </a:cxn>
                <a:cxn ang="0">
                  <a:pos x="55" y="201"/>
                </a:cxn>
                <a:cxn ang="0">
                  <a:pos x="67" y="188"/>
                </a:cxn>
                <a:cxn ang="0">
                  <a:pos x="101" y="188"/>
                </a:cxn>
                <a:cxn ang="0">
                  <a:pos x="126" y="164"/>
                </a:cxn>
                <a:cxn ang="0">
                  <a:pos x="126" y="88"/>
                </a:cxn>
              </a:cxnLst>
              <a:rect l="0" t="0" r="r" b="b"/>
              <a:pathLst>
                <a:path w="126" h="201">
                  <a:moveTo>
                    <a:pt x="126" y="88"/>
                  </a:moveTo>
                  <a:lnTo>
                    <a:pt x="92" y="54"/>
                  </a:lnTo>
                  <a:lnTo>
                    <a:pt x="92" y="30"/>
                  </a:lnTo>
                  <a:lnTo>
                    <a:pt x="92" y="0"/>
                  </a:lnTo>
                  <a:lnTo>
                    <a:pt x="70" y="0"/>
                  </a:lnTo>
                  <a:lnTo>
                    <a:pt x="33" y="37"/>
                  </a:lnTo>
                  <a:lnTo>
                    <a:pt x="16" y="20"/>
                  </a:lnTo>
                  <a:lnTo>
                    <a:pt x="4" y="20"/>
                  </a:lnTo>
                  <a:lnTo>
                    <a:pt x="0" y="25"/>
                  </a:lnTo>
                  <a:lnTo>
                    <a:pt x="12" y="37"/>
                  </a:lnTo>
                  <a:lnTo>
                    <a:pt x="38" y="64"/>
                  </a:lnTo>
                  <a:lnTo>
                    <a:pt x="38" y="84"/>
                  </a:lnTo>
                  <a:lnTo>
                    <a:pt x="55" y="84"/>
                  </a:lnTo>
                  <a:lnTo>
                    <a:pt x="55" y="113"/>
                  </a:lnTo>
                  <a:lnTo>
                    <a:pt x="21" y="147"/>
                  </a:lnTo>
                  <a:lnTo>
                    <a:pt x="21" y="184"/>
                  </a:lnTo>
                  <a:lnTo>
                    <a:pt x="38" y="201"/>
                  </a:lnTo>
                  <a:lnTo>
                    <a:pt x="55" y="201"/>
                  </a:lnTo>
                  <a:lnTo>
                    <a:pt x="67" y="188"/>
                  </a:lnTo>
                  <a:lnTo>
                    <a:pt x="101" y="188"/>
                  </a:lnTo>
                  <a:lnTo>
                    <a:pt x="126" y="164"/>
                  </a:lnTo>
                  <a:lnTo>
                    <a:pt x="126" y="8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6" name="Freeform 147">
              <a:extLst>
                <a:ext uri="{FF2B5EF4-FFF2-40B4-BE49-F238E27FC236}">
                  <a16:creationId xmlns="" xmlns:a16="http://schemas.microsoft.com/office/drawing/2014/main" id="{F90BAABB-F117-40AE-8B2C-EEEA5BB545D9}"/>
                </a:ext>
              </a:extLst>
            </p:cNvPr>
            <p:cNvSpPr>
              <a:spLocks/>
            </p:cNvSpPr>
            <p:nvPr/>
          </p:nvSpPr>
          <p:spPr bwMode="gray">
            <a:xfrm>
              <a:off x="5126307" y="2250422"/>
              <a:ext cx="66517" cy="59996"/>
            </a:xfrm>
            <a:custGeom>
              <a:avLst/>
              <a:gdLst/>
              <a:ahLst/>
              <a:cxnLst>
                <a:cxn ang="0">
                  <a:pos x="31" y="0"/>
                </a:cxn>
                <a:cxn ang="0">
                  <a:pos x="0" y="0"/>
                </a:cxn>
                <a:cxn ang="0">
                  <a:pos x="0" y="20"/>
                </a:cxn>
                <a:cxn ang="0">
                  <a:pos x="10" y="29"/>
                </a:cxn>
                <a:cxn ang="0">
                  <a:pos x="22" y="41"/>
                </a:cxn>
                <a:cxn ang="0">
                  <a:pos x="31" y="41"/>
                </a:cxn>
                <a:cxn ang="0">
                  <a:pos x="34" y="46"/>
                </a:cxn>
                <a:cxn ang="0">
                  <a:pos x="51" y="46"/>
                </a:cxn>
                <a:cxn ang="0">
                  <a:pos x="31" y="24"/>
                </a:cxn>
                <a:cxn ang="0">
                  <a:pos x="31" y="0"/>
                </a:cxn>
              </a:cxnLst>
              <a:rect l="0" t="0" r="r" b="b"/>
              <a:pathLst>
                <a:path w="51" h="46">
                  <a:moveTo>
                    <a:pt x="31" y="0"/>
                  </a:moveTo>
                  <a:lnTo>
                    <a:pt x="0" y="0"/>
                  </a:lnTo>
                  <a:lnTo>
                    <a:pt x="0" y="20"/>
                  </a:lnTo>
                  <a:lnTo>
                    <a:pt x="10" y="29"/>
                  </a:lnTo>
                  <a:lnTo>
                    <a:pt x="22" y="41"/>
                  </a:lnTo>
                  <a:lnTo>
                    <a:pt x="31" y="41"/>
                  </a:lnTo>
                  <a:lnTo>
                    <a:pt x="34" y="46"/>
                  </a:lnTo>
                  <a:lnTo>
                    <a:pt x="51" y="46"/>
                  </a:lnTo>
                  <a:lnTo>
                    <a:pt x="31" y="24"/>
                  </a:lnTo>
                  <a:lnTo>
                    <a:pt x="31"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7" name="Freeform 148">
              <a:extLst>
                <a:ext uri="{FF2B5EF4-FFF2-40B4-BE49-F238E27FC236}">
                  <a16:creationId xmlns="" xmlns:a16="http://schemas.microsoft.com/office/drawing/2014/main" id="{930ADB1D-F7B5-40E8-9AB3-C3EBFE384723}"/>
                </a:ext>
              </a:extLst>
            </p:cNvPr>
            <p:cNvSpPr>
              <a:spLocks/>
            </p:cNvSpPr>
            <p:nvPr/>
          </p:nvSpPr>
          <p:spPr bwMode="gray">
            <a:xfrm>
              <a:off x="4518526" y="1574820"/>
              <a:ext cx="182595" cy="339105"/>
            </a:xfrm>
            <a:custGeom>
              <a:avLst/>
              <a:gdLst/>
              <a:ahLst/>
              <a:cxnLst>
                <a:cxn ang="0">
                  <a:pos x="114" y="12"/>
                </a:cxn>
                <a:cxn ang="0">
                  <a:pos x="102" y="0"/>
                </a:cxn>
                <a:cxn ang="0">
                  <a:pos x="80" y="22"/>
                </a:cxn>
                <a:cxn ang="0">
                  <a:pos x="68" y="22"/>
                </a:cxn>
                <a:cxn ang="0">
                  <a:pos x="31" y="59"/>
                </a:cxn>
                <a:cxn ang="0">
                  <a:pos x="31" y="105"/>
                </a:cxn>
                <a:cxn ang="0">
                  <a:pos x="9" y="105"/>
                </a:cxn>
                <a:cxn ang="0">
                  <a:pos x="9" y="190"/>
                </a:cxn>
                <a:cxn ang="0">
                  <a:pos x="0" y="199"/>
                </a:cxn>
                <a:cxn ang="0">
                  <a:pos x="18" y="217"/>
                </a:cxn>
                <a:cxn ang="0">
                  <a:pos x="18" y="260"/>
                </a:cxn>
                <a:cxn ang="0">
                  <a:pos x="35" y="260"/>
                </a:cxn>
                <a:cxn ang="0">
                  <a:pos x="35" y="239"/>
                </a:cxn>
                <a:cxn ang="0">
                  <a:pos x="69" y="239"/>
                </a:cxn>
                <a:cxn ang="0">
                  <a:pos x="69" y="205"/>
                </a:cxn>
                <a:cxn ang="0">
                  <a:pos x="98" y="176"/>
                </a:cxn>
                <a:cxn ang="0">
                  <a:pos x="82" y="159"/>
                </a:cxn>
                <a:cxn ang="0">
                  <a:pos x="82" y="129"/>
                </a:cxn>
                <a:cxn ang="0">
                  <a:pos x="118" y="92"/>
                </a:cxn>
                <a:cxn ang="0">
                  <a:pos x="118" y="59"/>
                </a:cxn>
                <a:cxn ang="0">
                  <a:pos x="140" y="59"/>
                </a:cxn>
                <a:cxn ang="0">
                  <a:pos x="140" y="39"/>
                </a:cxn>
                <a:cxn ang="0">
                  <a:pos x="114" y="12"/>
                </a:cxn>
              </a:cxnLst>
              <a:rect l="0" t="0" r="r" b="b"/>
              <a:pathLst>
                <a:path w="140" h="260">
                  <a:moveTo>
                    <a:pt x="114" y="12"/>
                  </a:moveTo>
                  <a:lnTo>
                    <a:pt x="102" y="0"/>
                  </a:lnTo>
                  <a:lnTo>
                    <a:pt x="80" y="22"/>
                  </a:lnTo>
                  <a:lnTo>
                    <a:pt x="68" y="22"/>
                  </a:lnTo>
                  <a:lnTo>
                    <a:pt x="31" y="59"/>
                  </a:lnTo>
                  <a:lnTo>
                    <a:pt x="31" y="105"/>
                  </a:lnTo>
                  <a:lnTo>
                    <a:pt x="9" y="105"/>
                  </a:lnTo>
                  <a:lnTo>
                    <a:pt x="9" y="190"/>
                  </a:lnTo>
                  <a:lnTo>
                    <a:pt x="0" y="199"/>
                  </a:lnTo>
                  <a:lnTo>
                    <a:pt x="18" y="217"/>
                  </a:lnTo>
                  <a:lnTo>
                    <a:pt x="18" y="260"/>
                  </a:lnTo>
                  <a:lnTo>
                    <a:pt x="35" y="260"/>
                  </a:lnTo>
                  <a:lnTo>
                    <a:pt x="35" y="239"/>
                  </a:lnTo>
                  <a:lnTo>
                    <a:pt x="69" y="239"/>
                  </a:lnTo>
                  <a:lnTo>
                    <a:pt x="69" y="205"/>
                  </a:lnTo>
                  <a:lnTo>
                    <a:pt x="98" y="176"/>
                  </a:lnTo>
                  <a:lnTo>
                    <a:pt x="82" y="159"/>
                  </a:lnTo>
                  <a:lnTo>
                    <a:pt x="82" y="129"/>
                  </a:lnTo>
                  <a:lnTo>
                    <a:pt x="118" y="92"/>
                  </a:lnTo>
                  <a:lnTo>
                    <a:pt x="118" y="59"/>
                  </a:lnTo>
                  <a:lnTo>
                    <a:pt x="140" y="59"/>
                  </a:lnTo>
                  <a:lnTo>
                    <a:pt x="140" y="39"/>
                  </a:lnTo>
                  <a:lnTo>
                    <a:pt x="114" y="1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8" name="Freeform 149">
              <a:extLst>
                <a:ext uri="{FF2B5EF4-FFF2-40B4-BE49-F238E27FC236}">
                  <a16:creationId xmlns="" xmlns:a16="http://schemas.microsoft.com/office/drawing/2014/main" id="{69050F0A-C81F-42D2-BBA5-1A970B197C32}"/>
                </a:ext>
              </a:extLst>
            </p:cNvPr>
            <p:cNvSpPr>
              <a:spLocks/>
            </p:cNvSpPr>
            <p:nvPr/>
          </p:nvSpPr>
          <p:spPr bwMode="gray">
            <a:xfrm>
              <a:off x="4425924" y="2046959"/>
              <a:ext cx="28694" cy="26085"/>
            </a:xfrm>
            <a:custGeom>
              <a:avLst/>
              <a:gdLst/>
              <a:ahLst/>
              <a:cxnLst>
                <a:cxn ang="0">
                  <a:pos x="0" y="20"/>
                </a:cxn>
                <a:cxn ang="0">
                  <a:pos x="22" y="20"/>
                </a:cxn>
                <a:cxn ang="0">
                  <a:pos x="0" y="0"/>
                </a:cxn>
                <a:cxn ang="0">
                  <a:pos x="0" y="20"/>
                </a:cxn>
              </a:cxnLst>
              <a:rect l="0" t="0" r="r" b="b"/>
              <a:pathLst>
                <a:path w="22" h="20">
                  <a:moveTo>
                    <a:pt x="0" y="20"/>
                  </a:moveTo>
                  <a:lnTo>
                    <a:pt x="22" y="20"/>
                  </a:lnTo>
                  <a:lnTo>
                    <a:pt x="0" y="0"/>
                  </a:lnTo>
                  <a:lnTo>
                    <a:pt x="0"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69" name="Freeform 150">
              <a:extLst>
                <a:ext uri="{FF2B5EF4-FFF2-40B4-BE49-F238E27FC236}">
                  <a16:creationId xmlns="" xmlns:a16="http://schemas.microsoft.com/office/drawing/2014/main" id="{E593C218-F980-496D-A3E3-7F7E85432395}"/>
                </a:ext>
              </a:extLst>
            </p:cNvPr>
            <p:cNvSpPr>
              <a:spLocks/>
            </p:cNvSpPr>
            <p:nvPr/>
          </p:nvSpPr>
          <p:spPr bwMode="gray">
            <a:xfrm>
              <a:off x="6339260" y="2671695"/>
              <a:ext cx="174770" cy="378233"/>
            </a:xfrm>
            <a:custGeom>
              <a:avLst/>
              <a:gdLst/>
              <a:ahLst/>
              <a:cxnLst>
                <a:cxn ang="0">
                  <a:pos x="76" y="22"/>
                </a:cxn>
                <a:cxn ang="0">
                  <a:pos x="76" y="0"/>
                </a:cxn>
                <a:cxn ang="0">
                  <a:pos x="46" y="0"/>
                </a:cxn>
                <a:cxn ang="0">
                  <a:pos x="0" y="0"/>
                </a:cxn>
                <a:cxn ang="0">
                  <a:pos x="17" y="17"/>
                </a:cxn>
                <a:cxn ang="0">
                  <a:pos x="37" y="37"/>
                </a:cxn>
                <a:cxn ang="0">
                  <a:pos x="54" y="37"/>
                </a:cxn>
                <a:cxn ang="0">
                  <a:pos x="54" y="59"/>
                </a:cxn>
                <a:cxn ang="0">
                  <a:pos x="37" y="59"/>
                </a:cxn>
                <a:cxn ang="0">
                  <a:pos x="37" y="76"/>
                </a:cxn>
                <a:cxn ang="0">
                  <a:pos x="97" y="134"/>
                </a:cxn>
                <a:cxn ang="0">
                  <a:pos x="97" y="173"/>
                </a:cxn>
                <a:cxn ang="0">
                  <a:pos x="110" y="173"/>
                </a:cxn>
                <a:cxn ang="0">
                  <a:pos x="110" y="210"/>
                </a:cxn>
                <a:cxn ang="0">
                  <a:pos x="70" y="250"/>
                </a:cxn>
                <a:cxn ang="0">
                  <a:pos x="73" y="251"/>
                </a:cxn>
                <a:cxn ang="0">
                  <a:pos x="73" y="290"/>
                </a:cxn>
                <a:cxn ang="0">
                  <a:pos x="134" y="227"/>
                </a:cxn>
                <a:cxn ang="0">
                  <a:pos x="134" y="142"/>
                </a:cxn>
                <a:cxn ang="0">
                  <a:pos x="73" y="79"/>
                </a:cxn>
                <a:cxn ang="0">
                  <a:pos x="73" y="54"/>
                </a:cxn>
                <a:cxn ang="0">
                  <a:pos x="97" y="29"/>
                </a:cxn>
                <a:cxn ang="0">
                  <a:pos x="110" y="29"/>
                </a:cxn>
                <a:cxn ang="0">
                  <a:pos x="110" y="22"/>
                </a:cxn>
                <a:cxn ang="0">
                  <a:pos x="76" y="22"/>
                </a:cxn>
              </a:cxnLst>
              <a:rect l="0" t="0" r="r" b="b"/>
              <a:pathLst>
                <a:path w="134" h="290">
                  <a:moveTo>
                    <a:pt x="76" y="22"/>
                  </a:moveTo>
                  <a:lnTo>
                    <a:pt x="76" y="0"/>
                  </a:lnTo>
                  <a:lnTo>
                    <a:pt x="46" y="0"/>
                  </a:lnTo>
                  <a:lnTo>
                    <a:pt x="0" y="0"/>
                  </a:lnTo>
                  <a:lnTo>
                    <a:pt x="17" y="17"/>
                  </a:lnTo>
                  <a:lnTo>
                    <a:pt x="37" y="37"/>
                  </a:lnTo>
                  <a:lnTo>
                    <a:pt x="54" y="37"/>
                  </a:lnTo>
                  <a:lnTo>
                    <a:pt x="54" y="59"/>
                  </a:lnTo>
                  <a:lnTo>
                    <a:pt x="37" y="59"/>
                  </a:lnTo>
                  <a:lnTo>
                    <a:pt x="37" y="76"/>
                  </a:lnTo>
                  <a:lnTo>
                    <a:pt x="97" y="134"/>
                  </a:lnTo>
                  <a:lnTo>
                    <a:pt x="97" y="173"/>
                  </a:lnTo>
                  <a:lnTo>
                    <a:pt x="110" y="173"/>
                  </a:lnTo>
                  <a:lnTo>
                    <a:pt x="110" y="210"/>
                  </a:lnTo>
                  <a:lnTo>
                    <a:pt x="70" y="250"/>
                  </a:lnTo>
                  <a:lnTo>
                    <a:pt x="73" y="251"/>
                  </a:lnTo>
                  <a:lnTo>
                    <a:pt x="73" y="290"/>
                  </a:lnTo>
                  <a:lnTo>
                    <a:pt x="134" y="227"/>
                  </a:lnTo>
                  <a:lnTo>
                    <a:pt x="134" y="142"/>
                  </a:lnTo>
                  <a:lnTo>
                    <a:pt x="73" y="79"/>
                  </a:lnTo>
                  <a:lnTo>
                    <a:pt x="73" y="54"/>
                  </a:lnTo>
                  <a:lnTo>
                    <a:pt x="97" y="29"/>
                  </a:lnTo>
                  <a:lnTo>
                    <a:pt x="110" y="29"/>
                  </a:lnTo>
                  <a:lnTo>
                    <a:pt x="110" y="22"/>
                  </a:lnTo>
                  <a:lnTo>
                    <a:pt x="76" y="2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0" name="Freeform 151">
              <a:extLst>
                <a:ext uri="{FF2B5EF4-FFF2-40B4-BE49-F238E27FC236}">
                  <a16:creationId xmlns="" xmlns:a16="http://schemas.microsoft.com/office/drawing/2014/main" id="{32E4AEE6-1099-4C00-A206-0E09E0B7C51E}"/>
                </a:ext>
              </a:extLst>
            </p:cNvPr>
            <p:cNvSpPr>
              <a:spLocks/>
            </p:cNvSpPr>
            <p:nvPr/>
          </p:nvSpPr>
          <p:spPr bwMode="gray">
            <a:xfrm>
              <a:off x="5697569" y="1838278"/>
              <a:ext cx="1042097" cy="888195"/>
            </a:xfrm>
            <a:custGeom>
              <a:avLst/>
              <a:gdLst/>
              <a:ahLst/>
              <a:cxnLst>
                <a:cxn ang="0">
                  <a:pos x="799" y="197"/>
                </a:cxn>
                <a:cxn ang="0">
                  <a:pos x="786" y="75"/>
                </a:cxn>
                <a:cxn ang="0">
                  <a:pos x="706" y="92"/>
                </a:cxn>
                <a:cxn ang="0">
                  <a:pos x="558" y="0"/>
                </a:cxn>
                <a:cxn ang="0">
                  <a:pos x="538" y="75"/>
                </a:cxn>
                <a:cxn ang="0">
                  <a:pos x="585" y="122"/>
                </a:cxn>
                <a:cxn ang="0">
                  <a:pos x="488" y="252"/>
                </a:cxn>
                <a:cxn ang="0">
                  <a:pos x="286" y="206"/>
                </a:cxn>
                <a:cxn ang="0">
                  <a:pos x="194" y="180"/>
                </a:cxn>
                <a:cxn ang="0">
                  <a:pos x="130" y="134"/>
                </a:cxn>
                <a:cxn ang="0">
                  <a:pos x="123" y="163"/>
                </a:cxn>
                <a:cxn ang="0">
                  <a:pos x="72" y="257"/>
                </a:cxn>
                <a:cxn ang="0">
                  <a:pos x="33" y="316"/>
                </a:cxn>
                <a:cxn ang="0">
                  <a:pos x="0" y="336"/>
                </a:cxn>
                <a:cxn ang="0">
                  <a:pos x="17" y="362"/>
                </a:cxn>
                <a:cxn ang="0">
                  <a:pos x="17" y="396"/>
                </a:cxn>
                <a:cxn ang="0">
                  <a:pos x="46" y="416"/>
                </a:cxn>
                <a:cxn ang="0">
                  <a:pos x="54" y="423"/>
                </a:cxn>
                <a:cxn ang="0">
                  <a:pos x="90" y="423"/>
                </a:cxn>
                <a:cxn ang="0">
                  <a:pos x="147" y="517"/>
                </a:cxn>
                <a:cxn ang="0">
                  <a:pos x="189" y="551"/>
                </a:cxn>
                <a:cxn ang="0">
                  <a:pos x="252" y="551"/>
                </a:cxn>
                <a:cxn ang="0">
                  <a:pos x="278" y="542"/>
                </a:cxn>
                <a:cxn ang="0">
                  <a:pos x="328" y="542"/>
                </a:cxn>
                <a:cxn ang="0">
                  <a:pos x="397" y="554"/>
                </a:cxn>
                <a:cxn ang="0">
                  <a:pos x="425" y="630"/>
                </a:cxn>
                <a:cxn ang="0">
                  <a:pos x="475" y="664"/>
                </a:cxn>
                <a:cxn ang="0">
                  <a:pos x="492" y="639"/>
                </a:cxn>
                <a:cxn ang="0">
                  <a:pos x="568" y="639"/>
                </a:cxn>
                <a:cxn ang="0">
                  <a:pos x="602" y="661"/>
                </a:cxn>
                <a:cxn ang="0">
                  <a:pos x="614" y="668"/>
                </a:cxn>
                <a:cxn ang="0">
                  <a:pos x="626" y="681"/>
                </a:cxn>
                <a:cxn ang="0">
                  <a:pos x="660" y="664"/>
                </a:cxn>
                <a:cxn ang="0">
                  <a:pos x="749" y="545"/>
                </a:cxn>
                <a:cxn ang="0">
                  <a:pos x="762" y="467"/>
                </a:cxn>
                <a:cxn ang="0">
                  <a:pos x="749" y="433"/>
                </a:cxn>
                <a:cxn ang="0">
                  <a:pos x="694" y="340"/>
                </a:cxn>
                <a:cxn ang="0">
                  <a:pos x="723" y="314"/>
                </a:cxn>
                <a:cxn ang="0">
                  <a:pos x="643" y="297"/>
                </a:cxn>
                <a:cxn ang="0">
                  <a:pos x="699" y="260"/>
                </a:cxn>
                <a:cxn ang="0">
                  <a:pos x="677" y="297"/>
                </a:cxn>
                <a:cxn ang="0">
                  <a:pos x="720" y="272"/>
                </a:cxn>
                <a:cxn ang="0">
                  <a:pos x="736" y="240"/>
                </a:cxn>
              </a:cxnLst>
              <a:rect l="0" t="0" r="r" b="b"/>
              <a:pathLst>
                <a:path w="799" h="681">
                  <a:moveTo>
                    <a:pt x="777" y="197"/>
                  </a:moveTo>
                  <a:lnTo>
                    <a:pt x="799" y="197"/>
                  </a:lnTo>
                  <a:lnTo>
                    <a:pt x="799" y="88"/>
                  </a:lnTo>
                  <a:lnTo>
                    <a:pt x="786" y="75"/>
                  </a:lnTo>
                  <a:lnTo>
                    <a:pt x="769" y="92"/>
                  </a:lnTo>
                  <a:lnTo>
                    <a:pt x="706" y="92"/>
                  </a:lnTo>
                  <a:lnTo>
                    <a:pt x="614" y="0"/>
                  </a:lnTo>
                  <a:lnTo>
                    <a:pt x="558" y="0"/>
                  </a:lnTo>
                  <a:lnTo>
                    <a:pt x="558" y="75"/>
                  </a:lnTo>
                  <a:lnTo>
                    <a:pt x="538" y="75"/>
                  </a:lnTo>
                  <a:lnTo>
                    <a:pt x="538" y="122"/>
                  </a:lnTo>
                  <a:lnTo>
                    <a:pt x="585" y="122"/>
                  </a:lnTo>
                  <a:lnTo>
                    <a:pt x="602" y="138"/>
                  </a:lnTo>
                  <a:lnTo>
                    <a:pt x="488" y="252"/>
                  </a:lnTo>
                  <a:lnTo>
                    <a:pt x="286" y="252"/>
                  </a:lnTo>
                  <a:lnTo>
                    <a:pt x="286" y="206"/>
                  </a:lnTo>
                  <a:lnTo>
                    <a:pt x="194" y="206"/>
                  </a:lnTo>
                  <a:lnTo>
                    <a:pt x="194" y="180"/>
                  </a:lnTo>
                  <a:lnTo>
                    <a:pt x="138" y="126"/>
                  </a:lnTo>
                  <a:lnTo>
                    <a:pt x="130" y="134"/>
                  </a:lnTo>
                  <a:lnTo>
                    <a:pt x="123" y="143"/>
                  </a:lnTo>
                  <a:lnTo>
                    <a:pt x="123" y="163"/>
                  </a:lnTo>
                  <a:lnTo>
                    <a:pt x="72" y="214"/>
                  </a:lnTo>
                  <a:lnTo>
                    <a:pt x="72" y="257"/>
                  </a:lnTo>
                  <a:lnTo>
                    <a:pt x="72" y="277"/>
                  </a:lnTo>
                  <a:lnTo>
                    <a:pt x="33" y="316"/>
                  </a:lnTo>
                  <a:lnTo>
                    <a:pt x="0" y="316"/>
                  </a:lnTo>
                  <a:lnTo>
                    <a:pt x="0" y="336"/>
                  </a:lnTo>
                  <a:lnTo>
                    <a:pt x="0" y="345"/>
                  </a:lnTo>
                  <a:lnTo>
                    <a:pt x="17" y="362"/>
                  </a:lnTo>
                  <a:lnTo>
                    <a:pt x="17" y="379"/>
                  </a:lnTo>
                  <a:lnTo>
                    <a:pt x="17" y="396"/>
                  </a:lnTo>
                  <a:lnTo>
                    <a:pt x="46" y="396"/>
                  </a:lnTo>
                  <a:lnTo>
                    <a:pt x="46" y="416"/>
                  </a:lnTo>
                  <a:lnTo>
                    <a:pt x="72" y="442"/>
                  </a:lnTo>
                  <a:lnTo>
                    <a:pt x="54" y="423"/>
                  </a:lnTo>
                  <a:lnTo>
                    <a:pt x="72" y="405"/>
                  </a:lnTo>
                  <a:lnTo>
                    <a:pt x="90" y="423"/>
                  </a:lnTo>
                  <a:lnTo>
                    <a:pt x="72" y="442"/>
                  </a:lnTo>
                  <a:lnTo>
                    <a:pt x="147" y="517"/>
                  </a:lnTo>
                  <a:lnTo>
                    <a:pt x="152" y="513"/>
                  </a:lnTo>
                  <a:lnTo>
                    <a:pt x="189" y="551"/>
                  </a:lnTo>
                  <a:lnTo>
                    <a:pt x="206" y="551"/>
                  </a:lnTo>
                  <a:lnTo>
                    <a:pt x="252" y="551"/>
                  </a:lnTo>
                  <a:lnTo>
                    <a:pt x="278" y="551"/>
                  </a:lnTo>
                  <a:lnTo>
                    <a:pt x="278" y="542"/>
                  </a:lnTo>
                  <a:lnTo>
                    <a:pt x="303" y="542"/>
                  </a:lnTo>
                  <a:lnTo>
                    <a:pt x="328" y="542"/>
                  </a:lnTo>
                  <a:lnTo>
                    <a:pt x="397" y="542"/>
                  </a:lnTo>
                  <a:lnTo>
                    <a:pt x="397" y="554"/>
                  </a:lnTo>
                  <a:lnTo>
                    <a:pt x="425" y="554"/>
                  </a:lnTo>
                  <a:lnTo>
                    <a:pt x="425" y="630"/>
                  </a:lnTo>
                  <a:lnTo>
                    <a:pt x="458" y="664"/>
                  </a:lnTo>
                  <a:lnTo>
                    <a:pt x="475" y="664"/>
                  </a:lnTo>
                  <a:lnTo>
                    <a:pt x="492" y="664"/>
                  </a:lnTo>
                  <a:lnTo>
                    <a:pt x="492" y="639"/>
                  </a:lnTo>
                  <a:lnTo>
                    <a:pt x="538" y="639"/>
                  </a:lnTo>
                  <a:lnTo>
                    <a:pt x="568" y="639"/>
                  </a:lnTo>
                  <a:lnTo>
                    <a:pt x="568" y="661"/>
                  </a:lnTo>
                  <a:lnTo>
                    <a:pt x="602" y="661"/>
                  </a:lnTo>
                  <a:lnTo>
                    <a:pt x="602" y="668"/>
                  </a:lnTo>
                  <a:lnTo>
                    <a:pt x="614" y="668"/>
                  </a:lnTo>
                  <a:lnTo>
                    <a:pt x="614" y="681"/>
                  </a:lnTo>
                  <a:lnTo>
                    <a:pt x="626" y="681"/>
                  </a:lnTo>
                  <a:lnTo>
                    <a:pt x="626" y="664"/>
                  </a:lnTo>
                  <a:lnTo>
                    <a:pt x="660" y="664"/>
                  </a:lnTo>
                  <a:lnTo>
                    <a:pt x="749" y="576"/>
                  </a:lnTo>
                  <a:lnTo>
                    <a:pt x="749" y="545"/>
                  </a:lnTo>
                  <a:lnTo>
                    <a:pt x="762" y="533"/>
                  </a:lnTo>
                  <a:lnTo>
                    <a:pt x="762" y="467"/>
                  </a:lnTo>
                  <a:lnTo>
                    <a:pt x="749" y="467"/>
                  </a:lnTo>
                  <a:lnTo>
                    <a:pt x="749" y="433"/>
                  </a:lnTo>
                  <a:lnTo>
                    <a:pt x="694" y="377"/>
                  </a:lnTo>
                  <a:lnTo>
                    <a:pt x="694" y="340"/>
                  </a:lnTo>
                  <a:lnTo>
                    <a:pt x="723" y="340"/>
                  </a:lnTo>
                  <a:lnTo>
                    <a:pt x="723" y="314"/>
                  </a:lnTo>
                  <a:lnTo>
                    <a:pt x="643" y="314"/>
                  </a:lnTo>
                  <a:lnTo>
                    <a:pt x="643" y="297"/>
                  </a:lnTo>
                  <a:lnTo>
                    <a:pt x="682" y="260"/>
                  </a:lnTo>
                  <a:lnTo>
                    <a:pt x="699" y="260"/>
                  </a:lnTo>
                  <a:lnTo>
                    <a:pt x="699" y="277"/>
                  </a:lnTo>
                  <a:lnTo>
                    <a:pt x="677" y="297"/>
                  </a:lnTo>
                  <a:lnTo>
                    <a:pt x="694" y="297"/>
                  </a:lnTo>
                  <a:lnTo>
                    <a:pt x="720" y="272"/>
                  </a:lnTo>
                  <a:lnTo>
                    <a:pt x="736" y="272"/>
                  </a:lnTo>
                  <a:lnTo>
                    <a:pt x="736" y="240"/>
                  </a:lnTo>
                  <a:lnTo>
                    <a:pt x="777" y="19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1" name="Freeform 152">
              <a:extLst>
                <a:ext uri="{FF2B5EF4-FFF2-40B4-BE49-F238E27FC236}">
                  <a16:creationId xmlns="" xmlns:a16="http://schemas.microsoft.com/office/drawing/2014/main" id="{0F2168BA-E71E-40C2-9F2A-461D065CC7FF}"/>
                </a:ext>
              </a:extLst>
            </p:cNvPr>
            <p:cNvSpPr>
              <a:spLocks noEditPoints="1"/>
            </p:cNvSpPr>
            <p:nvPr/>
          </p:nvSpPr>
          <p:spPr bwMode="gray">
            <a:xfrm>
              <a:off x="4425924" y="1270929"/>
              <a:ext cx="387363" cy="571262"/>
            </a:xfrm>
            <a:custGeom>
              <a:avLst/>
              <a:gdLst/>
              <a:ahLst/>
              <a:cxnLst>
                <a:cxn ang="0">
                  <a:pos x="177" y="77"/>
                </a:cxn>
                <a:cxn ang="0">
                  <a:pos x="194" y="61"/>
                </a:cxn>
                <a:cxn ang="0">
                  <a:pos x="186" y="51"/>
                </a:cxn>
                <a:cxn ang="0">
                  <a:pos x="169" y="68"/>
                </a:cxn>
                <a:cxn ang="0">
                  <a:pos x="177" y="77"/>
                </a:cxn>
                <a:cxn ang="0">
                  <a:pos x="140" y="47"/>
                </a:cxn>
                <a:cxn ang="0">
                  <a:pos x="156" y="47"/>
                </a:cxn>
                <a:cxn ang="0">
                  <a:pos x="156" y="27"/>
                </a:cxn>
                <a:cxn ang="0">
                  <a:pos x="216" y="27"/>
                </a:cxn>
                <a:cxn ang="0">
                  <a:pos x="189" y="0"/>
                </a:cxn>
                <a:cxn ang="0">
                  <a:pos x="140" y="0"/>
                </a:cxn>
                <a:cxn ang="0">
                  <a:pos x="140" y="22"/>
                </a:cxn>
                <a:cxn ang="0">
                  <a:pos x="60" y="22"/>
                </a:cxn>
                <a:cxn ang="0">
                  <a:pos x="140" y="102"/>
                </a:cxn>
                <a:cxn ang="0">
                  <a:pos x="140" y="47"/>
                </a:cxn>
                <a:cxn ang="0">
                  <a:pos x="297" y="204"/>
                </a:cxn>
                <a:cxn ang="0">
                  <a:pos x="296" y="202"/>
                </a:cxn>
                <a:cxn ang="0">
                  <a:pos x="279" y="187"/>
                </a:cxn>
                <a:cxn ang="0">
                  <a:pos x="223" y="187"/>
                </a:cxn>
                <a:cxn ang="0">
                  <a:pos x="202" y="207"/>
                </a:cxn>
                <a:cxn ang="0">
                  <a:pos x="173" y="207"/>
                </a:cxn>
                <a:cxn ang="0">
                  <a:pos x="140" y="241"/>
                </a:cxn>
                <a:cxn ang="0">
                  <a:pos x="119" y="241"/>
                </a:cxn>
                <a:cxn ang="0">
                  <a:pos x="63" y="295"/>
                </a:cxn>
                <a:cxn ang="0">
                  <a:pos x="63" y="312"/>
                </a:cxn>
                <a:cxn ang="0">
                  <a:pos x="0" y="375"/>
                </a:cxn>
                <a:cxn ang="0">
                  <a:pos x="0" y="438"/>
                </a:cxn>
                <a:cxn ang="0">
                  <a:pos x="43" y="438"/>
                </a:cxn>
                <a:cxn ang="0">
                  <a:pos x="60" y="421"/>
                </a:cxn>
                <a:cxn ang="0">
                  <a:pos x="68" y="430"/>
                </a:cxn>
                <a:cxn ang="0">
                  <a:pos x="71" y="432"/>
                </a:cxn>
                <a:cxn ang="0">
                  <a:pos x="80" y="423"/>
                </a:cxn>
                <a:cxn ang="0">
                  <a:pos x="80" y="338"/>
                </a:cxn>
                <a:cxn ang="0">
                  <a:pos x="102" y="338"/>
                </a:cxn>
                <a:cxn ang="0">
                  <a:pos x="102" y="292"/>
                </a:cxn>
                <a:cxn ang="0">
                  <a:pos x="139" y="255"/>
                </a:cxn>
                <a:cxn ang="0">
                  <a:pos x="151" y="255"/>
                </a:cxn>
                <a:cxn ang="0">
                  <a:pos x="173" y="233"/>
                </a:cxn>
                <a:cxn ang="0">
                  <a:pos x="177" y="228"/>
                </a:cxn>
                <a:cxn ang="0">
                  <a:pos x="189" y="228"/>
                </a:cxn>
                <a:cxn ang="0">
                  <a:pos x="206" y="245"/>
                </a:cxn>
                <a:cxn ang="0">
                  <a:pos x="243" y="208"/>
                </a:cxn>
                <a:cxn ang="0">
                  <a:pos x="265" y="208"/>
                </a:cxn>
                <a:cxn ang="0">
                  <a:pos x="265" y="238"/>
                </a:cxn>
                <a:cxn ang="0">
                  <a:pos x="297" y="204"/>
                </a:cxn>
              </a:cxnLst>
              <a:rect l="0" t="0" r="r" b="b"/>
              <a:pathLst>
                <a:path w="297" h="438">
                  <a:moveTo>
                    <a:pt x="177" y="77"/>
                  </a:moveTo>
                  <a:lnTo>
                    <a:pt x="194" y="61"/>
                  </a:lnTo>
                  <a:lnTo>
                    <a:pt x="186" y="51"/>
                  </a:lnTo>
                  <a:lnTo>
                    <a:pt x="169" y="68"/>
                  </a:lnTo>
                  <a:lnTo>
                    <a:pt x="177" y="77"/>
                  </a:lnTo>
                  <a:close/>
                  <a:moveTo>
                    <a:pt x="140" y="47"/>
                  </a:moveTo>
                  <a:lnTo>
                    <a:pt x="156" y="47"/>
                  </a:lnTo>
                  <a:lnTo>
                    <a:pt x="156" y="27"/>
                  </a:lnTo>
                  <a:lnTo>
                    <a:pt x="216" y="27"/>
                  </a:lnTo>
                  <a:lnTo>
                    <a:pt x="189" y="0"/>
                  </a:lnTo>
                  <a:lnTo>
                    <a:pt x="140" y="0"/>
                  </a:lnTo>
                  <a:lnTo>
                    <a:pt x="140" y="22"/>
                  </a:lnTo>
                  <a:lnTo>
                    <a:pt x="60" y="22"/>
                  </a:lnTo>
                  <a:lnTo>
                    <a:pt x="140" y="102"/>
                  </a:lnTo>
                  <a:lnTo>
                    <a:pt x="140" y="47"/>
                  </a:lnTo>
                  <a:close/>
                  <a:moveTo>
                    <a:pt x="297" y="204"/>
                  </a:moveTo>
                  <a:lnTo>
                    <a:pt x="296" y="202"/>
                  </a:lnTo>
                  <a:lnTo>
                    <a:pt x="279" y="187"/>
                  </a:lnTo>
                  <a:lnTo>
                    <a:pt x="223" y="187"/>
                  </a:lnTo>
                  <a:lnTo>
                    <a:pt x="202" y="207"/>
                  </a:lnTo>
                  <a:lnTo>
                    <a:pt x="173" y="207"/>
                  </a:lnTo>
                  <a:lnTo>
                    <a:pt x="140" y="241"/>
                  </a:lnTo>
                  <a:lnTo>
                    <a:pt x="119" y="241"/>
                  </a:lnTo>
                  <a:lnTo>
                    <a:pt x="63" y="295"/>
                  </a:lnTo>
                  <a:lnTo>
                    <a:pt x="63" y="312"/>
                  </a:lnTo>
                  <a:lnTo>
                    <a:pt x="0" y="375"/>
                  </a:lnTo>
                  <a:lnTo>
                    <a:pt x="0" y="438"/>
                  </a:lnTo>
                  <a:lnTo>
                    <a:pt x="43" y="438"/>
                  </a:lnTo>
                  <a:lnTo>
                    <a:pt x="60" y="421"/>
                  </a:lnTo>
                  <a:lnTo>
                    <a:pt x="68" y="430"/>
                  </a:lnTo>
                  <a:lnTo>
                    <a:pt x="71" y="432"/>
                  </a:lnTo>
                  <a:lnTo>
                    <a:pt x="80" y="423"/>
                  </a:lnTo>
                  <a:lnTo>
                    <a:pt x="80" y="338"/>
                  </a:lnTo>
                  <a:lnTo>
                    <a:pt x="102" y="338"/>
                  </a:lnTo>
                  <a:lnTo>
                    <a:pt x="102" y="292"/>
                  </a:lnTo>
                  <a:lnTo>
                    <a:pt x="139" y="255"/>
                  </a:lnTo>
                  <a:lnTo>
                    <a:pt x="151" y="255"/>
                  </a:lnTo>
                  <a:lnTo>
                    <a:pt x="173" y="233"/>
                  </a:lnTo>
                  <a:lnTo>
                    <a:pt x="177" y="228"/>
                  </a:lnTo>
                  <a:lnTo>
                    <a:pt x="189" y="228"/>
                  </a:lnTo>
                  <a:lnTo>
                    <a:pt x="206" y="245"/>
                  </a:lnTo>
                  <a:lnTo>
                    <a:pt x="243" y="208"/>
                  </a:lnTo>
                  <a:lnTo>
                    <a:pt x="265" y="208"/>
                  </a:lnTo>
                  <a:lnTo>
                    <a:pt x="265" y="238"/>
                  </a:lnTo>
                  <a:lnTo>
                    <a:pt x="297" y="20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2" name="Freeform 153">
              <a:extLst>
                <a:ext uri="{FF2B5EF4-FFF2-40B4-BE49-F238E27FC236}">
                  <a16:creationId xmlns="" xmlns:a16="http://schemas.microsoft.com/office/drawing/2014/main" id="{20602F16-D169-4EF5-A735-68CA33DE2693}"/>
                </a:ext>
              </a:extLst>
            </p:cNvPr>
            <p:cNvSpPr>
              <a:spLocks/>
            </p:cNvSpPr>
            <p:nvPr/>
          </p:nvSpPr>
          <p:spPr bwMode="gray">
            <a:xfrm>
              <a:off x="4787201" y="2073044"/>
              <a:ext cx="66517" cy="78255"/>
            </a:xfrm>
            <a:custGeom>
              <a:avLst/>
              <a:gdLst/>
              <a:ahLst/>
              <a:cxnLst>
                <a:cxn ang="0">
                  <a:pos x="51" y="60"/>
                </a:cxn>
                <a:cxn ang="0">
                  <a:pos x="51" y="29"/>
                </a:cxn>
                <a:cxn ang="0">
                  <a:pos x="22" y="0"/>
                </a:cxn>
                <a:cxn ang="0">
                  <a:pos x="0" y="22"/>
                </a:cxn>
                <a:cxn ang="0">
                  <a:pos x="39" y="60"/>
                </a:cxn>
                <a:cxn ang="0">
                  <a:pos x="51" y="60"/>
                </a:cxn>
              </a:cxnLst>
              <a:rect l="0" t="0" r="r" b="b"/>
              <a:pathLst>
                <a:path w="51" h="60">
                  <a:moveTo>
                    <a:pt x="51" y="60"/>
                  </a:moveTo>
                  <a:lnTo>
                    <a:pt x="51" y="29"/>
                  </a:lnTo>
                  <a:lnTo>
                    <a:pt x="22" y="0"/>
                  </a:lnTo>
                  <a:lnTo>
                    <a:pt x="0" y="22"/>
                  </a:lnTo>
                  <a:lnTo>
                    <a:pt x="39" y="60"/>
                  </a:lnTo>
                  <a:lnTo>
                    <a:pt x="51" y="6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3" name="Freeform 154">
              <a:extLst>
                <a:ext uri="{FF2B5EF4-FFF2-40B4-BE49-F238E27FC236}">
                  <a16:creationId xmlns="" xmlns:a16="http://schemas.microsoft.com/office/drawing/2014/main" id="{DF96C6A3-6178-46F0-A035-B0FE1698CD59}"/>
                </a:ext>
              </a:extLst>
            </p:cNvPr>
            <p:cNvSpPr>
              <a:spLocks/>
            </p:cNvSpPr>
            <p:nvPr/>
          </p:nvSpPr>
          <p:spPr bwMode="gray">
            <a:xfrm>
              <a:off x="4980231" y="3154268"/>
              <a:ext cx="164336" cy="254329"/>
            </a:xfrm>
            <a:custGeom>
              <a:avLst/>
              <a:gdLst/>
              <a:ahLst/>
              <a:cxnLst>
                <a:cxn ang="0">
                  <a:pos x="112" y="0"/>
                </a:cxn>
                <a:cxn ang="0">
                  <a:pos x="105" y="0"/>
                </a:cxn>
                <a:cxn ang="0">
                  <a:pos x="83" y="21"/>
                </a:cxn>
                <a:cxn ang="0">
                  <a:pos x="63" y="0"/>
                </a:cxn>
                <a:cxn ang="0">
                  <a:pos x="42" y="0"/>
                </a:cxn>
                <a:cxn ang="0">
                  <a:pos x="0" y="0"/>
                </a:cxn>
                <a:cxn ang="0">
                  <a:pos x="12" y="12"/>
                </a:cxn>
                <a:cxn ang="0">
                  <a:pos x="12" y="114"/>
                </a:cxn>
                <a:cxn ang="0">
                  <a:pos x="25" y="114"/>
                </a:cxn>
                <a:cxn ang="0">
                  <a:pos x="54" y="143"/>
                </a:cxn>
                <a:cxn ang="0">
                  <a:pos x="54" y="160"/>
                </a:cxn>
                <a:cxn ang="0">
                  <a:pos x="88" y="195"/>
                </a:cxn>
                <a:cxn ang="0">
                  <a:pos x="88" y="155"/>
                </a:cxn>
                <a:cxn ang="0">
                  <a:pos x="114" y="129"/>
                </a:cxn>
                <a:cxn ang="0">
                  <a:pos x="126" y="129"/>
                </a:cxn>
                <a:cxn ang="0">
                  <a:pos x="126" y="112"/>
                </a:cxn>
                <a:cxn ang="0">
                  <a:pos x="112" y="105"/>
                </a:cxn>
                <a:cxn ang="0">
                  <a:pos x="112" y="0"/>
                </a:cxn>
              </a:cxnLst>
              <a:rect l="0" t="0" r="r" b="b"/>
              <a:pathLst>
                <a:path w="126" h="195">
                  <a:moveTo>
                    <a:pt x="112" y="0"/>
                  </a:moveTo>
                  <a:lnTo>
                    <a:pt x="105" y="0"/>
                  </a:lnTo>
                  <a:lnTo>
                    <a:pt x="83" y="21"/>
                  </a:lnTo>
                  <a:lnTo>
                    <a:pt x="63" y="0"/>
                  </a:lnTo>
                  <a:lnTo>
                    <a:pt x="42" y="0"/>
                  </a:lnTo>
                  <a:lnTo>
                    <a:pt x="0" y="0"/>
                  </a:lnTo>
                  <a:lnTo>
                    <a:pt x="12" y="12"/>
                  </a:lnTo>
                  <a:lnTo>
                    <a:pt x="12" y="114"/>
                  </a:lnTo>
                  <a:lnTo>
                    <a:pt x="25" y="114"/>
                  </a:lnTo>
                  <a:lnTo>
                    <a:pt x="54" y="143"/>
                  </a:lnTo>
                  <a:lnTo>
                    <a:pt x="54" y="160"/>
                  </a:lnTo>
                  <a:lnTo>
                    <a:pt x="88" y="195"/>
                  </a:lnTo>
                  <a:lnTo>
                    <a:pt x="88" y="155"/>
                  </a:lnTo>
                  <a:lnTo>
                    <a:pt x="114" y="129"/>
                  </a:lnTo>
                  <a:lnTo>
                    <a:pt x="126" y="129"/>
                  </a:lnTo>
                  <a:lnTo>
                    <a:pt x="126" y="112"/>
                  </a:lnTo>
                  <a:lnTo>
                    <a:pt x="112" y="105"/>
                  </a:lnTo>
                  <a:lnTo>
                    <a:pt x="112"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4" name="Freeform 155">
              <a:extLst>
                <a:ext uri="{FF2B5EF4-FFF2-40B4-BE49-F238E27FC236}">
                  <a16:creationId xmlns="" xmlns:a16="http://schemas.microsoft.com/office/drawing/2014/main" id="{06215176-34DD-44D0-A28D-6FC72C3224D5}"/>
                </a:ext>
              </a:extLst>
            </p:cNvPr>
            <p:cNvSpPr>
              <a:spLocks/>
            </p:cNvSpPr>
            <p:nvPr/>
          </p:nvSpPr>
          <p:spPr bwMode="gray">
            <a:xfrm>
              <a:off x="4991969" y="2738212"/>
              <a:ext cx="10434" cy="10434"/>
            </a:xfrm>
            <a:custGeom>
              <a:avLst/>
              <a:gdLst/>
              <a:ahLst/>
              <a:cxnLst>
                <a:cxn ang="0">
                  <a:pos x="0" y="8"/>
                </a:cxn>
                <a:cxn ang="0">
                  <a:pos x="8" y="0"/>
                </a:cxn>
                <a:cxn ang="0">
                  <a:pos x="8" y="0"/>
                </a:cxn>
                <a:cxn ang="0">
                  <a:pos x="0" y="8"/>
                </a:cxn>
              </a:cxnLst>
              <a:rect l="0" t="0" r="r" b="b"/>
              <a:pathLst>
                <a:path w="8" h="8">
                  <a:moveTo>
                    <a:pt x="0" y="8"/>
                  </a:moveTo>
                  <a:lnTo>
                    <a:pt x="8" y="0"/>
                  </a:lnTo>
                  <a:lnTo>
                    <a:pt x="8" y="0"/>
                  </a:lnTo>
                  <a:lnTo>
                    <a:pt x="0" y="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5" name="Freeform 156">
              <a:extLst>
                <a:ext uri="{FF2B5EF4-FFF2-40B4-BE49-F238E27FC236}">
                  <a16:creationId xmlns="" xmlns:a16="http://schemas.microsoft.com/office/drawing/2014/main" id="{61A93D51-B8BF-4DCB-89B9-4A9AE29D1473}"/>
                </a:ext>
              </a:extLst>
            </p:cNvPr>
            <p:cNvSpPr>
              <a:spLocks/>
            </p:cNvSpPr>
            <p:nvPr/>
          </p:nvSpPr>
          <p:spPr bwMode="gray">
            <a:xfrm>
              <a:off x="4904584" y="3302953"/>
              <a:ext cx="209984" cy="272589"/>
            </a:xfrm>
            <a:custGeom>
              <a:avLst/>
              <a:gdLst/>
              <a:ahLst/>
              <a:cxnLst>
                <a:cxn ang="0">
                  <a:pos x="112" y="29"/>
                </a:cxn>
                <a:cxn ang="0">
                  <a:pos x="83" y="0"/>
                </a:cxn>
                <a:cxn ang="0">
                  <a:pos x="70" y="0"/>
                </a:cxn>
                <a:cxn ang="0">
                  <a:pos x="12" y="0"/>
                </a:cxn>
                <a:cxn ang="0">
                  <a:pos x="12" y="17"/>
                </a:cxn>
                <a:cxn ang="0">
                  <a:pos x="12" y="34"/>
                </a:cxn>
                <a:cxn ang="0">
                  <a:pos x="0" y="46"/>
                </a:cxn>
                <a:cxn ang="0">
                  <a:pos x="0" y="114"/>
                </a:cxn>
                <a:cxn ang="0">
                  <a:pos x="36" y="151"/>
                </a:cxn>
                <a:cxn ang="0">
                  <a:pos x="53" y="151"/>
                </a:cxn>
                <a:cxn ang="0">
                  <a:pos x="70" y="151"/>
                </a:cxn>
                <a:cxn ang="0">
                  <a:pos x="70" y="189"/>
                </a:cxn>
                <a:cxn ang="0">
                  <a:pos x="92" y="189"/>
                </a:cxn>
                <a:cxn ang="0">
                  <a:pos x="112" y="209"/>
                </a:cxn>
                <a:cxn ang="0">
                  <a:pos x="161" y="160"/>
                </a:cxn>
                <a:cxn ang="0">
                  <a:pos x="160" y="158"/>
                </a:cxn>
                <a:cxn ang="0">
                  <a:pos x="146" y="146"/>
                </a:cxn>
                <a:cxn ang="0">
                  <a:pos x="146" y="81"/>
                </a:cxn>
                <a:cxn ang="0">
                  <a:pos x="112" y="46"/>
                </a:cxn>
                <a:cxn ang="0">
                  <a:pos x="112" y="29"/>
                </a:cxn>
              </a:cxnLst>
              <a:rect l="0" t="0" r="r" b="b"/>
              <a:pathLst>
                <a:path w="161" h="209">
                  <a:moveTo>
                    <a:pt x="112" y="29"/>
                  </a:moveTo>
                  <a:lnTo>
                    <a:pt x="83" y="0"/>
                  </a:lnTo>
                  <a:lnTo>
                    <a:pt x="70" y="0"/>
                  </a:lnTo>
                  <a:lnTo>
                    <a:pt x="12" y="0"/>
                  </a:lnTo>
                  <a:lnTo>
                    <a:pt x="12" y="17"/>
                  </a:lnTo>
                  <a:lnTo>
                    <a:pt x="12" y="34"/>
                  </a:lnTo>
                  <a:lnTo>
                    <a:pt x="0" y="46"/>
                  </a:lnTo>
                  <a:lnTo>
                    <a:pt x="0" y="114"/>
                  </a:lnTo>
                  <a:lnTo>
                    <a:pt x="36" y="151"/>
                  </a:lnTo>
                  <a:lnTo>
                    <a:pt x="53" y="151"/>
                  </a:lnTo>
                  <a:lnTo>
                    <a:pt x="70" y="151"/>
                  </a:lnTo>
                  <a:lnTo>
                    <a:pt x="70" y="189"/>
                  </a:lnTo>
                  <a:lnTo>
                    <a:pt x="92" y="189"/>
                  </a:lnTo>
                  <a:lnTo>
                    <a:pt x="112" y="209"/>
                  </a:lnTo>
                  <a:lnTo>
                    <a:pt x="161" y="160"/>
                  </a:lnTo>
                  <a:lnTo>
                    <a:pt x="160" y="158"/>
                  </a:lnTo>
                  <a:lnTo>
                    <a:pt x="146" y="146"/>
                  </a:lnTo>
                  <a:lnTo>
                    <a:pt x="146" y="81"/>
                  </a:lnTo>
                  <a:lnTo>
                    <a:pt x="112" y="46"/>
                  </a:lnTo>
                  <a:lnTo>
                    <a:pt x="112" y="2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6" name="Freeform 157">
              <a:extLst>
                <a:ext uri="{FF2B5EF4-FFF2-40B4-BE49-F238E27FC236}">
                  <a16:creationId xmlns="" xmlns:a16="http://schemas.microsoft.com/office/drawing/2014/main" id="{C6E0FA89-9369-4403-9F44-E385A41C1B8F}"/>
                </a:ext>
              </a:extLst>
            </p:cNvPr>
            <p:cNvSpPr>
              <a:spLocks/>
            </p:cNvSpPr>
            <p:nvPr/>
          </p:nvSpPr>
          <p:spPr bwMode="gray">
            <a:xfrm>
              <a:off x="5028488" y="2858203"/>
              <a:ext cx="149989" cy="114774"/>
            </a:xfrm>
            <a:custGeom>
              <a:avLst/>
              <a:gdLst/>
              <a:ahLst/>
              <a:cxnLst>
                <a:cxn ang="0">
                  <a:pos x="0" y="17"/>
                </a:cxn>
                <a:cxn ang="0">
                  <a:pos x="12" y="30"/>
                </a:cxn>
                <a:cxn ang="0">
                  <a:pos x="29" y="30"/>
                </a:cxn>
                <a:cxn ang="0">
                  <a:pos x="89" y="88"/>
                </a:cxn>
                <a:cxn ang="0">
                  <a:pos x="115" y="88"/>
                </a:cxn>
                <a:cxn ang="0">
                  <a:pos x="38" y="11"/>
                </a:cxn>
                <a:cxn ang="0">
                  <a:pos x="38" y="0"/>
                </a:cxn>
                <a:cxn ang="0">
                  <a:pos x="0" y="0"/>
                </a:cxn>
                <a:cxn ang="0">
                  <a:pos x="0" y="17"/>
                </a:cxn>
              </a:cxnLst>
              <a:rect l="0" t="0" r="r" b="b"/>
              <a:pathLst>
                <a:path w="115" h="88">
                  <a:moveTo>
                    <a:pt x="0" y="17"/>
                  </a:moveTo>
                  <a:lnTo>
                    <a:pt x="12" y="30"/>
                  </a:lnTo>
                  <a:lnTo>
                    <a:pt x="29" y="30"/>
                  </a:lnTo>
                  <a:lnTo>
                    <a:pt x="89" y="88"/>
                  </a:lnTo>
                  <a:lnTo>
                    <a:pt x="115" y="88"/>
                  </a:lnTo>
                  <a:lnTo>
                    <a:pt x="38" y="11"/>
                  </a:lnTo>
                  <a:lnTo>
                    <a:pt x="38" y="0"/>
                  </a:lnTo>
                  <a:lnTo>
                    <a:pt x="0" y="0"/>
                  </a:lnTo>
                  <a:lnTo>
                    <a:pt x="0" y="1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7" name="Freeform 158">
              <a:extLst>
                <a:ext uri="{FF2B5EF4-FFF2-40B4-BE49-F238E27FC236}">
                  <a16:creationId xmlns="" xmlns:a16="http://schemas.microsoft.com/office/drawing/2014/main" id="{9EC94615-B13F-4105-A4F7-9E69A4C4AE65}"/>
                </a:ext>
              </a:extLst>
            </p:cNvPr>
            <p:cNvSpPr>
              <a:spLocks/>
            </p:cNvSpPr>
            <p:nvPr/>
          </p:nvSpPr>
          <p:spPr bwMode="gray">
            <a:xfrm>
              <a:off x="4908497" y="3511633"/>
              <a:ext cx="208680" cy="405622"/>
            </a:xfrm>
            <a:custGeom>
              <a:avLst/>
              <a:gdLst/>
              <a:ahLst/>
              <a:cxnLst>
                <a:cxn ang="0">
                  <a:pos x="89" y="29"/>
                </a:cxn>
                <a:cxn ang="0">
                  <a:pos x="67" y="29"/>
                </a:cxn>
                <a:cxn ang="0">
                  <a:pos x="67" y="58"/>
                </a:cxn>
                <a:cxn ang="0">
                  <a:pos x="89" y="79"/>
                </a:cxn>
                <a:cxn ang="0">
                  <a:pos x="89" y="122"/>
                </a:cxn>
                <a:cxn ang="0">
                  <a:pos x="72" y="139"/>
                </a:cxn>
                <a:cxn ang="0">
                  <a:pos x="60" y="125"/>
                </a:cxn>
                <a:cxn ang="0">
                  <a:pos x="60" y="95"/>
                </a:cxn>
                <a:cxn ang="0">
                  <a:pos x="33" y="71"/>
                </a:cxn>
                <a:cxn ang="0">
                  <a:pos x="0" y="105"/>
                </a:cxn>
                <a:cxn ang="0">
                  <a:pos x="38" y="105"/>
                </a:cxn>
                <a:cxn ang="0">
                  <a:pos x="38" y="197"/>
                </a:cxn>
                <a:cxn ang="0">
                  <a:pos x="9" y="226"/>
                </a:cxn>
                <a:cxn ang="0">
                  <a:pos x="9" y="280"/>
                </a:cxn>
                <a:cxn ang="0">
                  <a:pos x="9" y="311"/>
                </a:cxn>
                <a:cxn ang="0">
                  <a:pos x="26" y="311"/>
                </a:cxn>
                <a:cxn ang="0">
                  <a:pos x="26" y="297"/>
                </a:cxn>
                <a:cxn ang="0">
                  <a:pos x="67" y="256"/>
                </a:cxn>
                <a:cxn ang="0">
                  <a:pos x="67" y="171"/>
                </a:cxn>
                <a:cxn ang="0">
                  <a:pos x="106" y="132"/>
                </a:cxn>
                <a:cxn ang="0">
                  <a:pos x="135" y="132"/>
                </a:cxn>
                <a:cxn ang="0">
                  <a:pos x="160" y="108"/>
                </a:cxn>
                <a:cxn ang="0">
                  <a:pos x="160" y="3"/>
                </a:cxn>
                <a:cxn ang="0">
                  <a:pos x="158" y="0"/>
                </a:cxn>
                <a:cxn ang="0">
                  <a:pos x="109" y="49"/>
                </a:cxn>
                <a:cxn ang="0">
                  <a:pos x="89" y="29"/>
                </a:cxn>
              </a:cxnLst>
              <a:rect l="0" t="0" r="r" b="b"/>
              <a:pathLst>
                <a:path w="160" h="311">
                  <a:moveTo>
                    <a:pt x="89" y="29"/>
                  </a:moveTo>
                  <a:lnTo>
                    <a:pt x="67" y="29"/>
                  </a:lnTo>
                  <a:lnTo>
                    <a:pt x="67" y="58"/>
                  </a:lnTo>
                  <a:lnTo>
                    <a:pt x="89" y="79"/>
                  </a:lnTo>
                  <a:lnTo>
                    <a:pt x="89" y="122"/>
                  </a:lnTo>
                  <a:lnTo>
                    <a:pt x="72" y="139"/>
                  </a:lnTo>
                  <a:lnTo>
                    <a:pt x="60" y="125"/>
                  </a:lnTo>
                  <a:lnTo>
                    <a:pt x="60" y="95"/>
                  </a:lnTo>
                  <a:lnTo>
                    <a:pt x="33" y="71"/>
                  </a:lnTo>
                  <a:lnTo>
                    <a:pt x="0" y="105"/>
                  </a:lnTo>
                  <a:lnTo>
                    <a:pt x="38" y="105"/>
                  </a:lnTo>
                  <a:lnTo>
                    <a:pt x="38" y="197"/>
                  </a:lnTo>
                  <a:lnTo>
                    <a:pt x="9" y="226"/>
                  </a:lnTo>
                  <a:lnTo>
                    <a:pt x="9" y="280"/>
                  </a:lnTo>
                  <a:lnTo>
                    <a:pt x="9" y="311"/>
                  </a:lnTo>
                  <a:lnTo>
                    <a:pt x="26" y="311"/>
                  </a:lnTo>
                  <a:lnTo>
                    <a:pt x="26" y="297"/>
                  </a:lnTo>
                  <a:lnTo>
                    <a:pt x="67" y="256"/>
                  </a:lnTo>
                  <a:lnTo>
                    <a:pt x="67" y="171"/>
                  </a:lnTo>
                  <a:lnTo>
                    <a:pt x="106" y="132"/>
                  </a:lnTo>
                  <a:lnTo>
                    <a:pt x="135" y="132"/>
                  </a:lnTo>
                  <a:lnTo>
                    <a:pt x="160" y="108"/>
                  </a:lnTo>
                  <a:lnTo>
                    <a:pt x="160" y="3"/>
                  </a:lnTo>
                  <a:lnTo>
                    <a:pt x="158" y="0"/>
                  </a:lnTo>
                  <a:lnTo>
                    <a:pt x="109" y="49"/>
                  </a:lnTo>
                  <a:lnTo>
                    <a:pt x="89" y="2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8" name="Freeform 159">
              <a:extLst>
                <a:ext uri="{FF2B5EF4-FFF2-40B4-BE49-F238E27FC236}">
                  <a16:creationId xmlns="" xmlns:a16="http://schemas.microsoft.com/office/drawing/2014/main" id="{704F7431-7EEC-4632-9220-5901F97C41B2}"/>
                </a:ext>
              </a:extLst>
            </p:cNvPr>
            <p:cNvSpPr>
              <a:spLocks/>
            </p:cNvSpPr>
            <p:nvPr/>
          </p:nvSpPr>
          <p:spPr bwMode="gray">
            <a:xfrm>
              <a:off x="4536785" y="3686403"/>
              <a:ext cx="250416" cy="268676"/>
            </a:xfrm>
            <a:custGeom>
              <a:avLst/>
              <a:gdLst/>
              <a:ahLst/>
              <a:cxnLst>
                <a:cxn ang="0">
                  <a:pos x="112" y="131"/>
                </a:cxn>
                <a:cxn ang="0">
                  <a:pos x="112" y="83"/>
                </a:cxn>
                <a:cxn ang="0">
                  <a:pos x="138" y="83"/>
                </a:cxn>
                <a:cxn ang="0">
                  <a:pos x="138" y="22"/>
                </a:cxn>
                <a:cxn ang="0">
                  <a:pos x="168" y="22"/>
                </a:cxn>
                <a:cxn ang="0">
                  <a:pos x="175" y="29"/>
                </a:cxn>
                <a:cxn ang="0">
                  <a:pos x="192" y="12"/>
                </a:cxn>
                <a:cxn ang="0">
                  <a:pos x="185" y="5"/>
                </a:cxn>
                <a:cxn ang="0">
                  <a:pos x="175" y="5"/>
                </a:cxn>
                <a:cxn ang="0">
                  <a:pos x="168" y="5"/>
                </a:cxn>
                <a:cxn ang="0">
                  <a:pos x="158" y="12"/>
                </a:cxn>
                <a:cxn ang="0">
                  <a:pos x="126" y="12"/>
                </a:cxn>
                <a:cxn ang="0">
                  <a:pos x="112" y="0"/>
                </a:cxn>
                <a:cxn ang="0">
                  <a:pos x="17" y="0"/>
                </a:cxn>
                <a:cxn ang="0">
                  <a:pos x="0" y="15"/>
                </a:cxn>
                <a:cxn ang="0">
                  <a:pos x="0" y="20"/>
                </a:cxn>
                <a:cxn ang="0">
                  <a:pos x="21" y="42"/>
                </a:cxn>
                <a:cxn ang="0">
                  <a:pos x="21" y="71"/>
                </a:cxn>
                <a:cxn ang="0">
                  <a:pos x="41" y="92"/>
                </a:cxn>
                <a:cxn ang="0">
                  <a:pos x="41" y="176"/>
                </a:cxn>
                <a:cxn ang="0">
                  <a:pos x="68" y="200"/>
                </a:cxn>
                <a:cxn ang="0">
                  <a:pos x="68" y="206"/>
                </a:cxn>
                <a:cxn ang="0">
                  <a:pos x="112" y="206"/>
                </a:cxn>
                <a:cxn ang="0">
                  <a:pos x="112" y="131"/>
                </a:cxn>
              </a:cxnLst>
              <a:rect l="0" t="0" r="r" b="b"/>
              <a:pathLst>
                <a:path w="192" h="206">
                  <a:moveTo>
                    <a:pt x="112" y="131"/>
                  </a:moveTo>
                  <a:lnTo>
                    <a:pt x="112" y="83"/>
                  </a:lnTo>
                  <a:lnTo>
                    <a:pt x="138" y="83"/>
                  </a:lnTo>
                  <a:lnTo>
                    <a:pt x="138" y="22"/>
                  </a:lnTo>
                  <a:lnTo>
                    <a:pt x="168" y="22"/>
                  </a:lnTo>
                  <a:lnTo>
                    <a:pt x="175" y="29"/>
                  </a:lnTo>
                  <a:lnTo>
                    <a:pt x="192" y="12"/>
                  </a:lnTo>
                  <a:lnTo>
                    <a:pt x="185" y="5"/>
                  </a:lnTo>
                  <a:lnTo>
                    <a:pt x="175" y="5"/>
                  </a:lnTo>
                  <a:lnTo>
                    <a:pt x="168" y="5"/>
                  </a:lnTo>
                  <a:lnTo>
                    <a:pt x="158" y="12"/>
                  </a:lnTo>
                  <a:lnTo>
                    <a:pt x="126" y="12"/>
                  </a:lnTo>
                  <a:lnTo>
                    <a:pt x="112" y="0"/>
                  </a:lnTo>
                  <a:lnTo>
                    <a:pt x="17" y="0"/>
                  </a:lnTo>
                  <a:lnTo>
                    <a:pt x="0" y="15"/>
                  </a:lnTo>
                  <a:lnTo>
                    <a:pt x="0" y="20"/>
                  </a:lnTo>
                  <a:lnTo>
                    <a:pt x="21" y="42"/>
                  </a:lnTo>
                  <a:lnTo>
                    <a:pt x="21" y="71"/>
                  </a:lnTo>
                  <a:lnTo>
                    <a:pt x="41" y="92"/>
                  </a:lnTo>
                  <a:lnTo>
                    <a:pt x="41" y="176"/>
                  </a:lnTo>
                  <a:lnTo>
                    <a:pt x="68" y="200"/>
                  </a:lnTo>
                  <a:lnTo>
                    <a:pt x="68" y="206"/>
                  </a:lnTo>
                  <a:lnTo>
                    <a:pt x="112" y="206"/>
                  </a:lnTo>
                  <a:lnTo>
                    <a:pt x="112" y="13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79" name="Freeform 160">
              <a:extLst>
                <a:ext uri="{FF2B5EF4-FFF2-40B4-BE49-F238E27FC236}">
                  <a16:creationId xmlns="" xmlns:a16="http://schemas.microsoft.com/office/drawing/2014/main" id="{9A94BBD4-E0CC-4EBF-A036-4F31A69C9CDF}"/>
                </a:ext>
              </a:extLst>
            </p:cNvPr>
            <p:cNvSpPr>
              <a:spLocks noEditPoints="1"/>
            </p:cNvSpPr>
            <p:nvPr/>
          </p:nvSpPr>
          <p:spPr bwMode="gray">
            <a:xfrm>
              <a:off x="4625474" y="3806394"/>
              <a:ext cx="316933" cy="289544"/>
            </a:xfrm>
            <a:custGeom>
              <a:avLst/>
              <a:gdLst/>
              <a:ahLst/>
              <a:cxnLst>
                <a:cxn ang="0">
                  <a:pos x="226" y="105"/>
                </a:cxn>
                <a:cxn ang="0">
                  <a:pos x="209" y="88"/>
                </a:cxn>
                <a:cxn ang="0">
                  <a:pos x="209" y="71"/>
                </a:cxn>
                <a:cxn ang="0">
                  <a:pos x="217" y="64"/>
                </a:cxn>
                <a:cxn ang="0">
                  <a:pos x="226" y="54"/>
                </a:cxn>
                <a:cxn ang="0">
                  <a:pos x="226" y="0"/>
                </a:cxn>
                <a:cxn ang="0">
                  <a:pos x="204" y="0"/>
                </a:cxn>
                <a:cxn ang="0">
                  <a:pos x="137" y="68"/>
                </a:cxn>
                <a:cxn ang="0">
                  <a:pos x="90" y="68"/>
                </a:cxn>
                <a:cxn ang="0">
                  <a:pos x="70" y="88"/>
                </a:cxn>
                <a:cxn ang="0">
                  <a:pos x="70" y="64"/>
                </a:cxn>
                <a:cxn ang="0">
                  <a:pos x="44" y="39"/>
                </a:cxn>
                <a:cxn ang="0">
                  <a:pos x="44" y="114"/>
                </a:cxn>
                <a:cxn ang="0">
                  <a:pos x="0" y="114"/>
                </a:cxn>
                <a:cxn ang="0">
                  <a:pos x="0" y="147"/>
                </a:cxn>
                <a:cxn ang="0">
                  <a:pos x="24" y="171"/>
                </a:cxn>
                <a:cxn ang="0">
                  <a:pos x="24" y="222"/>
                </a:cxn>
                <a:cxn ang="0">
                  <a:pos x="143" y="222"/>
                </a:cxn>
                <a:cxn ang="0">
                  <a:pos x="243" y="122"/>
                </a:cxn>
                <a:cxn ang="0">
                  <a:pos x="243" y="85"/>
                </a:cxn>
                <a:cxn ang="0">
                  <a:pos x="226" y="85"/>
                </a:cxn>
                <a:cxn ang="0">
                  <a:pos x="226" y="105"/>
                </a:cxn>
                <a:cxn ang="0">
                  <a:pos x="163" y="161"/>
                </a:cxn>
                <a:cxn ang="0">
                  <a:pos x="141" y="139"/>
                </a:cxn>
                <a:cxn ang="0">
                  <a:pos x="170" y="110"/>
                </a:cxn>
                <a:cxn ang="0">
                  <a:pos x="192" y="131"/>
                </a:cxn>
                <a:cxn ang="0">
                  <a:pos x="163" y="161"/>
                </a:cxn>
              </a:cxnLst>
              <a:rect l="0" t="0" r="r" b="b"/>
              <a:pathLst>
                <a:path w="243" h="222">
                  <a:moveTo>
                    <a:pt x="226" y="105"/>
                  </a:moveTo>
                  <a:lnTo>
                    <a:pt x="209" y="88"/>
                  </a:lnTo>
                  <a:lnTo>
                    <a:pt x="209" y="71"/>
                  </a:lnTo>
                  <a:lnTo>
                    <a:pt x="217" y="64"/>
                  </a:lnTo>
                  <a:lnTo>
                    <a:pt x="226" y="54"/>
                  </a:lnTo>
                  <a:lnTo>
                    <a:pt x="226" y="0"/>
                  </a:lnTo>
                  <a:lnTo>
                    <a:pt x="204" y="0"/>
                  </a:lnTo>
                  <a:lnTo>
                    <a:pt x="137" y="68"/>
                  </a:lnTo>
                  <a:lnTo>
                    <a:pt x="90" y="68"/>
                  </a:lnTo>
                  <a:lnTo>
                    <a:pt x="70" y="88"/>
                  </a:lnTo>
                  <a:lnTo>
                    <a:pt x="70" y="64"/>
                  </a:lnTo>
                  <a:lnTo>
                    <a:pt x="44" y="39"/>
                  </a:lnTo>
                  <a:lnTo>
                    <a:pt x="44" y="114"/>
                  </a:lnTo>
                  <a:lnTo>
                    <a:pt x="0" y="114"/>
                  </a:lnTo>
                  <a:lnTo>
                    <a:pt x="0" y="147"/>
                  </a:lnTo>
                  <a:lnTo>
                    <a:pt x="24" y="171"/>
                  </a:lnTo>
                  <a:lnTo>
                    <a:pt x="24" y="222"/>
                  </a:lnTo>
                  <a:lnTo>
                    <a:pt x="143" y="222"/>
                  </a:lnTo>
                  <a:lnTo>
                    <a:pt x="243" y="122"/>
                  </a:lnTo>
                  <a:lnTo>
                    <a:pt x="243" y="85"/>
                  </a:lnTo>
                  <a:lnTo>
                    <a:pt x="226" y="85"/>
                  </a:lnTo>
                  <a:lnTo>
                    <a:pt x="226" y="105"/>
                  </a:lnTo>
                  <a:close/>
                  <a:moveTo>
                    <a:pt x="163" y="161"/>
                  </a:moveTo>
                  <a:lnTo>
                    <a:pt x="141" y="139"/>
                  </a:lnTo>
                  <a:lnTo>
                    <a:pt x="170" y="110"/>
                  </a:lnTo>
                  <a:lnTo>
                    <a:pt x="192" y="131"/>
                  </a:lnTo>
                  <a:lnTo>
                    <a:pt x="163" y="16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0" name="Freeform 161">
              <a:extLst>
                <a:ext uri="{FF2B5EF4-FFF2-40B4-BE49-F238E27FC236}">
                  <a16:creationId xmlns="" xmlns:a16="http://schemas.microsoft.com/office/drawing/2014/main" id="{2FE78FE8-1524-4E95-ADFE-63D162626D66}"/>
                </a:ext>
              </a:extLst>
            </p:cNvPr>
            <p:cNvSpPr>
              <a:spLocks/>
            </p:cNvSpPr>
            <p:nvPr/>
          </p:nvSpPr>
          <p:spPr bwMode="gray">
            <a:xfrm>
              <a:off x="5877555" y="1926968"/>
              <a:ext cx="605173" cy="239982"/>
            </a:xfrm>
            <a:custGeom>
              <a:avLst/>
              <a:gdLst/>
              <a:ahLst/>
              <a:cxnLst>
                <a:cxn ang="0">
                  <a:pos x="56" y="138"/>
                </a:cxn>
                <a:cxn ang="0">
                  <a:pos x="148" y="138"/>
                </a:cxn>
                <a:cxn ang="0">
                  <a:pos x="148" y="184"/>
                </a:cxn>
                <a:cxn ang="0">
                  <a:pos x="350" y="184"/>
                </a:cxn>
                <a:cxn ang="0">
                  <a:pos x="464" y="70"/>
                </a:cxn>
                <a:cxn ang="0">
                  <a:pos x="447" y="54"/>
                </a:cxn>
                <a:cxn ang="0">
                  <a:pos x="400" y="54"/>
                </a:cxn>
                <a:cxn ang="0">
                  <a:pos x="400" y="7"/>
                </a:cxn>
                <a:cxn ang="0">
                  <a:pos x="357" y="7"/>
                </a:cxn>
                <a:cxn ang="0">
                  <a:pos x="325" y="41"/>
                </a:cxn>
                <a:cxn ang="0">
                  <a:pos x="287" y="41"/>
                </a:cxn>
                <a:cxn ang="0">
                  <a:pos x="262" y="17"/>
                </a:cxn>
                <a:cxn ang="0">
                  <a:pos x="253" y="7"/>
                </a:cxn>
                <a:cxn ang="0">
                  <a:pos x="233" y="29"/>
                </a:cxn>
                <a:cxn ang="0">
                  <a:pos x="199" y="29"/>
                </a:cxn>
                <a:cxn ang="0">
                  <a:pos x="170" y="0"/>
                </a:cxn>
                <a:cxn ang="0">
                  <a:pos x="131" y="0"/>
                </a:cxn>
                <a:cxn ang="0">
                  <a:pos x="131" y="46"/>
                </a:cxn>
                <a:cxn ang="0">
                  <a:pos x="89" y="46"/>
                </a:cxn>
                <a:cxn ang="0">
                  <a:pos x="51" y="7"/>
                </a:cxn>
                <a:cxn ang="0">
                  <a:pos x="0" y="58"/>
                </a:cxn>
                <a:cxn ang="0">
                  <a:pos x="56" y="112"/>
                </a:cxn>
                <a:cxn ang="0">
                  <a:pos x="56" y="138"/>
                </a:cxn>
              </a:cxnLst>
              <a:rect l="0" t="0" r="r" b="b"/>
              <a:pathLst>
                <a:path w="464" h="184">
                  <a:moveTo>
                    <a:pt x="56" y="138"/>
                  </a:moveTo>
                  <a:lnTo>
                    <a:pt x="148" y="138"/>
                  </a:lnTo>
                  <a:lnTo>
                    <a:pt x="148" y="184"/>
                  </a:lnTo>
                  <a:lnTo>
                    <a:pt x="350" y="184"/>
                  </a:lnTo>
                  <a:lnTo>
                    <a:pt x="464" y="70"/>
                  </a:lnTo>
                  <a:lnTo>
                    <a:pt x="447" y="54"/>
                  </a:lnTo>
                  <a:lnTo>
                    <a:pt x="400" y="54"/>
                  </a:lnTo>
                  <a:lnTo>
                    <a:pt x="400" y="7"/>
                  </a:lnTo>
                  <a:lnTo>
                    <a:pt x="357" y="7"/>
                  </a:lnTo>
                  <a:lnTo>
                    <a:pt x="325" y="41"/>
                  </a:lnTo>
                  <a:lnTo>
                    <a:pt x="287" y="41"/>
                  </a:lnTo>
                  <a:lnTo>
                    <a:pt x="262" y="17"/>
                  </a:lnTo>
                  <a:lnTo>
                    <a:pt x="253" y="7"/>
                  </a:lnTo>
                  <a:lnTo>
                    <a:pt x="233" y="29"/>
                  </a:lnTo>
                  <a:lnTo>
                    <a:pt x="199" y="29"/>
                  </a:lnTo>
                  <a:lnTo>
                    <a:pt x="170" y="0"/>
                  </a:lnTo>
                  <a:lnTo>
                    <a:pt x="131" y="0"/>
                  </a:lnTo>
                  <a:lnTo>
                    <a:pt x="131" y="46"/>
                  </a:lnTo>
                  <a:lnTo>
                    <a:pt x="89" y="46"/>
                  </a:lnTo>
                  <a:lnTo>
                    <a:pt x="51" y="7"/>
                  </a:lnTo>
                  <a:lnTo>
                    <a:pt x="0" y="58"/>
                  </a:lnTo>
                  <a:lnTo>
                    <a:pt x="56" y="112"/>
                  </a:lnTo>
                  <a:lnTo>
                    <a:pt x="56" y="13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1" name="Freeform 162">
              <a:extLst>
                <a:ext uri="{FF2B5EF4-FFF2-40B4-BE49-F238E27FC236}">
                  <a16:creationId xmlns="" xmlns:a16="http://schemas.microsoft.com/office/drawing/2014/main" id="{B5DCD2F0-3518-4A2B-821A-5359906622E7}"/>
                </a:ext>
              </a:extLst>
            </p:cNvPr>
            <p:cNvSpPr>
              <a:spLocks/>
            </p:cNvSpPr>
            <p:nvPr/>
          </p:nvSpPr>
          <p:spPr bwMode="gray">
            <a:xfrm>
              <a:off x="5567144" y="2243901"/>
              <a:ext cx="152597" cy="104340"/>
            </a:xfrm>
            <a:custGeom>
              <a:avLst/>
              <a:gdLst/>
              <a:ahLst/>
              <a:cxnLst>
                <a:cxn ang="0">
                  <a:pos x="46" y="17"/>
                </a:cxn>
                <a:cxn ang="0">
                  <a:pos x="29" y="0"/>
                </a:cxn>
                <a:cxn ang="0">
                  <a:pos x="0" y="29"/>
                </a:cxn>
                <a:cxn ang="0">
                  <a:pos x="7" y="39"/>
                </a:cxn>
                <a:cxn ang="0">
                  <a:pos x="7" y="80"/>
                </a:cxn>
                <a:cxn ang="0">
                  <a:pos x="33" y="80"/>
                </a:cxn>
                <a:cxn ang="0">
                  <a:pos x="75" y="39"/>
                </a:cxn>
                <a:cxn ang="0">
                  <a:pos x="75" y="68"/>
                </a:cxn>
                <a:cxn ang="0">
                  <a:pos x="117" y="68"/>
                </a:cxn>
                <a:cxn ang="0">
                  <a:pos x="117" y="51"/>
                </a:cxn>
                <a:cxn ang="0">
                  <a:pos x="100" y="34"/>
                </a:cxn>
                <a:cxn ang="0">
                  <a:pos x="100" y="25"/>
                </a:cxn>
                <a:cxn ang="0">
                  <a:pos x="37" y="25"/>
                </a:cxn>
                <a:cxn ang="0">
                  <a:pos x="46" y="17"/>
                </a:cxn>
              </a:cxnLst>
              <a:rect l="0" t="0" r="r" b="b"/>
              <a:pathLst>
                <a:path w="117" h="80">
                  <a:moveTo>
                    <a:pt x="46" y="17"/>
                  </a:moveTo>
                  <a:lnTo>
                    <a:pt x="29" y="0"/>
                  </a:lnTo>
                  <a:lnTo>
                    <a:pt x="0" y="29"/>
                  </a:lnTo>
                  <a:lnTo>
                    <a:pt x="7" y="39"/>
                  </a:lnTo>
                  <a:lnTo>
                    <a:pt x="7" y="80"/>
                  </a:lnTo>
                  <a:lnTo>
                    <a:pt x="33" y="80"/>
                  </a:lnTo>
                  <a:lnTo>
                    <a:pt x="75" y="39"/>
                  </a:lnTo>
                  <a:lnTo>
                    <a:pt x="75" y="68"/>
                  </a:lnTo>
                  <a:lnTo>
                    <a:pt x="117" y="68"/>
                  </a:lnTo>
                  <a:lnTo>
                    <a:pt x="117" y="51"/>
                  </a:lnTo>
                  <a:lnTo>
                    <a:pt x="100" y="34"/>
                  </a:lnTo>
                  <a:lnTo>
                    <a:pt x="100" y="25"/>
                  </a:lnTo>
                  <a:lnTo>
                    <a:pt x="37" y="25"/>
                  </a:lnTo>
                  <a:lnTo>
                    <a:pt x="46" y="1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2" name="Freeform 163">
              <a:extLst>
                <a:ext uri="{FF2B5EF4-FFF2-40B4-BE49-F238E27FC236}">
                  <a16:creationId xmlns="" xmlns:a16="http://schemas.microsoft.com/office/drawing/2014/main" id="{64BC121D-159E-4AED-A51B-592B631B4C14}"/>
                </a:ext>
              </a:extLst>
            </p:cNvPr>
            <p:cNvSpPr>
              <a:spLocks/>
            </p:cNvSpPr>
            <p:nvPr/>
          </p:nvSpPr>
          <p:spPr bwMode="gray">
            <a:xfrm>
              <a:off x="5615401" y="2173471"/>
              <a:ext cx="176074" cy="103036"/>
            </a:xfrm>
            <a:custGeom>
              <a:avLst/>
              <a:gdLst/>
              <a:ahLst/>
              <a:cxnLst>
                <a:cxn ang="0">
                  <a:pos x="46" y="0"/>
                </a:cxn>
                <a:cxn ang="0">
                  <a:pos x="33" y="12"/>
                </a:cxn>
                <a:cxn ang="0">
                  <a:pos x="4" y="12"/>
                </a:cxn>
                <a:cxn ang="0">
                  <a:pos x="0" y="15"/>
                </a:cxn>
                <a:cxn ang="0">
                  <a:pos x="0" y="46"/>
                </a:cxn>
                <a:cxn ang="0">
                  <a:pos x="16" y="29"/>
                </a:cxn>
                <a:cxn ang="0">
                  <a:pos x="33" y="46"/>
                </a:cxn>
                <a:cxn ang="0">
                  <a:pos x="9" y="71"/>
                </a:cxn>
                <a:cxn ang="0">
                  <a:pos x="0" y="79"/>
                </a:cxn>
                <a:cxn ang="0">
                  <a:pos x="63" y="79"/>
                </a:cxn>
                <a:cxn ang="0">
                  <a:pos x="63" y="59"/>
                </a:cxn>
                <a:cxn ang="0">
                  <a:pos x="96" y="59"/>
                </a:cxn>
                <a:cxn ang="0">
                  <a:pos x="135" y="20"/>
                </a:cxn>
                <a:cxn ang="0">
                  <a:pos x="135" y="0"/>
                </a:cxn>
                <a:cxn ang="0">
                  <a:pos x="72" y="0"/>
                </a:cxn>
                <a:cxn ang="0">
                  <a:pos x="46" y="0"/>
                </a:cxn>
              </a:cxnLst>
              <a:rect l="0" t="0" r="r" b="b"/>
              <a:pathLst>
                <a:path w="135" h="79">
                  <a:moveTo>
                    <a:pt x="46" y="0"/>
                  </a:moveTo>
                  <a:lnTo>
                    <a:pt x="33" y="12"/>
                  </a:lnTo>
                  <a:lnTo>
                    <a:pt x="4" y="12"/>
                  </a:lnTo>
                  <a:lnTo>
                    <a:pt x="0" y="15"/>
                  </a:lnTo>
                  <a:lnTo>
                    <a:pt x="0" y="46"/>
                  </a:lnTo>
                  <a:lnTo>
                    <a:pt x="16" y="29"/>
                  </a:lnTo>
                  <a:lnTo>
                    <a:pt x="33" y="46"/>
                  </a:lnTo>
                  <a:lnTo>
                    <a:pt x="9" y="71"/>
                  </a:lnTo>
                  <a:lnTo>
                    <a:pt x="0" y="79"/>
                  </a:lnTo>
                  <a:lnTo>
                    <a:pt x="63" y="79"/>
                  </a:lnTo>
                  <a:lnTo>
                    <a:pt x="63" y="59"/>
                  </a:lnTo>
                  <a:lnTo>
                    <a:pt x="96" y="59"/>
                  </a:lnTo>
                  <a:lnTo>
                    <a:pt x="135" y="20"/>
                  </a:lnTo>
                  <a:lnTo>
                    <a:pt x="135" y="0"/>
                  </a:lnTo>
                  <a:lnTo>
                    <a:pt x="72" y="0"/>
                  </a:lnTo>
                  <a:lnTo>
                    <a:pt x="46"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3" name="Freeform 164">
              <a:extLst>
                <a:ext uri="{FF2B5EF4-FFF2-40B4-BE49-F238E27FC236}">
                  <a16:creationId xmlns="" xmlns:a16="http://schemas.microsoft.com/office/drawing/2014/main" id="{951FE6AB-06D4-438A-9139-1FFEFFA9330B}"/>
                </a:ext>
              </a:extLst>
            </p:cNvPr>
            <p:cNvSpPr>
              <a:spLocks/>
            </p:cNvSpPr>
            <p:nvPr/>
          </p:nvSpPr>
          <p:spPr bwMode="gray">
            <a:xfrm>
              <a:off x="5122394" y="1887840"/>
              <a:ext cx="744727" cy="349539"/>
            </a:xfrm>
            <a:custGeom>
              <a:avLst/>
              <a:gdLst/>
              <a:ahLst/>
              <a:cxnLst>
                <a:cxn ang="0">
                  <a:pos x="128" y="167"/>
                </a:cxn>
                <a:cxn ang="0">
                  <a:pos x="127" y="194"/>
                </a:cxn>
                <a:cxn ang="0">
                  <a:pos x="94" y="230"/>
                </a:cxn>
                <a:cxn ang="0">
                  <a:pos x="119" y="255"/>
                </a:cxn>
                <a:cxn ang="0">
                  <a:pos x="139" y="234"/>
                </a:cxn>
                <a:cxn ang="0">
                  <a:pos x="156" y="251"/>
                </a:cxn>
                <a:cxn ang="0">
                  <a:pos x="156" y="188"/>
                </a:cxn>
                <a:cxn ang="0">
                  <a:pos x="202" y="188"/>
                </a:cxn>
                <a:cxn ang="0">
                  <a:pos x="227" y="214"/>
                </a:cxn>
                <a:cxn ang="0">
                  <a:pos x="265" y="214"/>
                </a:cxn>
                <a:cxn ang="0">
                  <a:pos x="290" y="214"/>
                </a:cxn>
                <a:cxn ang="0">
                  <a:pos x="345" y="268"/>
                </a:cxn>
                <a:cxn ang="0">
                  <a:pos x="378" y="234"/>
                </a:cxn>
                <a:cxn ang="0">
                  <a:pos x="382" y="231"/>
                </a:cxn>
                <a:cxn ang="0">
                  <a:pos x="411" y="231"/>
                </a:cxn>
                <a:cxn ang="0">
                  <a:pos x="424" y="219"/>
                </a:cxn>
                <a:cxn ang="0">
                  <a:pos x="450" y="219"/>
                </a:cxn>
                <a:cxn ang="0">
                  <a:pos x="513" y="219"/>
                </a:cxn>
                <a:cxn ang="0">
                  <a:pos x="513" y="176"/>
                </a:cxn>
                <a:cxn ang="0">
                  <a:pos x="564" y="125"/>
                </a:cxn>
                <a:cxn ang="0">
                  <a:pos x="564" y="105"/>
                </a:cxn>
                <a:cxn ang="0">
                  <a:pos x="571" y="96"/>
                </a:cxn>
                <a:cxn ang="0">
                  <a:pos x="550" y="96"/>
                </a:cxn>
                <a:cxn ang="0">
                  <a:pos x="521" y="67"/>
                </a:cxn>
                <a:cxn ang="0">
                  <a:pos x="454" y="67"/>
                </a:cxn>
                <a:cxn ang="0">
                  <a:pos x="394" y="8"/>
                </a:cxn>
                <a:cxn ang="0">
                  <a:pos x="374" y="30"/>
                </a:cxn>
                <a:cxn ang="0">
                  <a:pos x="324" y="30"/>
                </a:cxn>
                <a:cxn ang="0">
                  <a:pos x="294" y="0"/>
                </a:cxn>
                <a:cxn ang="0">
                  <a:pos x="273" y="0"/>
                </a:cxn>
                <a:cxn ang="0">
                  <a:pos x="244" y="30"/>
                </a:cxn>
                <a:cxn ang="0">
                  <a:pos x="197" y="30"/>
                </a:cxn>
                <a:cxn ang="0">
                  <a:pos x="180" y="47"/>
                </a:cxn>
                <a:cxn ang="0">
                  <a:pos x="197" y="47"/>
                </a:cxn>
                <a:cxn ang="0">
                  <a:pos x="197" y="79"/>
                </a:cxn>
                <a:cxn ang="0">
                  <a:pos x="214" y="96"/>
                </a:cxn>
                <a:cxn ang="0">
                  <a:pos x="105" y="96"/>
                </a:cxn>
                <a:cxn ang="0">
                  <a:pos x="93" y="84"/>
                </a:cxn>
                <a:cxn ang="0">
                  <a:pos x="54" y="84"/>
                </a:cxn>
                <a:cxn ang="0">
                  <a:pos x="0" y="139"/>
                </a:cxn>
                <a:cxn ang="0">
                  <a:pos x="59" y="198"/>
                </a:cxn>
                <a:cxn ang="0">
                  <a:pos x="88" y="168"/>
                </a:cxn>
                <a:cxn ang="0">
                  <a:pos x="128" y="167"/>
                </a:cxn>
              </a:cxnLst>
              <a:rect l="0" t="0" r="r" b="b"/>
              <a:pathLst>
                <a:path w="571" h="268">
                  <a:moveTo>
                    <a:pt x="128" y="167"/>
                  </a:moveTo>
                  <a:lnTo>
                    <a:pt x="127" y="194"/>
                  </a:lnTo>
                  <a:lnTo>
                    <a:pt x="94" y="230"/>
                  </a:lnTo>
                  <a:lnTo>
                    <a:pt x="119" y="255"/>
                  </a:lnTo>
                  <a:lnTo>
                    <a:pt x="139" y="234"/>
                  </a:lnTo>
                  <a:lnTo>
                    <a:pt x="156" y="251"/>
                  </a:lnTo>
                  <a:lnTo>
                    <a:pt x="156" y="188"/>
                  </a:lnTo>
                  <a:lnTo>
                    <a:pt x="202" y="188"/>
                  </a:lnTo>
                  <a:lnTo>
                    <a:pt x="227" y="214"/>
                  </a:lnTo>
                  <a:lnTo>
                    <a:pt x="265" y="214"/>
                  </a:lnTo>
                  <a:lnTo>
                    <a:pt x="290" y="214"/>
                  </a:lnTo>
                  <a:lnTo>
                    <a:pt x="345" y="268"/>
                  </a:lnTo>
                  <a:lnTo>
                    <a:pt x="378" y="234"/>
                  </a:lnTo>
                  <a:lnTo>
                    <a:pt x="382" y="231"/>
                  </a:lnTo>
                  <a:lnTo>
                    <a:pt x="411" y="231"/>
                  </a:lnTo>
                  <a:lnTo>
                    <a:pt x="424" y="219"/>
                  </a:lnTo>
                  <a:lnTo>
                    <a:pt x="450" y="219"/>
                  </a:lnTo>
                  <a:lnTo>
                    <a:pt x="513" y="219"/>
                  </a:lnTo>
                  <a:lnTo>
                    <a:pt x="513" y="176"/>
                  </a:lnTo>
                  <a:lnTo>
                    <a:pt x="564" y="125"/>
                  </a:lnTo>
                  <a:lnTo>
                    <a:pt x="564" y="105"/>
                  </a:lnTo>
                  <a:lnTo>
                    <a:pt x="571" y="96"/>
                  </a:lnTo>
                  <a:lnTo>
                    <a:pt x="550" y="96"/>
                  </a:lnTo>
                  <a:lnTo>
                    <a:pt x="521" y="67"/>
                  </a:lnTo>
                  <a:lnTo>
                    <a:pt x="454" y="67"/>
                  </a:lnTo>
                  <a:lnTo>
                    <a:pt x="394" y="8"/>
                  </a:lnTo>
                  <a:lnTo>
                    <a:pt x="374" y="30"/>
                  </a:lnTo>
                  <a:lnTo>
                    <a:pt x="324" y="30"/>
                  </a:lnTo>
                  <a:lnTo>
                    <a:pt x="294" y="0"/>
                  </a:lnTo>
                  <a:lnTo>
                    <a:pt x="273" y="0"/>
                  </a:lnTo>
                  <a:lnTo>
                    <a:pt x="244" y="30"/>
                  </a:lnTo>
                  <a:lnTo>
                    <a:pt x="197" y="30"/>
                  </a:lnTo>
                  <a:lnTo>
                    <a:pt x="180" y="47"/>
                  </a:lnTo>
                  <a:lnTo>
                    <a:pt x="197" y="47"/>
                  </a:lnTo>
                  <a:lnTo>
                    <a:pt x="197" y="79"/>
                  </a:lnTo>
                  <a:lnTo>
                    <a:pt x="214" y="96"/>
                  </a:lnTo>
                  <a:lnTo>
                    <a:pt x="105" y="96"/>
                  </a:lnTo>
                  <a:lnTo>
                    <a:pt x="93" y="84"/>
                  </a:lnTo>
                  <a:lnTo>
                    <a:pt x="54" y="84"/>
                  </a:lnTo>
                  <a:lnTo>
                    <a:pt x="0" y="139"/>
                  </a:lnTo>
                  <a:lnTo>
                    <a:pt x="59" y="198"/>
                  </a:lnTo>
                  <a:lnTo>
                    <a:pt x="88" y="168"/>
                  </a:lnTo>
                  <a:lnTo>
                    <a:pt x="128" y="16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4" name="Freeform 165">
              <a:extLst>
                <a:ext uri="{FF2B5EF4-FFF2-40B4-BE49-F238E27FC236}">
                  <a16:creationId xmlns="" xmlns:a16="http://schemas.microsoft.com/office/drawing/2014/main" id="{64E6DDCB-DCD1-4054-A6E7-20E8E7AE236F}"/>
                </a:ext>
              </a:extLst>
            </p:cNvPr>
            <p:cNvSpPr>
              <a:spLocks/>
            </p:cNvSpPr>
            <p:nvPr/>
          </p:nvSpPr>
          <p:spPr bwMode="gray">
            <a:xfrm>
              <a:off x="5325857" y="2133039"/>
              <a:ext cx="332584" cy="215201"/>
            </a:xfrm>
            <a:custGeom>
              <a:avLst/>
              <a:gdLst/>
              <a:ahLst/>
              <a:cxnLst>
                <a:cxn ang="0">
                  <a:pos x="185" y="114"/>
                </a:cxn>
                <a:cxn ang="0">
                  <a:pos x="214" y="85"/>
                </a:cxn>
                <a:cxn ang="0">
                  <a:pos x="231" y="102"/>
                </a:cxn>
                <a:cxn ang="0">
                  <a:pos x="255" y="77"/>
                </a:cxn>
                <a:cxn ang="0">
                  <a:pos x="238" y="60"/>
                </a:cxn>
                <a:cxn ang="0">
                  <a:pos x="222" y="77"/>
                </a:cxn>
                <a:cxn ang="0">
                  <a:pos x="222" y="46"/>
                </a:cxn>
                <a:cxn ang="0">
                  <a:pos x="189" y="80"/>
                </a:cxn>
                <a:cxn ang="0">
                  <a:pos x="134" y="26"/>
                </a:cxn>
                <a:cxn ang="0">
                  <a:pos x="109" y="26"/>
                </a:cxn>
                <a:cxn ang="0">
                  <a:pos x="71" y="26"/>
                </a:cxn>
                <a:cxn ang="0">
                  <a:pos x="46" y="0"/>
                </a:cxn>
                <a:cxn ang="0">
                  <a:pos x="0" y="0"/>
                </a:cxn>
                <a:cxn ang="0">
                  <a:pos x="0" y="63"/>
                </a:cxn>
                <a:cxn ang="0">
                  <a:pos x="17" y="80"/>
                </a:cxn>
                <a:cxn ang="0">
                  <a:pos x="34" y="80"/>
                </a:cxn>
                <a:cxn ang="0">
                  <a:pos x="34" y="56"/>
                </a:cxn>
                <a:cxn ang="0">
                  <a:pos x="63" y="56"/>
                </a:cxn>
                <a:cxn ang="0">
                  <a:pos x="129" y="124"/>
                </a:cxn>
                <a:cxn ang="0">
                  <a:pos x="163" y="124"/>
                </a:cxn>
                <a:cxn ang="0">
                  <a:pos x="185" y="144"/>
                </a:cxn>
                <a:cxn ang="0">
                  <a:pos x="185" y="165"/>
                </a:cxn>
                <a:cxn ang="0">
                  <a:pos x="192" y="165"/>
                </a:cxn>
                <a:cxn ang="0">
                  <a:pos x="192" y="124"/>
                </a:cxn>
                <a:cxn ang="0">
                  <a:pos x="185" y="114"/>
                </a:cxn>
              </a:cxnLst>
              <a:rect l="0" t="0" r="r" b="b"/>
              <a:pathLst>
                <a:path w="255" h="165">
                  <a:moveTo>
                    <a:pt x="185" y="114"/>
                  </a:moveTo>
                  <a:lnTo>
                    <a:pt x="214" y="85"/>
                  </a:lnTo>
                  <a:lnTo>
                    <a:pt x="231" y="102"/>
                  </a:lnTo>
                  <a:lnTo>
                    <a:pt x="255" y="77"/>
                  </a:lnTo>
                  <a:lnTo>
                    <a:pt x="238" y="60"/>
                  </a:lnTo>
                  <a:lnTo>
                    <a:pt x="222" y="77"/>
                  </a:lnTo>
                  <a:lnTo>
                    <a:pt x="222" y="46"/>
                  </a:lnTo>
                  <a:lnTo>
                    <a:pt x="189" y="80"/>
                  </a:lnTo>
                  <a:lnTo>
                    <a:pt x="134" y="26"/>
                  </a:lnTo>
                  <a:lnTo>
                    <a:pt x="109" y="26"/>
                  </a:lnTo>
                  <a:lnTo>
                    <a:pt x="71" y="26"/>
                  </a:lnTo>
                  <a:lnTo>
                    <a:pt x="46" y="0"/>
                  </a:lnTo>
                  <a:lnTo>
                    <a:pt x="0" y="0"/>
                  </a:lnTo>
                  <a:lnTo>
                    <a:pt x="0" y="63"/>
                  </a:lnTo>
                  <a:lnTo>
                    <a:pt x="17" y="80"/>
                  </a:lnTo>
                  <a:lnTo>
                    <a:pt x="34" y="80"/>
                  </a:lnTo>
                  <a:lnTo>
                    <a:pt x="34" y="56"/>
                  </a:lnTo>
                  <a:lnTo>
                    <a:pt x="63" y="56"/>
                  </a:lnTo>
                  <a:lnTo>
                    <a:pt x="129" y="124"/>
                  </a:lnTo>
                  <a:lnTo>
                    <a:pt x="163" y="124"/>
                  </a:lnTo>
                  <a:lnTo>
                    <a:pt x="185" y="144"/>
                  </a:lnTo>
                  <a:lnTo>
                    <a:pt x="185" y="165"/>
                  </a:lnTo>
                  <a:lnTo>
                    <a:pt x="192" y="165"/>
                  </a:lnTo>
                  <a:lnTo>
                    <a:pt x="192" y="124"/>
                  </a:lnTo>
                  <a:lnTo>
                    <a:pt x="185" y="11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5" name="Freeform 166">
              <a:extLst>
                <a:ext uri="{FF2B5EF4-FFF2-40B4-BE49-F238E27FC236}">
                  <a16:creationId xmlns="" xmlns:a16="http://schemas.microsoft.com/office/drawing/2014/main" id="{406DA32B-7074-4308-AE35-D4FE4AD36A38}"/>
                </a:ext>
              </a:extLst>
            </p:cNvPr>
            <p:cNvSpPr>
              <a:spLocks noEditPoints="1"/>
            </p:cNvSpPr>
            <p:nvPr/>
          </p:nvSpPr>
          <p:spPr bwMode="gray">
            <a:xfrm>
              <a:off x="4470268" y="1870885"/>
              <a:ext cx="49562" cy="65213"/>
            </a:xfrm>
            <a:custGeom>
              <a:avLst/>
              <a:gdLst/>
              <a:ahLst/>
              <a:cxnLst>
                <a:cxn ang="0">
                  <a:pos x="26" y="46"/>
                </a:cxn>
                <a:cxn ang="0">
                  <a:pos x="34" y="46"/>
                </a:cxn>
                <a:cxn ang="0">
                  <a:pos x="34" y="33"/>
                </a:cxn>
                <a:cxn ang="0">
                  <a:pos x="26" y="33"/>
                </a:cxn>
                <a:cxn ang="0">
                  <a:pos x="26" y="46"/>
                </a:cxn>
                <a:cxn ang="0">
                  <a:pos x="38" y="12"/>
                </a:cxn>
                <a:cxn ang="0">
                  <a:pos x="26" y="0"/>
                </a:cxn>
                <a:cxn ang="0">
                  <a:pos x="0" y="24"/>
                </a:cxn>
                <a:cxn ang="0">
                  <a:pos x="0" y="50"/>
                </a:cxn>
                <a:cxn ang="0">
                  <a:pos x="26" y="50"/>
                </a:cxn>
                <a:cxn ang="0">
                  <a:pos x="12" y="38"/>
                </a:cxn>
                <a:cxn ang="0">
                  <a:pos x="38" y="12"/>
                </a:cxn>
              </a:cxnLst>
              <a:rect l="0" t="0" r="r" b="b"/>
              <a:pathLst>
                <a:path w="38" h="50">
                  <a:moveTo>
                    <a:pt x="26" y="46"/>
                  </a:moveTo>
                  <a:lnTo>
                    <a:pt x="34" y="46"/>
                  </a:lnTo>
                  <a:lnTo>
                    <a:pt x="34" y="33"/>
                  </a:lnTo>
                  <a:lnTo>
                    <a:pt x="26" y="33"/>
                  </a:lnTo>
                  <a:lnTo>
                    <a:pt x="26" y="46"/>
                  </a:lnTo>
                  <a:close/>
                  <a:moveTo>
                    <a:pt x="38" y="12"/>
                  </a:moveTo>
                  <a:lnTo>
                    <a:pt x="26" y="0"/>
                  </a:lnTo>
                  <a:lnTo>
                    <a:pt x="0" y="24"/>
                  </a:lnTo>
                  <a:lnTo>
                    <a:pt x="0" y="50"/>
                  </a:lnTo>
                  <a:lnTo>
                    <a:pt x="26" y="50"/>
                  </a:lnTo>
                  <a:lnTo>
                    <a:pt x="12" y="38"/>
                  </a:lnTo>
                  <a:lnTo>
                    <a:pt x="38" y="1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6" name="Freeform 167">
              <a:extLst>
                <a:ext uri="{FF2B5EF4-FFF2-40B4-BE49-F238E27FC236}">
                  <a16:creationId xmlns="" xmlns:a16="http://schemas.microsoft.com/office/drawing/2014/main" id="{8355883A-2B60-49F3-94C9-5A53E3CEC247}"/>
                </a:ext>
              </a:extLst>
            </p:cNvPr>
            <p:cNvSpPr>
              <a:spLocks noEditPoints="1"/>
            </p:cNvSpPr>
            <p:nvPr/>
          </p:nvSpPr>
          <p:spPr bwMode="gray">
            <a:xfrm>
              <a:off x="5155000" y="2225641"/>
              <a:ext cx="84776" cy="103036"/>
            </a:xfrm>
            <a:custGeom>
              <a:avLst/>
              <a:gdLst/>
              <a:ahLst/>
              <a:cxnLst>
                <a:cxn ang="0">
                  <a:pos x="43" y="0"/>
                </a:cxn>
                <a:cxn ang="0">
                  <a:pos x="22" y="22"/>
                </a:cxn>
                <a:cxn ang="0">
                  <a:pos x="9" y="9"/>
                </a:cxn>
                <a:cxn ang="0">
                  <a:pos x="9" y="43"/>
                </a:cxn>
                <a:cxn ang="0">
                  <a:pos x="29" y="65"/>
                </a:cxn>
                <a:cxn ang="0">
                  <a:pos x="46" y="65"/>
                </a:cxn>
                <a:cxn ang="0">
                  <a:pos x="65" y="79"/>
                </a:cxn>
                <a:cxn ang="0">
                  <a:pos x="65" y="23"/>
                </a:cxn>
                <a:cxn ang="0">
                  <a:pos x="43" y="0"/>
                </a:cxn>
                <a:cxn ang="0">
                  <a:pos x="0" y="60"/>
                </a:cxn>
                <a:cxn ang="0">
                  <a:pos x="5" y="65"/>
                </a:cxn>
                <a:cxn ang="0">
                  <a:pos x="12" y="65"/>
                </a:cxn>
                <a:cxn ang="0">
                  <a:pos x="9" y="60"/>
                </a:cxn>
                <a:cxn ang="0">
                  <a:pos x="0" y="60"/>
                </a:cxn>
              </a:cxnLst>
              <a:rect l="0" t="0" r="r" b="b"/>
              <a:pathLst>
                <a:path w="65" h="79">
                  <a:moveTo>
                    <a:pt x="43" y="0"/>
                  </a:moveTo>
                  <a:lnTo>
                    <a:pt x="22" y="22"/>
                  </a:lnTo>
                  <a:lnTo>
                    <a:pt x="9" y="9"/>
                  </a:lnTo>
                  <a:lnTo>
                    <a:pt x="9" y="43"/>
                  </a:lnTo>
                  <a:lnTo>
                    <a:pt x="29" y="65"/>
                  </a:lnTo>
                  <a:lnTo>
                    <a:pt x="46" y="65"/>
                  </a:lnTo>
                  <a:lnTo>
                    <a:pt x="65" y="79"/>
                  </a:lnTo>
                  <a:lnTo>
                    <a:pt x="65" y="23"/>
                  </a:lnTo>
                  <a:lnTo>
                    <a:pt x="43" y="0"/>
                  </a:lnTo>
                  <a:close/>
                  <a:moveTo>
                    <a:pt x="0" y="60"/>
                  </a:moveTo>
                  <a:lnTo>
                    <a:pt x="5" y="65"/>
                  </a:lnTo>
                  <a:lnTo>
                    <a:pt x="12" y="65"/>
                  </a:lnTo>
                  <a:lnTo>
                    <a:pt x="9" y="60"/>
                  </a:lnTo>
                  <a:lnTo>
                    <a:pt x="0" y="6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7" name="Freeform 168">
              <a:extLst>
                <a:ext uri="{FF2B5EF4-FFF2-40B4-BE49-F238E27FC236}">
                  <a16:creationId xmlns="" xmlns:a16="http://schemas.microsoft.com/office/drawing/2014/main" id="{0C880B09-D532-4DD2-B4E7-7358225C7C0A}"/>
                </a:ext>
              </a:extLst>
            </p:cNvPr>
            <p:cNvSpPr>
              <a:spLocks/>
            </p:cNvSpPr>
            <p:nvPr/>
          </p:nvSpPr>
          <p:spPr bwMode="gray">
            <a:xfrm>
              <a:off x="4508092" y="2079565"/>
              <a:ext cx="126512" cy="53474"/>
            </a:xfrm>
            <a:custGeom>
              <a:avLst/>
              <a:gdLst/>
              <a:ahLst/>
              <a:cxnLst>
                <a:cxn ang="0">
                  <a:pos x="85" y="0"/>
                </a:cxn>
                <a:cxn ang="0">
                  <a:pos x="51" y="0"/>
                </a:cxn>
                <a:cxn ang="0">
                  <a:pos x="29" y="21"/>
                </a:cxn>
                <a:cxn ang="0">
                  <a:pos x="0" y="21"/>
                </a:cxn>
                <a:cxn ang="0">
                  <a:pos x="0" y="34"/>
                </a:cxn>
                <a:cxn ang="0">
                  <a:pos x="9" y="41"/>
                </a:cxn>
                <a:cxn ang="0">
                  <a:pos x="39" y="41"/>
                </a:cxn>
                <a:cxn ang="0">
                  <a:pos x="68" y="41"/>
                </a:cxn>
                <a:cxn ang="0">
                  <a:pos x="97" y="12"/>
                </a:cxn>
                <a:cxn ang="0">
                  <a:pos x="85" y="0"/>
                </a:cxn>
              </a:cxnLst>
              <a:rect l="0" t="0" r="r" b="b"/>
              <a:pathLst>
                <a:path w="97" h="41">
                  <a:moveTo>
                    <a:pt x="85" y="0"/>
                  </a:moveTo>
                  <a:lnTo>
                    <a:pt x="51" y="0"/>
                  </a:lnTo>
                  <a:lnTo>
                    <a:pt x="29" y="21"/>
                  </a:lnTo>
                  <a:lnTo>
                    <a:pt x="0" y="21"/>
                  </a:lnTo>
                  <a:lnTo>
                    <a:pt x="0" y="34"/>
                  </a:lnTo>
                  <a:lnTo>
                    <a:pt x="9" y="41"/>
                  </a:lnTo>
                  <a:lnTo>
                    <a:pt x="39" y="41"/>
                  </a:lnTo>
                  <a:lnTo>
                    <a:pt x="68" y="41"/>
                  </a:lnTo>
                  <a:lnTo>
                    <a:pt x="97" y="12"/>
                  </a:lnTo>
                  <a:lnTo>
                    <a:pt x="85"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8" name="Freeform 169">
              <a:extLst>
                <a:ext uri="{FF2B5EF4-FFF2-40B4-BE49-F238E27FC236}">
                  <a16:creationId xmlns="" xmlns:a16="http://schemas.microsoft.com/office/drawing/2014/main" id="{408586AE-4368-45B6-9941-9F546F2F2CAB}"/>
                </a:ext>
              </a:extLst>
            </p:cNvPr>
            <p:cNvSpPr>
              <a:spLocks/>
            </p:cNvSpPr>
            <p:nvPr/>
          </p:nvSpPr>
          <p:spPr bwMode="gray">
            <a:xfrm>
              <a:off x="4558957" y="2133039"/>
              <a:ext cx="41736" cy="22172"/>
            </a:xfrm>
            <a:custGeom>
              <a:avLst/>
              <a:gdLst/>
              <a:ahLst/>
              <a:cxnLst>
                <a:cxn ang="0">
                  <a:pos x="32" y="5"/>
                </a:cxn>
                <a:cxn ang="0">
                  <a:pos x="29" y="0"/>
                </a:cxn>
                <a:cxn ang="0">
                  <a:pos x="0" y="0"/>
                </a:cxn>
                <a:cxn ang="0">
                  <a:pos x="0" y="13"/>
                </a:cxn>
                <a:cxn ang="0">
                  <a:pos x="7" y="13"/>
                </a:cxn>
                <a:cxn ang="0">
                  <a:pos x="7" y="17"/>
                </a:cxn>
                <a:cxn ang="0">
                  <a:pos x="20" y="17"/>
                </a:cxn>
                <a:cxn ang="0">
                  <a:pos x="32" y="5"/>
                </a:cxn>
              </a:cxnLst>
              <a:rect l="0" t="0" r="r" b="b"/>
              <a:pathLst>
                <a:path w="32" h="17">
                  <a:moveTo>
                    <a:pt x="32" y="5"/>
                  </a:moveTo>
                  <a:lnTo>
                    <a:pt x="29" y="0"/>
                  </a:lnTo>
                  <a:lnTo>
                    <a:pt x="0" y="0"/>
                  </a:lnTo>
                  <a:lnTo>
                    <a:pt x="0" y="13"/>
                  </a:lnTo>
                  <a:lnTo>
                    <a:pt x="7" y="13"/>
                  </a:lnTo>
                  <a:lnTo>
                    <a:pt x="7" y="17"/>
                  </a:lnTo>
                  <a:lnTo>
                    <a:pt x="20" y="17"/>
                  </a:lnTo>
                  <a:lnTo>
                    <a:pt x="32" y="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89" name="Freeform 170">
              <a:extLst>
                <a:ext uri="{FF2B5EF4-FFF2-40B4-BE49-F238E27FC236}">
                  <a16:creationId xmlns="" xmlns:a16="http://schemas.microsoft.com/office/drawing/2014/main" id="{AA5F67C7-A00F-4F6E-9CFC-FB1B55213AD0}"/>
                </a:ext>
              </a:extLst>
            </p:cNvPr>
            <p:cNvSpPr>
              <a:spLocks noEditPoints="1"/>
            </p:cNvSpPr>
            <p:nvPr/>
          </p:nvSpPr>
          <p:spPr bwMode="gray">
            <a:xfrm>
              <a:off x="4441575" y="2133039"/>
              <a:ext cx="215201" cy="256938"/>
            </a:xfrm>
            <a:custGeom>
              <a:avLst/>
              <a:gdLst/>
              <a:ahLst/>
              <a:cxnLst>
                <a:cxn ang="0">
                  <a:pos x="111" y="197"/>
                </a:cxn>
                <a:cxn ang="0">
                  <a:pos x="111" y="168"/>
                </a:cxn>
                <a:cxn ang="0">
                  <a:pos x="80" y="168"/>
                </a:cxn>
                <a:cxn ang="0">
                  <a:pos x="111" y="197"/>
                </a:cxn>
                <a:cxn ang="0">
                  <a:pos x="7" y="170"/>
                </a:cxn>
                <a:cxn ang="0">
                  <a:pos x="28" y="170"/>
                </a:cxn>
                <a:cxn ang="0">
                  <a:pos x="28" y="127"/>
                </a:cxn>
                <a:cxn ang="0">
                  <a:pos x="7" y="127"/>
                </a:cxn>
                <a:cxn ang="0">
                  <a:pos x="7" y="170"/>
                </a:cxn>
                <a:cxn ang="0">
                  <a:pos x="157" y="127"/>
                </a:cxn>
                <a:cxn ang="0">
                  <a:pos x="165" y="117"/>
                </a:cxn>
                <a:cxn ang="0">
                  <a:pos x="119" y="71"/>
                </a:cxn>
                <a:cxn ang="0">
                  <a:pos x="107" y="71"/>
                </a:cxn>
                <a:cxn ang="0">
                  <a:pos x="82" y="46"/>
                </a:cxn>
                <a:cxn ang="0">
                  <a:pos x="82" y="13"/>
                </a:cxn>
                <a:cxn ang="0">
                  <a:pos x="90" y="13"/>
                </a:cxn>
                <a:cxn ang="0">
                  <a:pos x="90" y="0"/>
                </a:cxn>
                <a:cxn ang="0">
                  <a:pos x="51" y="0"/>
                </a:cxn>
                <a:cxn ang="0">
                  <a:pos x="30" y="22"/>
                </a:cxn>
                <a:cxn ang="0">
                  <a:pos x="13" y="5"/>
                </a:cxn>
                <a:cxn ang="0">
                  <a:pos x="0" y="17"/>
                </a:cxn>
                <a:cxn ang="0">
                  <a:pos x="0" y="59"/>
                </a:cxn>
                <a:cxn ang="0">
                  <a:pos x="14" y="59"/>
                </a:cxn>
                <a:cxn ang="0">
                  <a:pos x="34" y="39"/>
                </a:cxn>
                <a:cxn ang="0">
                  <a:pos x="56" y="59"/>
                </a:cxn>
                <a:cxn ang="0">
                  <a:pos x="56" y="76"/>
                </a:cxn>
                <a:cxn ang="0">
                  <a:pos x="85" y="105"/>
                </a:cxn>
                <a:cxn ang="0">
                  <a:pos x="111" y="105"/>
                </a:cxn>
                <a:cxn ang="0">
                  <a:pos x="111" y="122"/>
                </a:cxn>
                <a:cxn ang="0">
                  <a:pos x="128" y="139"/>
                </a:cxn>
                <a:cxn ang="0">
                  <a:pos x="114" y="151"/>
                </a:cxn>
                <a:cxn ang="0">
                  <a:pos x="128" y="164"/>
                </a:cxn>
                <a:cxn ang="0">
                  <a:pos x="153" y="139"/>
                </a:cxn>
                <a:cxn ang="0">
                  <a:pos x="131" y="117"/>
                </a:cxn>
                <a:cxn ang="0">
                  <a:pos x="141" y="110"/>
                </a:cxn>
                <a:cxn ang="0">
                  <a:pos x="157" y="127"/>
                </a:cxn>
                <a:cxn ang="0">
                  <a:pos x="68" y="56"/>
                </a:cxn>
                <a:cxn ang="0">
                  <a:pos x="76" y="56"/>
                </a:cxn>
                <a:cxn ang="0">
                  <a:pos x="76" y="63"/>
                </a:cxn>
                <a:cxn ang="0">
                  <a:pos x="68" y="63"/>
                </a:cxn>
                <a:cxn ang="0">
                  <a:pos x="68" y="56"/>
                </a:cxn>
                <a:cxn ang="0">
                  <a:pos x="79" y="91"/>
                </a:cxn>
                <a:cxn ang="0">
                  <a:pos x="71" y="91"/>
                </a:cxn>
                <a:cxn ang="0">
                  <a:pos x="71" y="82"/>
                </a:cxn>
                <a:cxn ang="0">
                  <a:pos x="79" y="82"/>
                </a:cxn>
                <a:cxn ang="0">
                  <a:pos x="79" y="91"/>
                </a:cxn>
              </a:cxnLst>
              <a:rect l="0" t="0" r="r" b="b"/>
              <a:pathLst>
                <a:path w="165" h="197">
                  <a:moveTo>
                    <a:pt x="111" y="197"/>
                  </a:moveTo>
                  <a:lnTo>
                    <a:pt x="111" y="168"/>
                  </a:lnTo>
                  <a:lnTo>
                    <a:pt x="80" y="168"/>
                  </a:lnTo>
                  <a:lnTo>
                    <a:pt x="111" y="197"/>
                  </a:lnTo>
                  <a:close/>
                  <a:moveTo>
                    <a:pt x="7" y="170"/>
                  </a:moveTo>
                  <a:lnTo>
                    <a:pt x="28" y="170"/>
                  </a:lnTo>
                  <a:lnTo>
                    <a:pt x="28" y="127"/>
                  </a:lnTo>
                  <a:lnTo>
                    <a:pt x="7" y="127"/>
                  </a:lnTo>
                  <a:lnTo>
                    <a:pt x="7" y="170"/>
                  </a:lnTo>
                  <a:close/>
                  <a:moveTo>
                    <a:pt x="157" y="127"/>
                  </a:moveTo>
                  <a:lnTo>
                    <a:pt x="165" y="117"/>
                  </a:lnTo>
                  <a:lnTo>
                    <a:pt x="119" y="71"/>
                  </a:lnTo>
                  <a:lnTo>
                    <a:pt x="107" y="71"/>
                  </a:lnTo>
                  <a:lnTo>
                    <a:pt x="82" y="46"/>
                  </a:lnTo>
                  <a:lnTo>
                    <a:pt x="82" y="13"/>
                  </a:lnTo>
                  <a:lnTo>
                    <a:pt x="90" y="13"/>
                  </a:lnTo>
                  <a:lnTo>
                    <a:pt x="90" y="0"/>
                  </a:lnTo>
                  <a:lnTo>
                    <a:pt x="51" y="0"/>
                  </a:lnTo>
                  <a:lnTo>
                    <a:pt x="30" y="22"/>
                  </a:lnTo>
                  <a:lnTo>
                    <a:pt x="13" y="5"/>
                  </a:lnTo>
                  <a:lnTo>
                    <a:pt x="0" y="17"/>
                  </a:lnTo>
                  <a:lnTo>
                    <a:pt x="0" y="59"/>
                  </a:lnTo>
                  <a:lnTo>
                    <a:pt x="14" y="59"/>
                  </a:lnTo>
                  <a:lnTo>
                    <a:pt x="34" y="39"/>
                  </a:lnTo>
                  <a:lnTo>
                    <a:pt x="56" y="59"/>
                  </a:lnTo>
                  <a:lnTo>
                    <a:pt x="56" y="76"/>
                  </a:lnTo>
                  <a:lnTo>
                    <a:pt x="85" y="105"/>
                  </a:lnTo>
                  <a:lnTo>
                    <a:pt x="111" y="105"/>
                  </a:lnTo>
                  <a:lnTo>
                    <a:pt x="111" y="122"/>
                  </a:lnTo>
                  <a:lnTo>
                    <a:pt x="128" y="139"/>
                  </a:lnTo>
                  <a:lnTo>
                    <a:pt x="114" y="151"/>
                  </a:lnTo>
                  <a:lnTo>
                    <a:pt x="128" y="164"/>
                  </a:lnTo>
                  <a:lnTo>
                    <a:pt x="153" y="139"/>
                  </a:lnTo>
                  <a:lnTo>
                    <a:pt x="131" y="117"/>
                  </a:lnTo>
                  <a:lnTo>
                    <a:pt x="141" y="110"/>
                  </a:lnTo>
                  <a:lnTo>
                    <a:pt x="157" y="127"/>
                  </a:lnTo>
                  <a:close/>
                  <a:moveTo>
                    <a:pt x="68" y="56"/>
                  </a:moveTo>
                  <a:lnTo>
                    <a:pt x="76" y="56"/>
                  </a:lnTo>
                  <a:lnTo>
                    <a:pt x="76" y="63"/>
                  </a:lnTo>
                  <a:lnTo>
                    <a:pt x="68" y="63"/>
                  </a:lnTo>
                  <a:lnTo>
                    <a:pt x="68" y="56"/>
                  </a:lnTo>
                  <a:close/>
                  <a:moveTo>
                    <a:pt x="79" y="91"/>
                  </a:moveTo>
                  <a:lnTo>
                    <a:pt x="71" y="91"/>
                  </a:lnTo>
                  <a:lnTo>
                    <a:pt x="71" y="82"/>
                  </a:lnTo>
                  <a:lnTo>
                    <a:pt x="79" y="82"/>
                  </a:lnTo>
                  <a:lnTo>
                    <a:pt x="79" y="9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0" name="Freeform 171">
              <a:extLst>
                <a:ext uri="{FF2B5EF4-FFF2-40B4-BE49-F238E27FC236}">
                  <a16:creationId xmlns="" xmlns:a16="http://schemas.microsoft.com/office/drawing/2014/main" id="{16FE2497-75FC-4047-AA90-FAF126788C8E}"/>
                </a:ext>
              </a:extLst>
            </p:cNvPr>
            <p:cNvSpPr>
              <a:spLocks/>
            </p:cNvSpPr>
            <p:nvPr/>
          </p:nvSpPr>
          <p:spPr bwMode="gray">
            <a:xfrm>
              <a:off x="4568087" y="2139561"/>
              <a:ext cx="88689" cy="71734"/>
            </a:xfrm>
            <a:custGeom>
              <a:avLst/>
              <a:gdLst/>
              <a:ahLst/>
              <a:cxnLst>
                <a:cxn ang="0">
                  <a:pos x="34" y="29"/>
                </a:cxn>
                <a:cxn ang="0">
                  <a:pos x="34" y="26"/>
                </a:cxn>
                <a:cxn ang="0">
                  <a:pos x="68" y="26"/>
                </a:cxn>
                <a:cxn ang="0">
                  <a:pos x="68" y="17"/>
                </a:cxn>
                <a:cxn ang="0">
                  <a:pos x="42" y="17"/>
                </a:cxn>
                <a:cxn ang="0">
                  <a:pos x="25" y="0"/>
                </a:cxn>
                <a:cxn ang="0">
                  <a:pos x="13" y="12"/>
                </a:cxn>
                <a:cxn ang="0">
                  <a:pos x="0" y="12"/>
                </a:cxn>
                <a:cxn ang="0">
                  <a:pos x="0" y="25"/>
                </a:cxn>
                <a:cxn ang="0">
                  <a:pos x="17" y="41"/>
                </a:cxn>
                <a:cxn ang="0">
                  <a:pos x="44" y="41"/>
                </a:cxn>
                <a:cxn ang="0">
                  <a:pos x="59" y="55"/>
                </a:cxn>
                <a:cxn ang="0">
                  <a:pos x="59" y="55"/>
                </a:cxn>
                <a:cxn ang="0">
                  <a:pos x="34" y="29"/>
                </a:cxn>
              </a:cxnLst>
              <a:rect l="0" t="0" r="r" b="b"/>
              <a:pathLst>
                <a:path w="68" h="55">
                  <a:moveTo>
                    <a:pt x="34" y="29"/>
                  </a:moveTo>
                  <a:lnTo>
                    <a:pt x="34" y="26"/>
                  </a:lnTo>
                  <a:lnTo>
                    <a:pt x="68" y="26"/>
                  </a:lnTo>
                  <a:lnTo>
                    <a:pt x="68" y="17"/>
                  </a:lnTo>
                  <a:lnTo>
                    <a:pt x="42" y="17"/>
                  </a:lnTo>
                  <a:lnTo>
                    <a:pt x="25" y="0"/>
                  </a:lnTo>
                  <a:lnTo>
                    <a:pt x="13" y="12"/>
                  </a:lnTo>
                  <a:lnTo>
                    <a:pt x="0" y="12"/>
                  </a:lnTo>
                  <a:lnTo>
                    <a:pt x="0" y="25"/>
                  </a:lnTo>
                  <a:lnTo>
                    <a:pt x="17" y="41"/>
                  </a:lnTo>
                  <a:lnTo>
                    <a:pt x="44" y="41"/>
                  </a:lnTo>
                  <a:lnTo>
                    <a:pt x="59" y="55"/>
                  </a:lnTo>
                  <a:lnTo>
                    <a:pt x="59" y="55"/>
                  </a:lnTo>
                  <a:lnTo>
                    <a:pt x="34" y="2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1" name="Freeform 172">
              <a:extLst>
                <a:ext uri="{FF2B5EF4-FFF2-40B4-BE49-F238E27FC236}">
                  <a16:creationId xmlns="" xmlns:a16="http://schemas.microsoft.com/office/drawing/2014/main" id="{D16DA973-EAC1-43BE-8017-919016EF1280}"/>
                </a:ext>
              </a:extLst>
            </p:cNvPr>
            <p:cNvSpPr>
              <a:spLocks/>
            </p:cNvSpPr>
            <p:nvPr/>
          </p:nvSpPr>
          <p:spPr bwMode="gray">
            <a:xfrm>
              <a:off x="4612432" y="2173471"/>
              <a:ext cx="48257" cy="44345"/>
            </a:xfrm>
            <a:custGeom>
              <a:avLst/>
              <a:gdLst/>
              <a:ahLst/>
              <a:cxnLst>
                <a:cxn ang="0">
                  <a:pos x="37" y="25"/>
                </a:cxn>
                <a:cxn ang="0">
                  <a:pos x="37" y="0"/>
                </a:cxn>
                <a:cxn ang="0">
                  <a:pos x="34" y="0"/>
                </a:cxn>
                <a:cxn ang="0">
                  <a:pos x="0" y="0"/>
                </a:cxn>
                <a:cxn ang="0">
                  <a:pos x="0" y="3"/>
                </a:cxn>
                <a:cxn ang="0">
                  <a:pos x="25" y="29"/>
                </a:cxn>
                <a:cxn ang="0">
                  <a:pos x="25" y="29"/>
                </a:cxn>
                <a:cxn ang="0">
                  <a:pos x="28" y="34"/>
                </a:cxn>
                <a:cxn ang="0">
                  <a:pos x="37" y="25"/>
                </a:cxn>
                <a:cxn ang="0">
                  <a:pos x="37" y="25"/>
                </a:cxn>
              </a:cxnLst>
              <a:rect l="0" t="0" r="r" b="b"/>
              <a:pathLst>
                <a:path w="37" h="34">
                  <a:moveTo>
                    <a:pt x="37" y="25"/>
                  </a:moveTo>
                  <a:lnTo>
                    <a:pt x="37" y="0"/>
                  </a:lnTo>
                  <a:lnTo>
                    <a:pt x="34" y="0"/>
                  </a:lnTo>
                  <a:lnTo>
                    <a:pt x="0" y="0"/>
                  </a:lnTo>
                  <a:lnTo>
                    <a:pt x="0" y="3"/>
                  </a:lnTo>
                  <a:lnTo>
                    <a:pt x="25" y="29"/>
                  </a:lnTo>
                  <a:lnTo>
                    <a:pt x="25" y="29"/>
                  </a:lnTo>
                  <a:lnTo>
                    <a:pt x="28" y="34"/>
                  </a:lnTo>
                  <a:lnTo>
                    <a:pt x="37" y="25"/>
                  </a:lnTo>
                  <a:lnTo>
                    <a:pt x="37" y="2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2" name="Freeform 173">
              <a:extLst>
                <a:ext uri="{FF2B5EF4-FFF2-40B4-BE49-F238E27FC236}">
                  <a16:creationId xmlns="" xmlns:a16="http://schemas.microsoft.com/office/drawing/2014/main" id="{0F6F62A8-2372-4D2F-A6B3-1CC6E46B4D4F}"/>
                </a:ext>
              </a:extLst>
            </p:cNvPr>
            <p:cNvSpPr>
              <a:spLocks/>
            </p:cNvSpPr>
            <p:nvPr/>
          </p:nvSpPr>
          <p:spPr bwMode="gray">
            <a:xfrm>
              <a:off x="4648951" y="2206077"/>
              <a:ext cx="18260" cy="29998"/>
            </a:xfrm>
            <a:custGeom>
              <a:avLst/>
              <a:gdLst/>
              <a:ahLst/>
              <a:cxnLst>
                <a:cxn ang="0">
                  <a:pos x="9" y="0"/>
                </a:cxn>
                <a:cxn ang="0">
                  <a:pos x="9" y="0"/>
                </a:cxn>
                <a:cxn ang="0">
                  <a:pos x="0" y="9"/>
                </a:cxn>
                <a:cxn ang="0">
                  <a:pos x="14" y="23"/>
                </a:cxn>
                <a:cxn ang="0">
                  <a:pos x="14" y="12"/>
                </a:cxn>
                <a:cxn ang="0">
                  <a:pos x="9" y="0"/>
                </a:cxn>
              </a:cxnLst>
              <a:rect l="0" t="0" r="r" b="b"/>
              <a:pathLst>
                <a:path w="14" h="23">
                  <a:moveTo>
                    <a:pt x="9" y="0"/>
                  </a:moveTo>
                  <a:lnTo>
                    <a:pt x="9" y="0"/>
                  </a:lnTo>
                  <a:lnTo>
                    <a:pt x="0" y="9"/>
                  </a:lnTo>
                  <a:lnTo>
                    <a:pt x="14" y="23"/>
                  </a:lnTo>
                  <a:lnTo>
                    <a:pt x="14" y="12"/>
                  </a:lnTo>
                  <a:lnTo>
                    <a:pt x="9"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3" name="Freeform 174">
              <a:extLst>
                <a:ext uri="{FF2B5EF4-FFF2-40B4-BE49-F238E27FC236}">
                  <a16:creationId xmlns="" xmlns:a16="http://schemas.microsoft.com/office/drawing/2014/main" id="{49AE3BE7-BF99-4E48-B986-D5C8C93D78B3}"/>
                </a:ext>
              </a:extLst>
            </p:cNvPr>
            <p:cNvSpPr>
              <a:spLocks/>
            </p:cNvSpPr>
            <p:nvPr/>
          </p:nvSpPr>
          <p:spPr bwMode="gray">
            <a:xfrm>
              <a:off x="4136380" y="2203469"/>
              <a:ext cx="251720" cy="174770"/>
            </a:xfrm>
            <a:custGeom>
              <a:avLst/>
              <a:gdLst/>
              <a:ahLst/>
              <a:cxnLst>
                <a:cxn ang="0">
                  <a:pos x="171" y="20"/>
                </a:cxn>
                <a:cxn ang="0">
                  <a:pos x="164" y="20"/>
                </a:cxn>
                <a:cxn ang="0">
                  <a:pos x="164" y="16"/>
                </a:cxn>
                <a:cxn ang="0">
                  <a:pos x="131" y="16"/>
                </a:cxn>
                <a:cxn ang="0">
                  <a:pos x="117" y="0"/>
                </a:cxn>
                <a:cxn ang="0">
                  <a:pos x="117" y="0"/>
                </a:cxn>
                <a:cxn ang="0">
                  <a:pos x="0" y="0"/>
                </a:cxn>
                <a:cxn ang="0">
                  <a:pos x="0" y="26"/>
                </a:cxn>
                <a:cxn ang="0">
                  <a:pos x="16" y="26"/>
                </a:cxn>
                <a:cxn ang="0">
                  <a:pos x="33" y="26"/>
                </a:cxn>
                <a:cxn ang="0">
                  <a:pos x="33" y="123"/>
                </a:cxn>
                <a:cxn ang="0">
                  <a:pos x="37" y="123"/>
                </a:cxn>
                <a:cxn ang="0">
                  <a:pos x="50" y="134"/>
                </a:cxn>
                <a:cxn ang="0">
                  <a:pos x="68" y="134"/>
                </a:cxn>
                <a:cxn ang="0">
                  <a:pos x="88" y="114"/>
                </a:cxn>
                <a:cxn ang="0">
                  <a:pos x="105" y="114"/>
                </a:cxn>
                <a:cxn ang="0">
                  <a:pos x="130" y="90"/>
                </a:cxn>
                <a:cxn ang="0">
                  <a:pos x="130" y="77"/>
                </a:cxn>
                <a:cxn ang="0">
                  <a:pos x="176" y="31"/>
                </a:cxn>
                <a:cxn ang="0">
                  <a:pos x="193" y="31"/>
                </a:cxn>
                <a:cxn ang="0">
                  <a:pos x="193" y="16"/>
                </a:cxn>
                <a:cxn ang="0">
                  <a:pos x="171" y="16"/>
                </a:cxn>
                <a:cxn ang="0">
                  <a:pos x="171" y="20"/>
                </a:cxn>
              </a:cxnLst>
              <a:rect l="0" t="0" r="r" b="b"/>
              <a:pathLst>
                <a:path w="193" h="134">
                  <a:moveTo>
                    <a:pt x="171" y="20"/>
                  </a:moveTo>
                  <a:lnTo>
                    <a:pt x="164" y="20"/>
                  </a:lnTo>
                  <a:lnTo>
                    <a:pt x="164" y="16"/>
                  </a:lnTo>
                  <a:lnTo>
                    <a:pt x="131" y="16"/>
                  </a:lnTo>
                  <a:lnTo>
                    <a:pt x="117" y="0"/>
                  </a:lnTo>
                  <a:lnTo>
                    <a:pt x="117" y="0"/>
                  </a:lnTo>
                  <a:lnTo>
                    <a:pt x="0" y="0"/>
                  </a:lnTo>
                  <a:lnTo>
                    <a:pt x="0" y="26"/>
                  </a:lnTo>
                  <a:lnTo>
                    <a:pt x="16" y="26"/>
                  </a:lnTo>
                  <a:lnTo>
                    <a:pt x="33" y="26"/>
                  </a:lnTo>
                  <a:lnTo>
                    <a:pt x="33" y="123"/>
                  </a:lnTo>
                  <a:lnTo>
                    <a:pt x="37" y="123"/>
                  </a:lnTo>
                  <a:lnTo>
                    <a:pt x="50" y="134"/>
                  </a:lnTo>
                  <a:lnTo>
                    <a:pt x="68" y="134"/>
                  </a:lnTo>
                  <a:lnTo>
                    <a:pt x="88" y="114"/>
                  </a:lnTo>
                  <a:lnTo>
                    <a:pt x="105" y="114"/>
                  </a:lnTo>
                  <a:lnTo>
                    <a:pt x="130" y="90"/>
                  </a:lnTo>
                  <a:lnTo>
                    <a:pt x="130" y="77"/>
                  </a:lnTo>
                  <a:lnTo>
                    <a:pt x="176" y="31"/>
                  </a:lnTo>
                  <a:lnTo>
                    <a:pt x="193" y="31"/>
                  </a:lnTo>
                  <a:lnTo>
                    <a:pt x="193" y="16"/>
                  </a:lnTo>
                  <a:lnTo>
                    <a:pt x="171" y="16"/>
                  </a:lnTo>
                  <a:lnTo>
                    <a:pt x="171"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4" name="Freeform 175">
              <a:extLst>
                <a:ext uri="{FF2B5EF4-FFF2-40B4-BE49-F238E27FC236}">
                  <a16:creationId xmlns="" xmlns:a16="http://schemas.microsoft.com/office/drawing/2014/main" id="{824DCEAA-E22F-4E17-A84F-3B3AD6634C3E}"/>
                </a:ext>
              </a:extLst>
            </p:cNvPr>
            <p:cNvSpPr>
              <a:spLocks noEditPoints="1"/>
            </p:cNvSpPr>
            <p:nvPr/>
          </p:nvSpPr>
          <p:spPr bwMode="gray">
            <a:xfrm>
              <a:off x="4240720" y="2016961"/>
              <a:ext cx="233461" cy="230852"/>
            </a:xfrm>
            <a:custGeom>
              <a:avLst/>
              <a:gdLst/>
              <a:ahLst/>
              <a:cxnLst>
                <a:cxn ang="0">
                  <a:pos x="167" y="169"/>
                </a:cxn>
                <a:cxn ang="0">
                  <a:pos x="167" y="177"/>
                </a:cxn>
                <a:cxn ang="0">
                  <a:pos x="179" y="177"/>
                </a:cxn>
                <a:cxn ang="0">
                  <a:pos x="179" y="157"/>
                </a:cxn>
                <a:cxn ang="0">
                  <a:pos x="167" y="169"/>
                </a:cxn>
                <a:cxn ang="0">
                  <a:pos x="167" y="69"/>
                </a:cxn>
                <a:cxn ang="0">
                  <a:pos x="167" y="43"/>
                </a:cxn>
                <a:cxn ang="0">
                  <a:pos x="137" y="43"/>
                </a:cxn>
                <a:cxn ang="0">
                  <a:pos x="94" y="0"/>
                </a:cxn>
                <a:cxn ang="0">
                  <a:pos x="64" y="31"/>
                </a:cxn>
                <a:cxn ang="0">
                  <a:pos x="37" y="31"/>
                </a:cxn>
                <a:cxn ang="0">
                  <a:pos x="37" y="43"/>
                </a:cxn>
                <a:cxn ang="0">
                  <a:pos x="0" y="43"/>
                </a:cxn>
                <a:cxn ang="0">
                  <a:pos x="0" y="65"/>
                </a:cxn>
                <a:cxn ang="0">
                  <a:pos x="17" y="65"/>
                </a:cxn>
                <a:cxn ang="0">
                  <a:pos x="37" y="85"/>
                </a:cxn>
                <a:cxn ang="0">
                  <a:pos x="37" y="143"/>
                </a:cxn>
                <a:cxn ang="0">
                  <a:pos x="51" y="159"/>
                </a:cxn>
                <a:cxn ang="0">
                  <a:pos x="84" y="159"/>
                </a:cxn>
                <a:cxn ang="0">
                  <a:pos x="84" y="156"/>
                </a:cxn>
                <a:cxn ang="0">
                  <a:pos x="91" y="156"/>
                </a:cxn>
                <a:cxn ang="0">
                  <a:pos x="91" y="159"/>
                </a:cxn>
                <a:cxn ang="0">
                  <a:pos x="113" y="159"/>
                </a:cxn>
                <a:cxn ang="0">
                  <a:pos x="113" y="148"/>
                </a:cxn>
                <a:cxn ang="0">
                  <a:pos x="147" y="148"/>
                </a:cxn>
                <a:cxn ang="0">
                  <a:pos x="147" y="145"/>
                </a:cxn>
                <a:cxn ang="0">
                  <a:pos x="154" y="145"/>
                </a:cxn>
                <a:cxn ang="0">
                  <a:pos x="154" y="106"/>
                </a:cxn>
                <a:cxn ang="0">
                  <a:pos x="142" y="94"/>
                </a:cxn>
                <a:cxn ang="0">
                  <a:pos x="167" y="69"/>
                </a:cxn>
              </a:cxnLst>
              <a:rect l="0" t="0" r="r" b="b"/>
              <a:pathLst>
                <a:path w="179" h="177">
                  <a:moveTo>
                    <a:pt x="167" y="169"/>
                  </a:moveTo>
                  <a:lnTo>
                    <a:pt x="167" y="177"/>
                  </a:lnTo>
                  <a:lnTo>
                    <a:pt x="179" y="177"/>
                  </a:lnTo>
                  <a:lnTo>
                    <a:pt x="179" y="157"/>
                  </a:lnTo>
                  <a:lnTo>
                    <a:pt x="167" y="169"/>
                  </a:lnTo>
                  <a:close/>
                  <a:moveTo>
                    <a:pt x="167" y="69"/>
                  </a:moveTo>
                  <a:lnTo>
                    <a:pt x="167" y="43"/>
                  </a:lnTo>
                  <a:lnTo>
                    <a:pt x="137" y="43"/>
                  </a:lnTo>
                  <a:lnTo>
                    <a:pt x="94" y="0"/>
                  </a:lnTo>
                  <a:lnTo>
                    <a:pt x="64" y="31"/>
                  </a:lnTo>
                  <a:lnTo>
                    <a:pt x="37" y="31"/>
                  </a:lnTo>
                  <a:lnTo>
                    <a:pt x="37" y="43"/>
                  </a:lnTo>
                  <a:lnTo>
                    <a:pt x="0" y="43"/>
                  </a:lnTo>
                  <a:lnTo>
                    <a:pt x="0" y="65"/>
                  </a:lnTo>
                  <a:lnTo>
                    <a:pt x="17" y="65"/>
                  </a:lnTo>
                  <a:lnTo>
                    <a:pt x="37" y="85"/>
                  </a:lnTo>
                  <a:lnTo>
                    <a:pt x="37" y="143"/>
                  </a:lnTo>
                  <a:lnTo>
                    <a:pt x="51" y="159"/>
                  </a:lnTo>
                  <a:lnTo>
                    <a:pt x="84" y="159"/>
                  </a:lnTo>
                  <a:lnTo>
                    <a:pt x="84" y="156"/>
                  </a:lnTo>
                  <a:lnTo>
                    <a:pt x="91" y="156"/>
                  </a:lnTo>
                  <a:lnTo>
                    <a:pt x="91" y="159"/>
                  </a:lnTo>
                  <a:lnTo>
                    <a:pt x="113" y="159"/>
                  </a:lnTo>
                  <a:lnTo>
                    <a:pt x="113" y="148"/>
                  </a:lnTo>
                  <a:lnTo>
                    <a:pt x="147" y="148"/>
                  </a:lnTo>
                  <a:lnTo>
                    <a:pt x="147" y="145"/>
                  </a:lnTo>
                  <a:lnTo>
                    <a:pt x="154" y="145"/>
                  </a:lnTo>
                  <a:lnTo>
                    <a:pt x="154" y="106"/>
                  </a:lnTo>
                  <a:lnTo>
                    <a:pt x="142" y="94"/>
                  </a:lnTo>
                  <a:lnTo>
                    <a:pt x="167" y="6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5" name="Rectangle 176">
              <a:extLst>
                <a:ext uri="{FF2B5EF4-FFF2-40B4-BE49-F238E27FC236}">
                  <a16:creationId xmlns="" xmlns:a16="http://schemas.microsoft.com/office/drawing/2014/main" id="{EF6E990F-12E4-45FE-ABFF-091B594F49FC}"/>
                </a:ext>
              </a:extLst>
            </p:cNvPr>
            <p:cNvSpPr>
              <a:spLocks noChangeArrowheads="1"/>
            </p:cNvSpPr>
            <p:nvPr/>
          </p:nvSpPr>
          <p:spPr bwMode="gray">
            <a:xfrm>
              <a:off x="4432445" y="2206077"/>
              <a:ext cx="9130" cy="3913"/>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396" name="Freeform 177">
              <a:extLst>
                <a:ext uri="{FF2B5EF4-FFF2-40B4-BE49-F238E27FC236}">
                  <a16:creationId xmlns="" xmlns:a16="http://schemas.microsoft.com/office/drawing/2014/main" id="{8CACB8D1-70B6-4C4E-A17E-50C8831E7E95}"/>
                </a:ext>
              </a:extLst>
            </p:cNvPr>
            <p:cNvSpPr>
              <a:spLocks/>
            </p:cNvSpPr>
            <p:nvPr/>
          </p:nvSpPr>
          <p:spPr bwMode="gray">
            <a:xfrm>
              <a:off x="4694600" y="1980442"/>
              <a:ext cx="340410" cy="207376"/>
            </a:xfrm>
            <a:custGeom>
              <a:avLst/>
              <a:gdLst/>
              <a:ahLst/>
              <a:cxnLst>
                <a:cxn ang="0">
                  <a:pos x="261" y="42"/>
                </a:cxn>
                <a:cxn ang="0">
                  <a:pos x="197" y="42"/>
                </a:cxn>
                <a:cxn ang="0">
                  <a:pos x="156" y="0"/>
                </a:cxn>
                <a:cxn ang="0">
                  <a:pos x="127" y="0"/>
                </a:cxn>
                <a:cxn ang="0">
                  <a:pos x="127" y="17"/>
                </a:cxn>
                <a:cxn ang="0">
                  <a:pos x="30" y="17"/>
                </a:cxn>
                <a:cxn ang="0">
                  <a:pos x="30" y="42"/>
                </a:cxn>
                <a:cxn ang="0">
                  <a:pos x="0" y="71"/>
                </a:cxn>
                <a:cxn ang="0">
                  <a:pos x="0" y="93"/>
                </a:cxn>
                <a:cxn ang="0">
                  <a:pos x="30" y="93"/>
                </a:cxn>
                <a:cxn ang="0">
                  <a:pos x="51" y="93"/>
                </a:cxn>
                <a:cxn ang="0">
                  <a:pos x="71" y="93"/>
                </a:cxn>
                <a:cxn ang="0">
                  <a:pos x="93" y="71"/>
                </a:cxn>
                <a:cxn ang="0">
                  <a:pos x="122" y="100"/>
                </a:cxn>
                <a:cxn ang="0">
                  <a:pos x="122" y="131"/>
                </a:cxn>
                <a:cxn ang="0">
                  <a:pos x="110" y="131"/>
                </a:cxn>
                <a:cxn ang="0">
                  <a:pos x="110" y="143"/>
                </a:cxn>
                <a:cxn ang="0">
                  <a:pos x="110" y="142"/>
                </a:cxn>
                <a:cxn ang="0">
                  <a:pos x="144" y="110"/>
                </a:cxn>
                <a:cxn ang="0">
                  <a:pos x="185" y="110"/>
                </a:cxn>
                <a:cxn ang="0">
                  <a:pos x="161" y="134"/>
                </a:cxn>
                <a:cxn ang="0">
                  <a:pos x="185" y="159"/>
                </a:cxn>
                <a:cxn ang="0">
                  <a:pos x="211" y="134"/>
                </a:cxn>
                <a:cxn ang="0">
                  <a:pos x="197" y="134"/>
                </a:cxn>
                <a:cxn ang="0">
                  <a:pos x="197" y="100"/>
                </a:cxn>
                <a:cxn ang="0">
                  <a:pos x="231" y="100"/>
                </a:cxn>
                <a:cxn ang="0">
                  <a:pos x="261" y="71"/>
                </a:cxn>
                <a:cxn ang="0">
                  <a:pos x="261" y="42"/>
                </a:cxn>
              </a:cxnLst>
              <a:rect l="0" t="0" r="r" b="b"/>
              <a:pathLst>
                <a:path w="261" h="159">
                  <a:moveTo>
                    <a:pt x="261" y="42"/>
                  </a:moveTo>
                  <a:lnTo>
                    <a:pt x="197" y="42"/>
                  </a:lnTo>
                  <a:lnTo>
                    <a:pt x="156" y="0"/>
                  </a:lnTo>
                  <a:lnTo>
                    <a:pt x="127" y="0"/>
                  </a:lnTo>
                  <a:lnTo>
                    <a:pt x="127" y="17"/>
                  </a:lnTo>
                  <a:lnTo>
                    <a:pt x="30" y="17"/>
                  </a:lnTo>
                  <a:lnTo>
                    <a:pt x="30" y="42"/>
                  </a:lnTo>
                  <a:lnTo>
                    <a:pt x="0" y="71"/>
                  </a:lnTo>
                  <a:lnTo>
                    <a:pt x="0" y="93"/>
                  </a:lnTo>
                  <a:lnTo>
                    <a:pt x="30" y="93"/>
                  </a:lnTo>
                  <a:lnTo>
                    <a:pt x="51" y="93"/>
                  </a:lnTo>
                  <a:lnTo>
                    <a:pt x="71" y="93"/>
                  </a:lnTo>
                  <a:lnTo>
                    <a:pt x="93" y="71"/>
                  </a:lnTo>
                  <a:lnTo>
                    <a:pt x="122" y="100"/>
                  </a:lnTo>
                  <a:lnTo>
                    <a:pt x="122" y="131"/>
                  </a:lnTo>
                  <a:lnTo>
                    <a:pt x="110" y="131"/>
                  </a:lnTo>
                  <a:lnTo>
                    <a:pt x="110" y="143"/>
                  </a:lnTo>
                  <a:lnTo>
                    <a:pt x="110" y="142"/>
                  </a:lnTo>
                  <a:lnTo>
                    <a:pt x="144" y="110"/>
                  </a:lnTo>
                  <a:lnTo>
                    <a:pt x="185" y="110"/>
                  </a:lnTo>
                  <a:lnTo>
                    <a:pt x="161" y="134"/>
                  </a:lnTo>
                  <a:lnTo>
                    <a:pt x="185" y="159"/>
                  </a:lnTo>
                  <a:lnTo>
                    <a:pt x="211" y="134"/>
                  </a:lnTo>
                  <a:lnTo>
                    <a:pt x="197" y="134"/>
                  </a:lnTo>
                  <a:lnTo>
                    <a:pt x="197" y="100"/>
                  </a:lnTo>
                  <a:lnTo>
                    <a:pt x="231" y="100"/>
                  </a:lnTo>
                  <a:lnTo>
                    <a:pt x="261" y="71"/>
                  </a:lnTo>
                  <a:lnTo>
                    <a:pt x="261" y="4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7" name="Freeform 178">
              <a:extLst>
                <a:ext uri="{FF2B5EF4-FFF2-40B4-BE49-F238E27FC236}">
                  <a16:creationId xmlns="" xmlns:a16="http://schemas.microsoft.com/office/drawing/2014/main" id="{67395F8D-2D2C-4258-8886-AB8E73A3C1AD}"/>
                </a:ext>
              </a:extLst>
            </p:cNvPr>
            <p:cNvSpPr>
              <a:spLocks/>
            </p:cNvSpPr>
            <p:nvPr/>
          </p:nvSpPr>
          <p:spPr bwMode="gray">
            <a:xfrm>
              <a:off x="4667210" y="2221728"/>
              <a:ext cx="49562" cy="88689"/>
            </a:xfrm>
            <a:custGeom>
              <a:avLst/>
              <a:gdLst/>
              <a:ahLst/>
              <a:cxnLst>
                <a:cxn ang="0">
                  <a:pos x="17" y="25"/>
                </a:cxn>
                <a:cxn ang="0">
                  <a:pos x="17" y="22"/>
                </a:cxn>
                <a:cxn ang="0">
                  <a:pos x="17" y="0"/>
                </a:cxn>
                <a:cxn ang="0">
                  <a:pos x="0" y="0"/>
                </a:cxn>
                <a:cxn ang="0">
                  <a:pos x="0" y="11"/>
                </a:cxn>
                <a:cxn ang="0">
                  <a:pos x="1" y="12"/>
                </a:cxn>
                <a:cxn ang="0">
                  <a:pos x="4" y="17"/>
                </a:cxn>
                <a:cxn ang="0">
                  <a:pos x="4" y="59"/>
                </a:cxn>
                <a:cxn ang="0">
                  <a:pos x="14" y="66"/>
                </a:cxn>
                <a:cxn ang="0">
                  <a:pos x="17" y="68"/>
                </a:cxn>
                <a:cxn ang="0">
                  <a:pos x="38" y="46"/>
                </a:cxn>
                <a:cxn ang="0">
                  <a:pos x="17" y="25"/>
                </a:cxn>
              </a:cxnLst>
              <a:rect l="0" t="0" r="r" b="b"/>
              <a:pathLst>
                <a:path w="38" h="68">
                  <a:moveTo>
                    <a:pt x="17" y="25"/>
                  </a:moveTo>
                  <a:lnTo>
                    <a:pt x="17" y="22"/>
                  </a:lnTo>
                  <a:lnTo>
                    <a:pt x="17" y="0"/>
                  </a:lnTo>
                  <a:lnTo>
                    <a:pt x="0" y="0"/>
                  </a:lnTo>
                  <a:lnTo>
                    <a:pt x="0" y="11"/>
                  </a:lnTo>
                  <a:lnTo>
                    <a:pt x="1" y="12"/>
                  </a:lnTo>
                  <a:lnTo>
                    <a:pt x="4" y="17"/>
                  </a:lnTo>
                  <a:lnTo>
                    <a:pt x="4" y="59"/>
                  </a:lnTo>
                  <a:lnTo>
                    <a:pt x="14" y="66"/>
                  </a:lnTo>
                  <a:lnTo>
                    <a:pt x="17" y="68"/>
                  </a:lnTo>
                  <a:lnTo>
                    <a:pt x="38" y="46"/>
                  </a:lnTo>
                  <a:lnTo>
                    <a:pt x="17" y="2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8" name="Freeform 179">
              <a:extLst>
                <a:ext uri="{FF2B5EF4-FFF2-40B4-BE49-F238E27FC236}">
                  <a16:creationId xmlns="" xmlns:a16="http://schemas.microsoft.com/office/drawing/2014/main" id="{089694F1-757A-4D15-B2A2-D5897F9A399F}"/>
                </a:ext>
              </a:extLst>
            </p:cNvPr>
            <p:cNvSpPr>
              <a:spLocks/>
            </p:cNvSpPr>
            <p:nvPr/>
          </p:nvSpPr>
          <p:spPr bwMode="gray">
            <a:xfrm>
              <a:off x="5020662" y="2199556"/>
              <a:ext cx="146076" cy="50866"/>
            </a:xfrm>
            <a:custGeom>
              <a:avLst/>
              <a:gdLst/>
              <a:ahLst/>
              <a:cxnLst>
                <a:cxn ang="0">
                  <a:pos x="112" y="39"/>
                </a:cxn>
                <a:cxn ang="0">
                  <a:pos x="112" y="29"/>
                </a:cxn>
                <a:cxn ang="0">
                  <a:pos x="81" y="0"/>
                </a:cxn>
                <a:cxn ang="0">
                  <a:pos x="57" y="0"/>
                </a:cxn>
                <a:cxn ang="0">
                  <a:pos x="0" y="0"/>
                </a:cxn>
                <a:cxn ang="0">
                  <a:pos x="3" y="3"/>
                </a:cxn>
                <a:cxn ang="0">
                  <a:pos x="41" y="3"/>
                </a:cxn>
                <a:cxn ang="0">
                  <a:pos x="41" y="39"/>
                </a:cxn>
                <a:cxn ang="0">
                  <a:pos x="81" y="39"/>
                </a:cxn>
                <a:cxn ang="0">
                  <a:pos x="112" y="39"/>
                </a:cxn>
              </a:cxnLst>
              <a:rect l="0" t="0" r="r" b="b"/>
              <a:pathLst>
                <a:path w="112" h="39">
                  <a:moveTo>
                    <a:pt x="112" y="39"/>
                  </a:moveTo>
                  <a:lnTo>
                    <a:pt x="112" y="29"/>
                  </a:lnTo>
                  <a:lnTo>
                    <a:pt x="81" y="0"/>
                  </a:lnTo>
                  <a:lnTo>
                    <a:pt x="57" y="0"/>
                  </a:lnTo>
                  <a:lnTo>
                    <a:pt x="0" y="0"/>
                  </a:lnTo>
                  <a:lnTo>
                    <a:pt x="3" y="3"/>
                  </a:lnTo>
                  <a:lnTo>
                    <a:pt x="41" y="3"/>
                  </a:lnTo>
                  <a:lnTo>
                    <a:pt x="41" y="39"/>
                  </a:lnTo>
                  <a:lnTo>
                    <a:pt x="81" y="39"/>
                  </a:lnTo>
                  <a:lnTo>
                    <a:pt x="112" y="3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399" name="Freeform 180">
              <a:extLst>
                <a:ext uri="{FF2B5EF4-FFF2-40B4-BE49-F238E27FC236}">
                  <a16:creationId xmlns="" xmlns:a16="http://schemas.microsoft.com/office/drawing/2014/main" id="{16E02AE7-D7EC-46F4-B687-AAACF76A5215}"/>
                </a:ext>
              </a:extLst>
            </p:cNvPr>
            <p:cNvSpPr>
              <a:spLocks/>
            </p:cNvSpPr>
            <p:nvPr/>
          </p:nvSpPr>
          <p:spPr bwMode="gray">
            <a:xfrm>
              <a:off x="4136380" y="2237379"/>
              <a:ext cx="43040" cy="126512"/>
            </a:xfrm>
            <a:custGeom>
              <a:avLst/>
              <a:gdLst/>
              <a:ahLst/>
              <a:cxnLst>
                <a:cxn ang="0">
                  <a:pos x="16" y="0"/>
                </a:cxn>
                <a:cxn ang="0">
                  <a:pos x="0" y="0"/>
                </a:cxn>
                <a:cxn ang="0">
                  <a:pos x="0" y="97"/>
                </a:cxn>
                <a:cxn ang="0">
                  <a:pos x="33" y="97"/>
                </a:cxn>
                <a:cxn ang="0">
                  <a:pos x="33" y="0"/>
                </a:cxn>
                <a:cxn ang="0">
                  <a:pos x="16" y="0"/>
                </a:cxn>
              </a:cxnLst>
              <a:rect l="0" t="0" r="r" b="b"/>
              <a:pathLst>
                <a:path w="33" h="97">
                  <a:moveTo>
                    <a:pt x="16" y="0"/>
                  </a:moveTo>
                  <a:lnTo>
                    <a:pt x="0" y="0"/>
                  </a:lnTo>
                  <a:lnTo>
                    <a:pt x="0" y="97"/>
                  </a:lnTo>
                  <a:lnTo>
                    <a:pt x="33" y="97"/>
                  </a:lnTo>
                  <a:lnTo>
                    <a:pt x="33" y="0"/>
                  </a:lnTo>
                  <a:lnTo>
                    <a:pt x="16"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0" name="Freeform 181">
              <a:extLst>
                <a:ext uri="{FF2B5EF4-FFF2-40B4-BE49-F238E27FC236}">
                  <a16:creationId xmlns="" xmlns:a16="http://schemas.microsoft.com/office/drawing/2014/main" id="{CDDA96DD-E35C-422C-8987-DE02D2A254F3}"/>
                </a:ext>
              </a:extLst>
            </p:cNvPr>
            <p:cNvSpPr>
              <a:spLocks/>
            </p:cNvSpPr>
            <p:nvPr/>
          </p:nvSpPr>
          <p:spPr bwMode="gray">
            <a:xfrm>
              <a:off x="4678949" y="2101737"/>
              <a:ext cx="159119" cy="109557"/>
            </a:xfrm>
            <a:custGeom>
              <a:avLst/>
              <a:gdLst/>
              <a:ahLst/>
              <a:cxnLst>
                <a:cxn ang="0">
                  <a:pos x="114" y="58"/>
                </a:cxn>
                <a:cxn ang="0">
                  <a:pos x="122" y="50"/>
                </a:cxn>
                <a:cxn ang="0">
                  <a:pos x="122" y="38"/>
                </a:cxn>
                <a:cxn ang="0">
                  <a:pos x="83" y="0"/>
                </a:cxn>
                <a:cxn ang="0">
                  <a:pos x="63" y="0"/>
                </a:cxn>
                <a:cxn ang="0">
                  <a:pos x="42" y="0"/>
                </a:cxn>
                <a:cxn ang="0">
                  <a:pos x="0" y="41"/>
                </a:cxn>
                <a:cxn ang="0">
                  <a:pos x="25" y="67"/>
                </a:cxn>
                <a:cxn ang="0">
                  <a:pos x="46" y="67"/>
                </a:cxn>
                <a:cxn ang="0">
                  <a:pos x="46" y="84"/>
                </a:cxn>
                <a:cxn ang="0">
                  <a:pos x="114" y="84"/>
                </a:cxn>
                <a:cxn ang="0">
                  <a:pos x="114" y="58"/>
                </a:cxn>
              </a:cxnLst>
              <a:rect l="0" t="0" r="r" b="b"/>
              <a:pathLst>
                <a:path w="122" h="84">
                  <a:moveTo>
                    <a:pt x="114" y="58"/>
                  </a:moveTo>
                  <a:lnTo>
                    <a:pt x="122" y="50"/>
                  </a:lnTo>
                  <a:lnTo>
                    <a:pt x="122" y="38"/>
                  </a:lnTo>
                  <a:lnTo>
                    <a:pt x="83" y="0"/>
                  </a:lnTo>
                  <a:lnTo>
                    <a:pt x="63" y="0"/>
                  </a:lnTo>
                  <a:lnTo>
                    <a:pt x="42" y="0"/>
                  </a:lnTo>
                  <a:lnTo>
                    <a:pt x="0" y="41"/>
                  </a:lnTo>
                  <a:lnTo>
                    <a:pt x="25" y="67"/>
                  </a:lnTo>
                  <a:lnTo>
                    <a:pt x="46" y="67"/>
                  </a:lnTo>
                  <a:lnTo>
                    <a:pt x="46" y="84"/>
                  </a:lnTo>
                  <a:lnTo>
                    <a:pt x="114" y="84"/>
                  </a:lnTo>
                  <a:lnTo>
                    <a:pt x="114" y="5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1" name="Freeform 182">
              <a:extLst>
                <a:ext uri="{FF2B5EF4-FFF2-40B4-BE49-F238E27FC236}">
                  <a16:creationId xmlns="" xmlns:a16="http://schemas.microsoft.com/office/drawing/2014/main" id="{46EC697A-1073-4515-840E-9707503A6FBA}"/>
                </a:ext>
              </a:extLst>
            </p:cNvPr>
            <p:cNvSpPr>
              <a:spLocks/>
            </p:cNvSpPr>
            <p:nvPr/>
          </p:nvSpPr>
          <p:spPr bwMode="gray">
            <a:xfrm>
              <a:off x="4727206" y="2211294"/>
              <a:ext cx="116078" cy="48257"/>
            </a:xfrm>
            <a:custGeom>
              <a:avLst/>
              <a:gdLst/>
              <a:ahLst/>
              <a:cxnLst>
                <a:cxn ang="0">
                  <a:pos x="77" y="8"/>
                </a:cxn>
                <a:cxn ang="0">
                  <a:pos x="77" y="0"/>
                </a:cxn>
                <a:cxn ang="0">
                  <a:pos x="9" y="0"/>
                </a:cxn>
                <a:cxn ang="0">
                  <a:pos x="0" y="0"/>
                </a:cxn>
                <a:cxn ang="0">
                  <a:pos x="0" y="30"/>
                </a:cxn>
                <a:cxn ang="0">
                  <a:pos x="0" y="37"/>
                </a:cxn>
                <a:cxn ang="0">
                  <a:pos x="17" y="37"/>
                </a:cxn>
                <a:cxn ang="0">
                  <a:pos x="34" y="37"/>
                </a:cxn>
                <a:cxn ang="0">
                  <a:pos x="46" y="25"/>
                </a:cxn>
                <a:cxn ang="0">
                  <a:pos x="55" y="25"/>
                </a:cxn>
                <a:cxn ang="0">
                  <a:pos x="86" y="25"/>
                </a:cxn>
                <a:cxn ang="0">
                  <a:pos x="89" y="20"/>
                </a:cxn>
                <a:cxn ang="0">
                  <a:pos x="77" y="8"/>
                </a:cxn>
              </a:cxnLst>
              <a:rect l="0" t="0" r="r" b="b"/>
              <a:pathLst>
                <a:path w="89" h="37">
                  <a:moveTo>
                    <a:pt x="77" y="8"/>
                  </a:moveTo>
                  <a:lnTo>
                    <a:pt x="77" y="0"/>
                  </a:lnTo>
                  <a:lnTo>
                    <a:pt x="9" y="0"/>
                  </a:lnTo>
                  <a:lnTo>
                    <a:pt x="0" y="0"/>
                  </a:lnTo>
                  <a:lnTo>
                    <a:pt x="0" y="30"/>
                  </a:lnTo>
                  <a:lnTo>
                    <a:pt x="0" y="37"/>
                  </a:lnTo>
                  <a:lnTo>
                    <a:pt x="17" y="37"/>
                  </a:lnTo>
                  <a:lnTo>
                    <a:pt x="34" y="37"/>
                  </a:lnTo>
                  <a:lnTo>
                    <a:pt x="46" y="25"/>
                  </a:lnTo>
                  <a:lnTo>
                    <a:pt x="55" y="25"/>
                  </a:lnTo>
                  <a:lnTo>
                    <a:pt x="86" y="25"/>
                  </a:lnTo>
                  <a:lnTo>
                    <a:pt x="89" y="20"/>
                  </a:lnTo>
                  <a:lnTo>
                    <a:pt x="77" y="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2" name="Freeform 183">
              <a:extLst>
                <a:ext uri="{FF2B5EF4-FFF2-40B4-BE49-F238E27FC236}">
                  <a16:creationId xmlns="" xmlns:a16="http://schemas.microsoft.com/office/drawing/2014/main" id="{284E5622-F4BD-4868-90B3-F90969E896E2}"/>
                </a:ext>
              </a:extLst>
            </p:cNvPr>
            <p:cNvSpPr>
              <a:spLocks noEditPoints="1"/>
            </p:cNvSpPr>
            <p:nvPr/>
          </p:nvSpPr>
          <p:spPr bwMode="gray">
            <a:xfrm>
              <a:off x="4689383" y="2243901"/>
              <a:ext cx="122600" cy="185204"/>
            </a:xfrm>
            <a:custGeom>
              <a:avLst/>
              <a:gdLst/>
              <a:ahLst/>
              <a:cxnLst>
                <a:cxn ang="0">
                  <a:pos x="51" y="129"/>
                </a:cxn>
                <a:cxn ang="0">
                  <a:pos x="51" y="142"/>
                </a:cxn>
                <a:cxn ang="0">
                  <a:pos x="94" y="142"/>
                </a:cxn>
                <a:cxn ang="0">
                  <a:pos x="94" y="129"/>
                </a:cxn>
                <a:cxn ang="0">
                  <a:pos x="51" y="129"/>
                </a:cxn>
                <a:cxn ang="0">
                  <a:pos x="26" y="79"/>
                </a:cxn>
                <a:cxn ang="0">
                  <a:pos x="26" y="109"/>
                </a:cxn>
                <a:cxn ang="0">
                  <a:pos x="51" y="109"/>
                </a:cxn>
                <a:cxn ang="0">
                  <a:pos x="51" y="59"/>
                </a:cxn>
                <a:cxn ang="0">
                  <a:pos x="43" y="59"/>
                </a:cxn>
                <a:cxn ang="0">
                  <a:pos x="43" y="37"/>
                </a:cxn>
                <a:cxn ang="0">
                  <a:pos x="55" y="37"/>
                </a:cxn>
                <a:cxn ang="0">
                  <a:pos x="55" y="20"/>
                </a:cxn>
                <a:cxn ang="0">
                  <a:pos x="84" y="20"/>
                </a:cxn>
                <a:cxn ang="0">
                  <a:pos x="84" y="0"/>
                </a:cxn>
                <a:cxn ang="0">
                  <a:pos x="75" y="0"/>
                </a:cxn>
                <a:cxn ang="0">
                  <a:pos x="63" y="12"/>
                </a:cxn>
                <a:cxn ang="0">
                  <a:pos x="29" y="12"/>
                </a:cxn>
                <a:cxn ang="0">
                  <a:pos x="29" y="22"/>
                </a:cxn>
                <a:cxn ang="0">
                  <a:pos x="21" y="29"/>
                </a:cxn>
                <a:cxn ang="0">
                  <a:pos x="0" y="51"/>
                </a:cxn>
                <a:cxn ang="0">
                  <a:pos x="9" y="62"/>
                </a:cxn>
                <a:cxn ang="0">
                  <a:pos x="9" y="71"/>
                </a:cxn>
                <a:cxn ang="0">
                  <a:pos x="34" y="71"/>
                </a:cxn>
                <a:cxn ang="0">
                  <a:pos x="34" y="79"/>
                </a:cxn>
                <a:cxn ang="0">
                  <a:pos x="26" y="79"/>
                </a:cxn>
              </a:cxnLst>
              <a:rect l="0" t="0" r="r" b="b"/>
              <a:pathLst>
                <a:path w="94" h="142">
                  <a:moveTo>
                    <a:pt x="51" y="129"/>
                  </a:moveTo>
                  <a:lnTo>
                    <a:pt x="51" y="142"/>
                  </a:lnTo>
                  <a:lnTo>
                    <a:pt x="94" y="142"/>
                  </a:lnTo>
                  <a:lnTo>
                    <a:pt x="94" y="129"/>
                  </a:lnTo>
                  <a:lnTo>
                    <a:pt x="51" y="129"/>
                  </a:lnTo>
                  <a:close/>
                  <a:moveTo>
                    <a:pt x="26" y="79"/>
                  </a:moveTo>
                  <a:lnTo>
                    <a:pt x="26" y="109"/>
                  </a:lnTo>
                  <a:lnTo>
                    <a:pt x="51" y="109"/>
                  </a:lnTo>
                  <a:lnTo>
                    <a:pt x="51" y="59"/>
                  </a:lnTo>
                  <a:lnTo>
                    <a:pt x="43" y="59"/>
                  </a:lnTo>
                  <a:lnTo>
                    <a:pt x="43" y="37"/>
                  </a:lnTo>
                  <a:lnTo>
                    <a:pt x="55" y="37"/>
                  </a:lnTo>
                  <a:lnTo>
                    <a:pt x="55" y="20"/>
                  </a:lnTo>
                  <a:lnTo>
                    <a:pt x="84" y="20"/>
                  </a:lnTo>
                  <a:lnTo>
                    <a:pt x="84" y="0"/>
                  </a:lnTo>
                  <a:lnTo>
                    <a:pt x="75" y="0"/>
                  </a:lnTo>
                  <a:lnTo>
                    <a:pt x="63" y="12"/>
                  </a:lnTo>
                  <a:lnTo>
                    <a:pt x="29" y="12"/>
                  </a:lnTo>
                  <a:lnTo>
                    <a:pt x="29" y="22"/>
                  </a:lnTo>
                  <a:lnTo>
                    <a:pt x="21" y="29"/>
                  </a:lnTo>
                  <a:lnTo>
                    <a:pt x="0" y="51"/>
                  </a:lnTo>
                  <a:lnTo>
                    <a:pt x="9" y="62"/>
                  </a:lnTo>
                  <a:lnTo>
                    <a:pt x="9" y="71"/>
                  </a:lnTo>
                  <a:lnTo>
                    <a:pt x="34" y="71"/>
                  </a:lnTo>
                  <a:lnTo>
                    <a:pt x="34" y="79"/>
                  </a:lnTo>
                  <a:lnTo>
                    <a:pt x="26" y="7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3" name="Freeform 184">
              <a:extLst>
                <a:ext uri="{FF2B5EF4-FFF2-40B4-BE49-F238E27FC236}">
                  <a16:creationId xmlns="" xmlns:a16="http://schemas.microsoft.com/office/drawing/2014/main" id="{7FC6D045-73A8-466A-B6C1-4301615A68B9}"/>
                </a:ext>
              </a:extLst>
            </p:cNvPr>
            <p:cNvSpPr>
              <a:spLocks/>
            </p:cNvSpPr>
            <p:nvPr/>
          </p:nvSpPr>
          <p:spPr bwMode="gray">
            <a:xfrm>
              <a:off x="4798940" y="2243901"/>
              <a:ext cx="40432" cy="26085"/>
            </a:xfrm>
            <a:custGeom>
              <a:avLst/>
              <a:gdLst/>
              <a:ahLst/>
              <a:cxnLst>
                <a:cxn ang="0">
                  <a:pos x="0" y="20"/>
                </a:cxn>
                <a:cxn ang="0">
                  <a:pos x="10" y="20"/>
                </a:cxn>
                <a:cxn ang="0">
                  <a:pos x="31" y="0"/>
                </a:cxn>
                <a:cxn ang="0">
                  <a:pos x="0" y="0"/>
                </a:cxn>
                <a:cxn ang="0">
                  <a:pos x="0" y="20"/>
                </a:cxn>
              </a:cxnLst>
              <a:rect l="0" t="0" r="r" b="b"/>
              <a:pathLst>
                <a:path w="31" h="20">
                  <a:moveTo>
                    <a:pt x="0" y="20"/>
                  </a:moveTo>
                  <a:lnTo>
                    <a:pt x="10" y="20"/>
                  </a:lnTo>
                  <a:lnTo>
                    <a:pt x="31" y="0"/>
                  </a:lnTo>
                  <a:lnTo>
                    <a:pt x="0" y="0"/>
                  </a:lnTo>
                  <a:lnTo>
                    <a:pt x="0"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4" name="Freeform 185">
              <a:extLst>
                <a:ext uri="{FF2B5EF4-FFF2-40B4-BE49-F238E27FC236}">
                  <a16:creationId xmlns="" xmlns:a16="http://schemas.microsoft.com/office/drawing/2014/main" id="{D8679CB9-6A75-4A5C-BD9A-A69F367198E3}"/>
                </a:ext>
              </a:extLst>
            </p:cNvPr>
            <p:cNvSpPr>
              <a:spLocks/>
            </p:cNvSpPr>
            <p:nvPr/>
          </p:nvSpPr>
          <p:spPr bwMode="gray">
            <a:xfrm>
              <a:off x="4363320" y="1986963"/>
              <a:ext cx="62604" cy="86081"/>
            </a:xfrm>
            <a:custGeom>
              <a:avLst/>
              <a:gdLst/>
              <a:ahLst/>
              <a:cxnLst>
                <a:cxn ang="0">
                  <a:pos x="48" y="66"/>
                </a:cxn>
                <a:cxn ang="0">
                  <a:pos x="48" y="46"/>
                </a:cxn>
                <a:cxn ang="0">
                  <a:pos x="48" y="43"/>
                </a:cxn>
                <a:cxn ang="0">
                  <a:pos x="48" y="29"/>
                </a:cxn>
                <a:cxn ang="0">
                  <a:pos x="48" y="24"/>
                </a:cxn>
                <a:cxn ang="0">
                  <a:pos x="34" y="11"/>
                </a:cxn>
                <a:cxn ang="0">
                  <a:pos x="23" y="0"/>
                </a:cxn>
                <a:cxn ang="0">
                  <a:pos x="2" y="20"/>
                </a:cxn>
                <a:cxn ang="0">
                  <a:pos x="0" y="23"/>
                </a:cxn>
                <a:cxn ang="0">
                  <a:pos x="43" y="66"/>
                </a:cxn>
                <a:cxn ang="0">
                  <a:pos x="48" y="66"/>
                </a:cxn>
              </a:cxnLst>
              <a:rect l="0" t="0" r="r" b="b"/>
              <a:pathLst>
                <a:path w="48" h="66">
                  <a:moveTo>
                    <a:pt x="48" y="66"/>
                  </a:moveTo>
                  <a:lnTo>
                    <a:pt x="48" y="46"/>
                  </a:lnTo>
                  <a:lnTo>
                    <a:pt x="48" y="43"/>
                  </a:lnTo>
                  <a:lnTo>
                    <a:pt x="48" y="29"/>
                  </a:lnTo>
                  <a:lnTo>
                    <a:pt x="48" y="24"/>
                  </a:lnTo>
                  <a:lnTo>
                    <a:pt x="34" y="11"/>
                  </a:lnTo>
                  <a:lnTo>
                    <a:pt x="23" y="0"/>
                  </a:lnTo>
                  <a:lnTo>
                    <a:pt x="2" y="20"/>
                  </a:lnTo>
                  <a:lnTo>
                    <a:pt x="0" y="23"/>
                  </a:lnTo>
                  <a:lnTo>
                    <a:pt x="43" y="66"/>
                  </a:lnTo>
                  <a:lnTo>
                    <a:pt x="48" y="6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5" name="Freeform 186">
              <a:extLst>
                <a:ext uri="{FF2B5EF4-FFF2-40B4-BE49-F238E27FC236}">
                  <a16:creationId xmlns="" xmlns:a16="http://schemas.microsoft.com/office/drawing/2014/main" id="{1B42422C-F05D-4D76-BBC6-23BDB6C32F72}"/>
                </a:ext>
              </a:extLst>
            </p:cNvPr>
            <p:cNvSpPr>
              <a:spLocks/>
            </p:cNvSpPr>
            <p:nvPr/>
          </p:nvSpPr>
          <p:spPr bwMode="gray">
            <a:xfrm>
              <a:off x="4733727" y="1898274"/>
              <a:ext cx="126512" cy="104340"/>
            </a:xfrm>
            <a:custGeom>
              <a:avLst/>
              <a:gdLst/>
              <a:ahLst/>
              <a:cxnLst>
                <a:cxn ang="0">
                  <a:pos x="34" y="8"/>
                </a:cxn>
                <a:cxn ang="0">
                  <a:pos x="34" y="29"/>
                </a:cxn>
                <a:cxn ang="0">
                  <a:pos x="0" y="29"/>
                </a:cxn>
                <a:cxn ang="0">
                  <a:pos x="0" y="80"/>
                </a:cxn>
                <a:cxn ang="0">
                  <a:pos x="97" y="80"/>
                </a:cxn>
                <a:cxn ang="0">
                  <a:pos x="97" y="63"/>
                </a:cxn>
                <a:cxn ang="0">
                  <a:pos x="97" y="25"/>
                </a:cxn>
                <a:cxn ang="0">
                  <a:pos x="70" y="0"/>
                </a:cxn>
                <a:cxn ang="0">
                  <a:pos x="67" y="0"/>
                </a:cxn>
                <a:cxn ang="0">
                  <a:pos x="34" y="0"/>
                </a:cxn>
                <a:cxn ang="0">
                  <a:pos x="34" y="8"/>
                </a:cxn>
              </a:cxnLst>
              <a:rect l="0" t="0" r="r" b="b"/>
              <a:pathLst>
                <a:path w="97" h="80">
                  <a:moveTo>
                    <a:pt x="34" y="8"/>
                  </a:moveTo>
                  <a:lnTo>
                    <a:pt x="34" y="29"/>
                  </a:lnTo>
                  <a:lnTo>
                    <a:pt x="0" y="29"/>
                  </a:lnTo>
                  <a:lnTo>
                    <a:pt x="0" y="80"/>
                  </a:lnTo>
                  <a:lnTo>
                    <a:pt x="97" y="80"/>
                  </a:lnTo>
                  <a:lnTo>
                    <a:pt x="97" y="63"/>
                  </a:lnTo>
                  <a:lnTo>
                    <a:pt x="97" y="25"/>
                  </a:lnTo>
                  <a:lnTo>
                    <a:pt x="70" y="0"/>
                  </a:lnTo>
                  <a:lnTo>
                    <a:pt x="67" y="0"/>
                  </a:lnTo>
                  <a:lnTo>
                    <a:pt x="34" y="0"/>
                  </a:lnTo>
                  <a:lnTo>
                    <a:pt x="34" y="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6" name="Freeform 187">
              <a:extLst>
                <a:ext uri="{FF2B5EF4-FFF2-40B4-BE49-F238E27FC236}">
                  <a16:creationId xmlns="" xmlns:a16="http://schemas.microsoft.com/office/drawing/2014/main" id="{DB9CED7C-1B79-4DCA-B5CC-D04497F13C72}"/>
                </a:ext>
              </a:extLst>
            </p:cNvPr>
            <p:cNvSpPr>
              <a:spLocks/>
            </p:cNvSpPr>
            <p:nvPr/>
          </p:nvSpPr>
          <p:spPr bwMode="gray">
            <a:xfrm>
              <a:off x="4711555" y="1809585"/>
              <a:ext cx="82168" cy="61300"/>
            </a:xfrm>
            <a:custGeom>
              <a:avLst/>
              <a:gdLst/>
              <a:ahLst/>
              <a:cxnLst>
                <a:cxn ang="0">
                  <a:pos x="63" y="47"/>
                </a:cxn>
                <a:cxn ang="0">
                  <a:pos x="63" y="0"/>
                </a:cxn>
                <a:cxn ang="0">
                  <a:pos x="21" y="0"/>
                </a:cxn>
                <a:cxn ang="0">
                  <a:pos x="0" y="22"/>
                </a:cxn>
                <a:cxn ang="0">
                  <a:pos x="21" y="22"/>
                </a:cxn>
                <a:cxn ang="0">
                  <a:pos x="21" y="43"/>
                </a:cxn>
                <a:cxn ang="0">
                  <a:pos x="24" y="47"/>
                </a:cxn>
                <a:cxn ang="0">
                  <a:pos x="63" y="47"/>
                </a:cxn>
              </a:cxnLst>
              <a:rect l="0" t="0" r="r" b="b"/>
              <a:pathLst>
                <a:path w="63" h="47">
                  <a:moveTo>
                    <a:pt x="63" y="47"/>
                  </a:moveTo>
                  <a:lnTo>
                    <a:pt x="63" y="0"/>
                  </a:lnTo>
                  <a:lnTo>
                    <a:pt x="21" y="0"/>
                  </a:lnTo>
                  <a:lnTo>
                    <a:pt x="0" y="22"/>
                  </a:lnTo>
                  <a:lnTo>
                    <a:pt x="21" y="22"/>
                  </a:lnTo>
                  <a:lnTo>
                    <a:pt x="21" y="43"/>
                  </a:lnTo>
                  <a:lnTo>
                    <a:pt x="24" y="47"/>
                  </a:lnTo>
                  <a:lnTo>
                    <a:pt x="63" y="4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7" name="Freeform 188">
              <a:extLst>
                <a:ext uri="{FF2B5EF4-FFF2-40B4-BE49-F238E27FC236}">
                  <a16:creationId xmlns="" xmlns:a16="http://schemas.microsoft.com/office/drawing/2014/main" id="{C62AD95C-C448-4270-BB11-B707333E9F6B}"/>
                </a:ext>
              </a:extLst>
            </p:cNvPr>
            <p:cNvSpPr>
              <a:spLocks/>
            </p:cNvSpPr>
            <p:nvPr/>
          </p:nvSpPr>
          <p:spPr bwMode="gray">
            <a:xfrm>
              <a:off x="4618953" y="2057393"/>
              <a:ext cx="75647" cy="44345"/>
            </a:xfrm>
            <a:custGeom>
              <a:avLst/>
              <a:gdLst/>
              <a:ahLst/>
              <a:cxnLst>
                <a:cxn ang="0">
                  <a:pos x="17" y="0"/>
                </a:cxn>
                <a:cxn ang="0">
                  <a:pos x="0" y="17"/>
                </a:cxn>
                <a:cxn ang="0">
                  <a:pos x="12" y="29"/>
                </a:cxn>
                <a:cxn ang="0">
                  <a:pos x="37" y="29"/>
                </a:cxn>
                <a:cxn ang="0">
                  <a:pos x="46" y="21"/>
                </a:cxn>
                <a:cxn ang="0">
                  <a:pos x="58" y="34"/>
                </a:cxn>
                <a:cxn ang="0">
                  <a:pos x="58" y="12"/>
                </a:cxn>
                <a:cxn ang="0">
                  <a:pos x="46" y="0"/>
                </a:cxn>
                <a:cxn ang="0">
                  <a:pos x="17" y="0"/>
                </a:cxn>
              </a:cxnLst>
              <a:rect l="0" t="0" r="r" b="b"/>
              <a:pathLst>
                <a:path w="58" h="34">
                  <a:moveTo>
                    <a:pt x="17" y="0"/>
                  </a:moveTo>
                  <a:lnTo>
                    <a:pt x="0" y="17"/>
                  </a:lnTo>
                  <a:lnTo>
                    <a:pt x="12" y="29"/>
                  </a:lnTo>
                  <a:lnTo>
                    <a:pt x="37" y="29"/>
                  </a:lnTo>
                  <a:lnTo>
                    <a:pt x="46" y="21"/>
                  </a:lnTo>
                  <a:lnTo>
                    <a:pt x="58" y="34"/>
                  </a:lnTo>
                  <a:lnTo>
                    <a:pt x="58" y="12"/>
                  </a:lnTo>
                  <a:lnTo>
                    <a:pt x="46" y="0"/>
                  </a:lnTo>
                  <a:lnTo>
                    <a:pt x="17"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8" name="Freeform 189">
              <a:extLst>
                <a:ext uri="{FF2B5EF4-FFF2-40B4-BE49-F238E27FC236}">
                  <a16:creationId xmlns="" xmlns:a16="http://schemas.microsoft.com/office/drawing/2014/main" id="{E665B14C-54E9-4CF3-96C7-194FAE78B726}"/>
                </a:ext>
              </a:extLst>
            </p:cNvPr>
            <p:cNvSpPr>
              <a:spLocks/>
            </p:cNvSpPr>
            <p:nvPr/>
          </p:nvSpPr>
          <p:spPr bwMode="gray">
            <a:xfrm>
              <a:off x="4596781" y="2084782"/>
              <a:ext cx="136946" cy="76951"/>
            </a:xfrm>
            <a:custGeom>
              <a:avLst/>
              <a:gdLst/>
              <a:ahLst/>
              <a:cxnLst>
                <a:cxn ang="0">
                  <a:pos x="54" y="8"/>
                </a:cxn>
                <a:cxn ang="0">
                  <a:pos x="29" y="8"/>
                </a:cxn>
                <a:cxn ang="0">
                  <a:pos x="0" y="37"/>
                </a:cxn>
                <a:cxn ang="0">
                  <a:pos x="3" y="42"/>
                </a:cxn>
                <a:cxn ang="0">
                  <a:pos x="20" y="59"/>
                </a:cxn>
                <a:cxn ang="0">
                  <a:pos x="46" y="59"/>
                </a:cxn>
                <a:cxn ang="0">
                  <a:pos x="58" y="59"/>
                </a:cxn>
                <a:cxn ang="0">
                  <a:pos x="63" y="54"/>
                </a:cxn>
                <a:cxn ang="0">
                  <a:pos x="105" y="13"/>
                </a:cxn>
                <a:cxn ang="0">
                  <a:pos x="75" y="13"/>
                </a:cxn>
                <a:cxn ang="0">
                  <a:pos x="63" y="0"/>
                </a:cxn>
                <a:cxn ang="0">
                  <a:pos x="54" y="8"/>
                </a:cxn>
              </a:cxnLst>
              <a:rect l="0" t="0" r="r" b="b"/>
              <a:pathLst>
                <a:path w="105" h="59">
                  <a:moveTo>
                    <a:pt x="54" y="8"/>
                  </a:moveTo>
                  <a:lnTo>
                    <a:pt x="29" y="8"/>
                  </a:lnTo>
                  <a:lnTo>
                    <a:pt x="0" y="37"/>
                  </a:lnTo>
                  <a:lnTo>
                    <a:pt x="3" y="42"/>
                  </a:lnTo>
                  <a:lnTo>
                    <a:pt x="20" y="59"/>
                  </a:lnTo>
                  <a:lnTo>
                    <a:pt x="46" y="59"/>
                  </a:lnTo>
                  <a:lnTo>
                    <a:pt x="58" y="59"/>
                  </a:lnTo>
                  <a:lnTo>
                    <a:pt x="63" y="54"/>
                  </a:lnTo>
                  <a:lnTo>
                    <a:pt x="105" y="13"/>
                  </a:lnTo>
                  <a:lnTo>
                    <a:pt x="75" y="13"/>
                  </a:lnTo>
                  <a:lnTo>
                    <a:pt x="63" y="0"/>
                  </a:lnTo>
                  <a:lnTo>
                    <a:pt x="54" y="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09" name="Freeform 190">
              <a:extLst>
                <a:ext uri="{FF2B5EF4-FFF2-40B4-BE49-F238E27FC236}">
                  <a16:creationId xmlns="" xmlns:a16="http://schemas.microsoft.com/office/drawing/2014/main" id="{224A85A9-432E-4241-B859-90495DF8E056}"/>
                </a:ext>
              </a:extLst>
            </p:cNvPr>
            <p:cNvSpPr>
              <a:spLocks/>
            </p:cNvSpPr>
            <p:nvPr/>
          </p:nvSpPr>
          <p:spPr bwMode="gray">
            <a:xfrm>
              <a:off x="4568087" y="1936097"/>
              <a:ext cx="165640" cy="136946"/>
            </a:xfrm>
            <a:custGeom>
              <a:avLst/>
              <a:gdLst/>
              <a:ahLst/>
              <a:cxnLst>
                <a:cxn ang="0">
                  <a:pos x="42" y="80"/>
                </a:cxn>
                <a:cxn ang="0">
                  <a:pos x="56" y="93"/>
                </a:cxn>
                <a:cxn ang="0">
                  <a:pos x="85" y="93"/>
                </a:cxn>
                <a:cxn ang="0">
                  <a:pos x="97" y="105"/>
                </a:cxn>
                <a:cxn ang="0">
                  <a:pos x="127" y="76"/>
                </a:cxn>
                <a:cxn ang="0">
                  <a:pos x="127" y="51"/>
                </a:cxn>
                <a:cxn ang="0">
                  <a:pos x="127" y="0"/>
                </a:cxn>
                <a:cxn ang="0">
                  <a:pos x="73" y="0"/>
                </a:cxn>
                <a:cxn ang="0">
                  <a:pos x="68" y="3"/>
                </a:cxn>
                <a:cxn ang="0">
                  <a:pos x="0" y="3"/>
                </a:cxn>
                <a:cxn ang="0">
                  <a:pos x="0" y="80"/>
                </a:cxn>
                <a:cxn ang="0">
                  <a:pos x="42" y="80"/>
                </a:cxn>
              </a:cxnLst>
              <a:rect l="0" t="0" r="r" b="b"/>
              <a:pathLst>
                <a:path w="127" h="105">
                  <a:moveTo>
                    <a:pt x="42" y="80"/>
                  </a:moveTo>
                  <a:lnTo>
                    <a:pt x="56" y="93"/>
                  </a:lnTo>
                  <a:lnTo>
                    <a:pt x="85" y="93"/>
                  </a:lnTo>
                  <a:lnTo>
                    <a:pt x="97" y="105"/>
                  </a:lnTo>
                  <a:lnTo>
                    <a:pt x="127" y="76"/>
                  </a:lnTo>
                  <a:lnTo>
                    <a:pt x="127" y="51"/>
                  </a:lnTo>
                  <a:lnTo>
                    <a:pt x="127" y="0"/>
                  </a:lnTo>
                  <a:lnTo>
                    <a:pt x="73" y="0"/>
                  </a:lnTo>
                  <a:lnTo>
                    <a:pt x="68" y="3"/>
                  </a:lnTo>
                  <a:lnTo>
                    <a:pt x="0" y="3"/>
                  </a:lnTo>
                  <a:lnTo>
                    <a:pt x="0" y="80"/>
                  </a:lnTo>
                  <a:lnTo>
                    <a:pt x="42" y="8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10" name="Freeform 191">
              <a:extLst>
                <a:ext uri="{FF2B5EF4-FFF2-40B4-BE49-F238E27FC236}">
                  <a16:creationId xmlns="" xmlns:a16="http://schemas.microsoft.com/office/drawing/2014/main" id="{604EF36A-FF41-4582-86A4-B4B8A0AF2A10}"/>
                </a:ext>
              </a:extLst>
            </p:cNvPr>
            <p:cNvSpPr>
              <a:spLocks/>
            </p:cNvSpPr>
            <p:nvPr/>
          </p:nvSpPr>
          <p:spPr bwMode="gray">
            <a:xfrm>
              <a:off x="4656776" y="2155212"/>
              <a:ext cx="82168" cy="95210"/>
            </a:xfrm>
            <a:custGeom>
              <a:avLst/>
              <a:gdLst/>
              <a:ahLst/>
              <a:cxnLst>
                <a:cxn ang="0">
                  <a:pos x="0" y="5"/>
                </a:cxn>
                <a:cxn ang="0">
                  <a:pos x="0" y="14"/>
                </a:cxn>
                <a:cxn ang="0">
                  <a:pos x="3" y="14"/>
                </a:cxn>
                <a:cxn ang="0">
                  <a:pos x="3" y="39"/>
                </a:cxn>
                <a:cxn ang="0">
                  <a:pos x="8" y="51"/>
                </a:cxn>
                <a:cxn ang="0">
                  <a:pos x="25" y="51"/>
                </a:cxn>
                <a:cxn ang="0">
                  <a:pos x="25" y="73"/>
                </a:cxn>
                <a:cxn ang="0">
                  <a:pos x="54" y="73"/>
                </a:cxn>
                <a:cxn ang="0">
                  <a:pos x="54" y="43"/>
                </a:cxn>
                <a:cxn ang="0">
                  <a:pos x="63" y="43"/>
                </a:cxn>
                <a:cxn ang="0">
                  <a:pos x="63" y="26"/>
                </a:cxn>
                <a:cxn ang="0">
                  <a:pos x="42" y="26"/>
                </a:cxn>
                <a:cxn ang="0">
                  <a:pos x="17" y="0"/>
                </a:cxn>
                <a:cxn ang="0">
                  <a:pos x="12" y="5"/>
                </a:cxn>
                <a:cxn ang="0">
                  <a:pos x="0" y="5"/>
                </a:cxn>
              </a:cxnLst>
              <a:rect l="0" t="0" r="r" b="b"/>
              <a:pathLst>
                <a:path w="63" h="73">
                  <a:moveTo>
                    <a:pt x="0" y="5"/>
                  </a:moveTo>
                  <a:lnTo>
                    <a:pt x="0" y="14"/>
                  </a:lnTo>
                  <a:lnTo>
                    <a:pt x="3" y="14"/>
                  </a:lnTo>
                  <a:lnTo>
                    <a:pt x="3" y="39"/>
                  </a:lnTo>
                  <a:lnTo>
                    <a:pt x="8" y="51"/>
                  </a:lnTo>
                  <a:lnTo>
                    <a:pt x="25" y="51"/>
                  </a:lnTo>
                  <a:lnTo>
                    <a:pt x="25" y="73"/>
                  </a:lnTo>
                  <a:lnTo>
                    <a:pt x="54" y="73"/>
                  </a:lnTo>
                  <a:lnTo>
                    <a:pt x="54" y="43"/>
                  </a:lnTo>
                  <a:lnTo>
                    <a:pt x="63" y="43"/>
                  </a:lnTo>
                  <a:lnTo>
                    <a:pt x="63" y="26"/>
                  </a:lnTo>
                  <a:lnTo>
                    <a:pt x="42" y="26"/>
                  </a:lnTo>
                  <a:lnTo>
                    <a:pt x="17" y="0"/>
                  </a:lnTo>
                  <a:lnTo>
                    <a:pt x="12" y="5"/>
                  </a:lnTo>
                  <a:lnTo>
                    <a:pt x="0" y="5"/>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11" name="Freeform 192">
              <a:extLst>
                <a:ext uri="{FF2B5EF4-FFF2-40B4-BE49-F238E27FC236}">
                  <a16:creationId xmlns="" xmlns:a16="http://schemas.microsoft.com/office/drawing/2014/main" id="{52E9C993-597E-4781-8B66-6302926534CC}"/>
                </a:ext>
              </a:extLst>
            </p:cNvPr>
            <p:cNvSpPr>
              <a:spLocks/>
            </p:cNvSpPr>
            <p:nvPr/>
          </p:nvSpPr>
          <p:spPr bwMode="gray">
            <a:xfrm>
              <a:off x="4685470" y="1848712"/>
              <a:ext cx="135642" cy="59996"/>
            </a:xfrm>
            <a:custGeom>
              <a:avLst/>
              <a:gdLst/>
              <a:ahLst/>
              <a:cxnLst>
                <a:cxn ang="0">
                  <a:pos x="71" y="38"/>
                </a:cxn>
                <a:cxn ang="0">
                  <a:pos x="104" y="38"/>
                </a:cxn>
                <a:cxn ang="0">
                  <a:pos x="83" y="17"/>
                </a:cxn>
                <a:cxn ang="0">
                  <a:pos x="44" y="17"/>
                </a:cxn>
                <a:cxn ang="0">
                  <a:pos x="41" y="13"/>
                </a:cxn>
                <a:cxn ang="0">
                  <a:pos x="41" y="21"/>
                </a:cxn>
                <a:cxn ang="0">
                  <a:pos x="20" y="0"/>
                </a:cxn>
                <a:cxn ang="0">
                  <a:pos x="0" y="21"/>
                </a:cxn>
                <a:cxn ang="0">
                  <a:pos x="0" y="46"/>
                </a:cxn>
                <a:cxn ang="0">
                  <a:pos x="71" y="46"/>
                </a:cxn>
                <a:cxn ang="0">
                  <a:pos x="71" y="38"/>
                </a:cxn>
              </a:cxnLst>
              <a:rect l="0" t="0" r="r" b="b"/>
              <a:pathLst>
                <a:path w="104" h="46">
                  <a:moveTo>
                    <a:pt x="71" y="38"/>
                  </a:moveTo>
                  <a:lnTo>
                    <a:pt x="104" y="38"/>
                  </a:lnTo>
                  <a:lnTo>
                    <a:pt x="83" y="17"/>
                  </a:lnTo>
                  <a:lnTo>
                    <a:pt x="44" y="17"/>
                  </a:lnTo>
                  <a:lnTo>
                    <a:pt x="41" y="13"/>
                  </a:lnTo>
                  <a:lnTo>
                    <a:pt x="41" y="21"/>
                  </a:lnTo>
                  <a:lnTo>
                    <a:pt x="20" y="0"/>
                  </a:lnTo>
                  <a:lnTo>
                    <a:pt x="0" y="21"/>
                  </a:lnTo>
                  <a:lnTo>
                    <a:pt x="0" y="46"/>
                  </a:lnTo>
                  <a:lnTo>
                    <a:pt x="71" y="46"/>
                  </a:lnTo>
                  <a:lnTo>
                    <a:pt x="71" y="3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12" name="Freeform 193">
              <a:extLst>
                <a:ext uri="{FF2B5EF4-FFF2-40B4-BE49-F238E27FC236}">
                  <a16:creationId xmlns="" xmlns:a16="http://schemas.microsoft.com/office/drawing/2014/main" id="{719BB1F7-700C-4467-9044-A4435A7B38FA}"/>
                </a:ext>
              </a:extLst>
            </p:cNvPr>
            <p:cNvSpPr>
              <a:spLocks/>
            </p:cNvSpPr>
            <p:nvPr/>
          </p:nvSpPr>
          <p:spPr bwMode="gray">
            <a:xfrm>
              <a:off x="4393318" y="1962182"/>
              <a:ext cx="48257" cy="62604"/>
            </a:xfrm>
            <a:custGeom>
              <a:avLst/>
              <a:gdLst/>
              <a:ahLst/>
              <a:cxnLst>
                <a:cxn ang="0">
                  <a:pos x="25" y="43"/>
                </a:cxn>
                <a:cxn ang="0">
                  <a:pos x="25" y="48"/>
                </a:cxn>
                <a:cxn ang="0">
                  <a:pos x="37" y="34"/>
                </a:cxn>
                <a:cxn ang="0">
                  <a:pos x="37" y="0"/>
                </a:cxn>
                <a:cxn ang="0">
                  <a:pos x="17" y="0"/>
                </a:cxn>
                <a:cxn ang="0">
                  <a:pos x="0" y="19"/>
                </a:cxn>
                <a:cxn ang="0">
                  <a:pos x="11" y="30"/>
                </a:cxn>
                <a:cxn ang="0">
                  <a:pos x="25" y="43"/>
                </a:cxn>
              </a:cxnLst>
              <a:rect l="0" t="0" r="r" b="b"/>
              <a:pathLst>
                <a:path w="37" h="48">
                  <a:moveTo>
                    <a:pt x="25" y="43"/>
                  </a:moveTo>
                  <a:lnTo>
                    <a:pt x="25" y="48"/>
                  </a:lnTo>
                  <a:lnTo>
                    <a:pt x="37" y="34"/>
                  </a:lnTo>
                  <a:lnTo>
                    <a:pt x="37" y="0"/>
                  </a:lnTo>
                  <a:lnTo>
                    <a:pt x="17" y="0"/>
                  </a:lnTo>
                  <a:lnTo>
                    <a:pt x="0" y="19"/>
                  </a:lnTo>
                  <a:lnTo>
                    <a:pt x="11" y="30"/>
                  </a:lnTo>
                  <a:lnTo>
                    <a:pt x="25" y="43"/>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13" name="Freeform 194">
              <a:extLst>
                <a:ext uri="{FF2B5EF4-FFF2-40B4-BE49-F238E27FC236}">
                  <a16:creationId xmlns="" xmlns:a16="http://schemas.microsoft.com/office/drawing/2014/main" id="{D0C0FEF3-0BA2-40FE-9B58-C9936998947D}"/>
                </a:ext>
              </a:extLst>
            </p:cNvPr>
            <p:cNvSpPr>
              <a:spLocks/>
            </p:cNvSpPr>
            <p:nvPr/>
          </p:nvSpPr>
          <p:spPr bwMode="gray">
            <a:xfrm>
              <a:off x="4425924" y="1936097"/>
              <a:ext cx="148685" cy="170857"/>
            </a:xfrm>
            <a:custGeom>
              <a:avLst/>
              <a:gdLst/>
              <a:ahLst/>
              <a:cxnLst>
                <a:cxn ang="0">
                  <a:pos x="0" y="68"/>
                </a:cxn>
                <a:cxn ang="0">
                  <a:pos x="0" y="82"/>
                </a:cxn>
                <a:cxn ang="0">
                  <a:pos x="0" y="85"/>
                </a:cxn>
                <a:cxn ang="0">
                  <a:pos x="22" y="105"/>
                </a:cxn>
                <a:cxn ang="0">
                  <a:pos x="25" y="105"/>
                </a:cxn>
                <a:cxn ang="0">
                  <a:pos x="25" y="131"/>
                </a:cxn>
                <a:cxn ang="0">
                  <a:pos x="63" y="131"/>
                </a:cxn>
                <a:cxn ang="0">
                  <a:pos x="92" y="131"/>
                </a:cxn>
                <a:cxn ang="0">
                  <a:pos x="114" y="110"/>
                </a:cxn>
                <a:cxn ang="0">
                  <a:pos x="85" y="80"/>
                </a:cxn>
                <a:cxn ang="0">
                  <a:pos x="109" y="80"/>
                </a:cxn>
                <a:cxn ang="0">
                  <a:pos x="109" y="3"/>
                </a:cxn>
                <a:cxn ang="0">
                  <a:pos x="63" y="3"/>
                </a:cxn>
                <a:cxn ang="0">
                  <a:pos x="60" y="0"/>
                </a:cxn>
                <a:cxn ang="0">
                  <a:pos x="34" y="0"/>
                </a:cxn>
                <a:cxn ang="0">
                  <a:pos x="34" y="20"/>
                </a:cxn>
                <a:cxn ang="0">
                  <a:pos x="12" y="20"/>
                </a:cxn>
                <a:cxn ang="0">
                  <a:pos x="12" y="54"/>
                </a:cxn>
                <a:cxn ang="0">
                  <a:pos x="0" y="68"/>
                </a:cxn>
              </a:cxnLst>
              <a:rect l="0" t="0" r="r" b="b"/>
              <a:pathLst>
                <a:path w="114" h="131">
                  <a:moveTo>
                    <a:pt x="0" y="68"/>
                  </a:moveTo>
                  <a:lnTo>
                    <a:pt x="0" y="82"/>
                  </a:lnTo>
                  <a:lnTo>
                    <a:pt x="0" y="85"/>
                  </a:lnTo>
                  <a:lnTo>
                    <a:pt x="22" y="105"/>
                  </a:lnTo>
                  <a:lnTo>
                    <a:pt x="25" y="105"/>
                  </a:lnTo>
                  <a:lnTo>
                    <a:pt x="25" y="131"/>
                  </a:lnTo>
                  <a:lnTo>
                    <a:pt x="63" y="131"/>
                  </a:lnTo>
                  <a:lnTo>
                    <a:pt x="92" y="131"/>
                  </a:lnTo>
                  <a:lnTo>
                    <a:pt x="114" y="110"/>
                  </a:lnTo>
                  <a:lnTo>
                    <a:pt x="85" y="80"/>
                  </a:lnTo>
                  <a:lnTo>
                    <a:pt x="109" y="80"/>
                  </a:lnTo>
                  <a:lnTo>
                    <a:pt x="109" y="3"/>
                  </a:lnTo>
                  <a:lnTo>
                    <a:pt x="63" y="3"/>
                  </a:lnTo>
                  <a:lnTo>
                    <a:pt x="60" y="0"/>
                  </a:lnTo>
                  <a:lnTo>
                    <a:pt x="34" y="0"/>
                  </a:lnTo>
                  <a:lnTo>
                    <a:pt x="34" y="20"/>
                  </a:lnTo>
                  <a:lnTo>
                    <a:pt x="12" y="20"/>
                  </a:lnTo>
                  <a:lnTo>
                    <a:pt x="12" y="54"/>
                  </a:lnTo>
                  <a:lnTo>
                    <a:pt x="0" y="6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14" name="Freeform 195">
              <a:extLst>
                <a:ext uri="{FF2B5EF4-FFF2-40B4-BE49-F238E27FC236}">
                  <a16:creationId xmlns="" xmlns:a16="http://schemas.microsoft.com/office/drawing/2014/main" id="{796524F7-FE49-498E-AD2F-8C926C7EB351}"/>
                </a:ext>
              </a:extLst>
            </p:cNvPr>
            <p:cNvSpPr>
              <a:spLocks/>
            </p:cNvSpPr>
            <p:nvPr/>
          </p:nvSpPr>
          <p:spPr bwMode="gray">
            <a:xfrm>
              <a:off x="4425924" y="2106954"/>
              <a:ext cx="82168" cy="54779"/>
            </a:xfrm>
            <a:custGeom>
              <a:avLst/>
              <a:gdLst/>
              <a:ahLst/>
              <a:cxnLst>
                <a:cxn ang="0">
                  <a:pos x="63" y="0"/>
                </a:cxn>
                <a:cxn ang="0">
                  <a:pos x="25" y="0"/>
                </a:cxn>
                <a:cxn ang="0">
                  <a:pos x="0" y="25"/>
                </a:cxn>
                <a:cxn ang="0">
                  <a:pos x="12" y="37"/>
                </a:cxn>
                <a:cxn ang="0">
                  <a:pos x="25" y="25"/>
                </a:cxn>
                <a:cxn ang="0">
                  <a:pos x="42" y="42"/>
                </a:cxn>
                <a:cxn ang="0">
                  <a:pos x="63" y="20"/>
                </a:cxn>
                <a:cxn ang="0">
                  <a:pos x="63" y="13"/>
                </a:cxn>
                <a:cxn ang="0">
                  <a:pos x="63" y="0"/>
                </a:cxn>
              </a:cxnLst>
              <a:rect l="0" t="0" r="r" b="b"/>
              <a:pathLst>
                <a:path w="63" h="42">
                  <a:moveTo>
                    <a:pt x="63" y="0"/>
                  </a:moveTo>
                  <a:lnTo>
                    <a:pt x="25" y="0"/>
                  </a:lnTo>
                  <a:lnTo>
                    <a:pt x="0" y="25"/>
                  </a:lnTo>
                  <a:lnTo>
                    <a:pt x="12" y="37"/>
                  </a:lnTo>
                  <a:lnTo>
                    <a:pt x="25" y="25"/>
                  </a:lnTo>
                  <a:lnTo>
                    <a:pt x="42" y="42"/>
                  </a:lnTo>
                  <a:lnTo>
                    <a:pt x="63" y="20"/>
                  </a:lnTo>
                  <a:lnTo>
                    <a:pt x="63" y="13"/>
                  </a:lnTo>
                  <a:lnTo>
                    <a:pt x="63"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15" name="Freeform 196">
              <a:extLst>
                <a:ext uri="{FF2B5EF4-FFF2-40B4-BE49-F238E27FC236}">
                  <a16:creationId xmlns="" xmlns:a16="http://schemas.microsoft.com/office/drawing/2014/main" id="{A88C5E3C-9DDA-46D4-B280-721C5BC524E6}"/>
                </a:ext>
              </a:extLst>
            </p:cNvPr>
            <p:cNvSpPr>
              <a:spLocks/>
            </p:cNvSpPr>
            <p:nvPr/>
          </p:nvSpPr>
          <p:spPr bwMode="gray">
            <a:xfrm>
              <a:off x="6060151" y="2545183"/>
              <a:ext cx="65213" cy="37823"/>
            </a:xfrm>
            <a:custGeom>
              <a:avLst/>
              <a:gdLst/>
              <a:ahLst/>
              <a:cxnLst>
                <a:cxn ang="0">
                  <a:pos x="0" y="0"/>
                </a:cxn>
                <a:cxn ang="0">
                  <a:pos x="0" y="9"/>
                </a:cxn>
                <a:cxn ang="0">
                  <a:pos x="0" y="29"/>
                </a:cxn>
                <a:cxn ang="0">
                  <a:pos x="50" y="29"/>
                </a:cxn>
                <a:cxn ang="0">
                  <a:pos x="50" y="12"/>
                </a:cxn>
                <a:cxn ang="0">
                  <a:pos x="50" y="0"/>
                </a:cxn>
                <a:cxn ang="0">
                  <a:pos x="25" y="0"/>
                </a:cxn>
                <a:cxn ang="0">
                  <a:pos x="0" y="0"/>
                </a:cxn>
              </a:cxnLst>
              <a:rect l="0" t="0" r="r" b="b"/>
              <a:pathLst>
                <a:path w="50" h="29">
                  <a:moveTo>
                    <a:pt x="0" y="0"/>
                  </a:moveTo>
                  <a:lnTo>
                    <a:pt x="0" y="9"/>
                  </a:lnTo>
                  <a:lnTo>
                    <a:pt x="0" y="29"/>
                  </a:lnTo>
                  <a:lnTo>
                    <a:pt x="50" y="29"/>
                  </a:lnTo>
                  <a:lnTo>
                    <a:pt x="50" y="12"/>
                  </a:lnTo>
                  <a:lnTo>
                    <a:pt x="50" y="0"/>
                  </a:lnTo>
                  <a:lnTo>
                    <a:pt x="25" y="0"/>
                  </a:lnTo>
                  <a:lnTo>
                    <a:pt x="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16" name="Freeform 197">
              <a:extLst>
                <a:ext uri="{FF2B5EF4-FFF2-40B4-BE49-F238E27FC236}">
                  <a16:creationId xmlns="" xmlns:a16="http://schemas.microsoft.com/office/drawing/2014/main" id="{8AEC070D-0AC6-4A55-B6B7-58DBC40C83B4}"/>
                </a:ext>
              </a:extLst>
            </p:cNvPr>
            <p:cNvSpPr>
              <a:spLocks/>
            </p:cNvSpPr>
            <p:nvPr/>
          </p:nvSpPr>
          <p:spPr bwMode="gray">
            <a:xfrm>
              <a:off x="4508092" y="2123910"/>
              <a:ext cx="11738" cy="9130"/>
            </a:xfrm>
            <a:custGeom>
              <a:avLst/>
              <a:gdLst/>
              <a:ahLst/>
              <a:cxnLst>
                <a:cxn ang="0">
                  <a:pos x="0" y="7"/>
                </a:cxn>
                <a:cxn ang="0">
                  <a:pos x="9" y="7"/>
                </a:cxn>
                <a:cxn ang="0">
                  <a:pos x="0" y="0"/>
                </a:cxn>
                <a:cxn ang="0">
                  <a:pos x="0" y="7"/>
                </a:cxn>
              </a:cxnLst>
              <a:rect l="0" t="0" r="r" b="b"/>
              <a:pathLst>
                <a:path w="9" h="7">
                  <a:moveTo>
                    <a:pt x="0" y="7"/>
                  </a:moveTo>
                  <a:lnTo>
                    <a:pt x="9" y="7"/>
                  </a:lnTo>
                  <a:lnTo>
                    <a:pt x="0" y="0"/>
                  </a:lnTo>
                  <a:lnTo>
                    <a:pt x="0" y="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17" name="Rectangle 198">
              <a:extLst>
                <a:ext uri="{FF2B5EF4-FFF2-40B4-BE49-F238E27FC236}">
                  <a16:creationId xmlns="" xmlns:a16="http://schemas.microsoft.com/office/drawing/2014/main" id="{6363A70D-20FF-47CF-A7DE-77E1942F623D}"/>
                </a:ext>
              </a:extLst>
            </p:cNvPr>
            <p:cNvSpPr>
              <a:spLocks noChangeArrowheads="1"/>
            </p:cNvSpPr>
            <p:nvPr/>
          </p:nvSpPr>
          <p:spPr bwMode="gray">
            <a:xfrm>
              <a:off x="4530264" y="2206077"/>
              <a:ext cx="10434" cy="9130"/>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418" name="Rectangle 199">
              <a:extLst>
                <a:ext uri="{FF2B5EF4-FFF2-40B4-BE49-F238E27FC236}">
                  <a16:creationId xmlns="" xmlns:a16="http://schemas.microsoft.com/office/drawing/2014/main" id="{B2B7FCC1-DA40-4C18-84D7-F6966906EC5F}"/>
                </a:ext>
              </a:extLst>
            </p:cNvPr>
            <p:cNvSpPr>
              <a:spLocks noChangeArrowheads="1"/>
            </p:cNvSpPr>
            <p:nvPr/>
          </p:nvSpPr>
          <p:spPr bwMode="gray">
            <a:xfrm>
              <a:off x="4534177" y="2239988"/>
              <a:ext cx="10434" cy="11738"/>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419" name="Freeform 200">
              <a:extLst>
                <a:ext uri="{FF2B5EF4-FFF2-40B4-BE49-F238E27FC236}">
                  <a16:creationId xmlns="" xmlns:a16="http://schemas.microsoft.com/office/drawing/2014/main" id="{DB4D7922-3A6C-46E2-90CE-DEB9AFC36ED4}"/>
                </a:ext>
              </a:extLst>
            </p:cNvPr>
            <p:cNvSpPr>
              <a:spLocks/>
            </p:cNvSpPr>
            <p:nvPr/>
          </p:nvSpPr>
          <p:spPr bwMode="gray">
            <a:xfrm>
              <a:off x="4350277" y="2220424"/>
              <a:ext cx="9130" cy="9130"/>
            </a:xfrm>
            <a:custGeom>
              <a:avLst/>
              <a:gdLst/>
              <a:ahLst/>
              <a:cxnLst>
                <a:cxn ang="0">
                  <a:pos x="7" y="7"/>
                </a:cxn>
                <a:cxn ang="0">
                  <a:pos x="7" y="3"/>
                </a:cxn>
                <a:cxn ang="0">
                  <a:pos x="7" y="0"/>
                </a:cxn>
                <a:cxn ang="0">
                  <a:pos x="0" y="0"/>
                </a:cxn>
                <a:cxn ang="0">
                  <a:pos x="0" y="3"/>
                </a:cxn>
                <a:cxn ang="0">
                  <a:pos x="0" y="7"/>
                </a:cxn>
                <a:cxn ang="0">
                  <a:pos x="7" y="7"/>
                </a:cxn>
              </a:cxnLst>
              <a:rect l="0" t="0" r="r" b="b"/>
              <a:pathLst>
                <a:path w="7" h="7">
                  <a:moveTo>
                    <a:pt x="7" y="7"/>
                  </a:moveTo>
                  <a:lnTo>
                    <a:pt x="7" y="3"/>
                  </a:lnTo>
                  <a:lnTo>
                    <a:pt x="7" y="0"/>
                  </a:lnTo>
                  <a:lnTo>
                    <a:pt x="0" y="0"/>
                  </a:lnTo>
                  <a:lnTo>
                    <a:pt x="0" y="3"/>
                  </a:lnTo>
                  <a:lnTo>
                    <a:pt x="0" y="7"/>
                  </a:lnTo>
                  <a:lnTo>
                    <a:pt x="7" y="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0" name="Freeform 201">
              <a:extLst>
                <a:ext uri="{FF2B5EF4-FFF2-40B4-BE49-F238E27FC236}">
                  <a16:creationId xmlns="" xmlns:a16="http://schemas.microsoft.com/office/drawing/2014/main" id="{16ACF0CD-8B1A-47A1-9B09-25CC0855C689}"/>
                </a:ext>
              </a:extLst>
            </p:cNvPr>
            <p:cNvSpPr>
              <a:spLocks/>
            </p:cNvSpPr>
            <p:nvPr/>
          </p:nvSpPr>
          <p:spPr bwMode="gray">
            <a:xfrm>
              <a:off x="4809374" y="3949861"/>
              <a:ext cx="66517" cy="66517"/>
            </a:xfrm>
            <a:custGeom>
              <a:avLst/>
              <a:gdLst/>
              <a:ahLst/>
              <a:cxnLst>
                <a:cxn ang="0">
                  <a:pos x="0" y="29"/>
                </a:cxn>
                <a:cxn ang="0">
                  <a:pos x="22" y="51"/>
                </a:cxn>
                <a:cxn ang="0">
                  <a:pos x="51" y="21"/>
                </a:cxn>
                <a:cxn ang="0">
                  <a:pos x="29" y="0"/>
                </a:cxn>
                <a:cxn ang="0">
                  <a:pos x="0" y="29"/>
                </a:cxn>
              </a:cxnLst>
              <a:rect l="0" t="0" r="r" b="b"/>
              <a:pathLst>
                <a:path w="51" h="51">
                  <a:moveTo>
                    <a:pt x="0" y="29"/>
                  </a:moveTo>
                  <a:lnTo>
                    <a:pt x="22" y="51"/>
                  </a:lnTo>
                  <a:lnTo>
                    <a:pt x="51" y="21"/>
                  </a:lnTo>
                  <a:lnTo>
                    <a:pt x="29" y="0"/>
                  </a:lnTo>
                  <a:lnTo>
                    <a:pt x="0" y="2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1" name="Freeform 202">
              <a:extLst>
                <a:ext uri="{FF2B5EF4-FFF2-40B4-BE49-F238E27FC236}">
                  <a16:creationId xmlns="" xmlns:a16="http://schemas.microsoft.com/office/drawing/2014/main" id="{073AD5C0-56CB-49E3-A00A-07883A24C6F5}"/>
                </a:ext>
              </a:extLst>
            </p:cNvPr>
            <p:cNvSpPr>
              <a:spLocks/>
            </p:cNvSpPr>
            <p:nvPr/>
          </p:nvSpPr>
          <p:spPr bwMode="gray">
            <a:xfrm>
              <a:off x="5767998" y="2366500"/>
              <a:ext cx="46953" cy="48257"/>
            </a:xfrm>
            <a:custGeom>
              <a:avLst/>
              <a:gdLst/>
              <a:ahLst/>
              <a:cxnLst>
                <a:cxn ang="0">
                  <a:pos x="18" y="0"/>
                </a:cxn>
                <a:cxn ang="0">
                  <a:pos x="0" y="18"/>
                </a:cxn>
                <a:cxn ang="0">
                  <a:pos x="18" y="37"/>
                </a:cxn>
                <a:cxn ang="0">
                  <a:pos x="36" y="18"/>
                </a:cxn>
                <a:cxn ang="0">
                  <a:pos x="18" y="0"/>
                </a:cxn>
              </a:cxnLst>
              <a:rect l="0" t="0" r="r" b="b"/>
              <a:pathLst>
                <a:path w="36" h="37">
                  <a:moveTo>
                    <a:pt x="18" y="0"/>
                  </a:moveTo>
                  <a:lnTo>
                    <a:pt x="0" y="18"/>
                  </a:lnTo>
                  <a:lnTo>
                    <a:pt x="18" y="37"/>
                  </a:lnTo>
                  <a:lnTo>
                    <a:pt x="36" y="18"/>
                  </a:lnTo>
                  <a:lnTo>
                    <a:pt x="18"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2" name="Freeform 203">
              <a:extLst>
                <a:ext uri="{FF2B5EF4-FFF2-40B4-BE49-F238E27FC236}">
                  <a16:creationId xmlns="" xmlns:a16="http://schemas.microsoft.com/office/drawing/2014/main" id="{FE95BDA9-D989-41EA-A9C3-1A8827406767}"/>
                </a:ext>
              </a:extLst>
            </p:cNvPr>
            <p:cNvSpPr>
              <a:spLocks/>
            </p:cNvSpPr>
            <p:nvPr/>
          </p:nvSpPr>
          <p:spPr bwMode="gray">
            <a:xfrm>
              <a:off x="3972044" y="2589527"/>
              <a:ext cx="156510" cy="159119"/>
            </a:xfrm>
            <a:custGeom>
              <a:avLst/>
              <a:gdLst/>
              <a:ahLst/>
              <a:cxnLst>
                <a:cxn ang="0">
                  <a:pos x="96" y="0"/>
                </a:cxn>
                <a:cxn ang="0">
                  <a:pos x="66" y="0"/>
                </a:cxn>
                <a:cxn ang="0">
                  <a:pos x="0" y="66"/>
                </a:cxn>
                <a:cxn ang="0">
                  <a:pos x="0" y="122"/>
                </a:cxn>
                <a:cxn ang="0">
                  <a:pos x="49" y="122"/>
                </a:cxn>
                <a:cxn ang="0">
                  <a:pos x="49" y="80"/>
                </a:cxn>
                <a:cxn ang="0">
                  <a:pos x="71" y="80"/>
                </a:cxn>
                <a:cxn ang="0">
                  <a:pos x="71" y="32"/>
                </a:cxn>
                <a:cxn ang="0">
                  <a:pos x="120" y="32"/>
                </a:cxn>
                <a:cxn ang="0">
                  <a:pos x="120" y="0"/>
                </a:cxn>
                <a:cxn ang="0">
                  <a:pos x="96" y="0"/>
                </a:cxn>
              </a:cxnLst>
              <a:rect l="0" t="0" r="r" b="b"/>
              <a:pathLst>
                <a:path w="120" h="122">
                  <a:moveTo>
                    <a:pt x="96" y="0"/>
                  </a:moveTo>
                  <a:lnTo>
                    <a:pt x="66" y="0"/>
                  </a:lnTo>
                  <a:lnTo>
                    <a:pt x="0" y="66"/>
                  </a:lnTo>
                  <a:lnTo>
                    <a:pt x="0" y="122"/>
                  </a:lnTo>
                  <a:lnTo>
                    <a:pt x="49" y="122"/>
                  </a:lnTo>
                  <a:lnTo>
                    <a:pt x="49" y="80"/>
                  </a:lnTo>
                  <a:lnTo>
                    <a:pt x="71" y="80"/>
                  </a:lnTo>
                  <a:lnTo>
                    <a:pt x="71" y="32"/>
                  </a:lnTo>
                  <a:lnTo>
                    <a:pt x="120" y="32"/>
                  </a:lnTo>
                  <a:lnTo>
                    <a:pt x="120" y="0"/>
                  </a:lnTo>
                  <a:lnTo>
                    <a:pt x="96" y="0"/>
                  </a:lnTo>
                  <a:close/>
                </a:path>
              </a:pathLst>
            </a:custGeom>
            <a:solidFill>
              <a:schemeClr val="accent3"/>
            </a:solidFill>
            <a:ln w="9525">
              <a:solidFill>
                <a:schemeClr val="bg1"/>
              </a:solidFill>
              <a:round/>
              <a:headEnd/>
              <a:tailEnd/>
            </a:ln>
          </p:spPr>
          <p:txBody>
            <a:bodyPr/>
            <a:lstStyle/>
            <a:p>
              <a:endParaRPr lang="en-US" dirty="0">
                <a:latin typeface="Delivery" panose="020F0503020204020204" pitchFamily="34" charset="0"/>
              </a:endParaRPr>
            </a:p>
          </p:txBody>
        </p:sp>
        <p:sp>
          <p:nvSpPr>
            <p:cNvPr id="423" name="Freeform 204">
              <a:extLst>
                <a:ext uri="{FF2B5EF4-FFF2-40B4-BE49-F238E27FC236}">
                  <a16:creationId xmlns="" xmlns:a16="http://schemas.microsoft.com/office/drawing/2014/main" id="{E86908C2-DB91-453A-8B42-40FE2938FD2F}"/>
                </a:ext>
              </a:extLst>
            </p:cNvPr>
            <p:cNvSpPr>
              <a:spLocks/>
            </p:cNvSpPr>
            <p:nvPr/>
          </p:nvSpPr>
          <p:spPr bwMode="gray">
            <a:xfrm>
              <a:off x="3972044" y="2589527"/>
              <a:ext cx="156510" cy="159119"/>
            </a:xfrm>
            <a:custGeom>
              <a:avLst/>
              <a:gdLst/>
              <a:ahLst/>
              <a:cxnLst>
                <a:cxn ang="0">
                  <a:pos x="96" y="0"/>
                </a:cxn>
                <a:cxn ang="0">
                  <a:pos x="66" y="0"/>
                </a:cxn>
                <a:cxn ang="0">
                  <a:pos x="0" y="66"/>
                </a:cxn>
                <a:cxn ang="0">
                  <a:pos x="0" y="122"/>
                </a:cxn>
                <a:cxn ang="0">
                  <a:pos x="49" y="122"/>
                </a:cxn>
                <a:cxn ang="0">
                  <a:pos x="49" y="80"/>
                </a:cxn>
                <a:cxn ang="0">
                  <a:pos x="71" y="80"/>
                </a:cxn>
                <a:cxn ang="0">
                  <a:pos x="71" y="32"/>
                </a:cxn>
                <a:cxn ang="0">
                  <a:pos x="120" y="32"/>
                </a:cxn>
                <a:cxn ang="0">
                  <a:pos x="120" y="0"/>
                </a:cxn>
                <a:cxn ang="0">
                  <a:pos x="96" y="0"/>
                </a:cxn>
              </a:cxnLst>
              <a:rect l="0" t="0" r="r" b="b"/>
              <a:pathLst>
                <a:path w="120" h="122">
                  <a:moveTo>
                    <a:pt x="96" y="0"/>
                  </a:moveTo>
                  <a:lnTo>
                    <a:pt x="66" y="0"/>
                  </a:lnTo>
                  <a:lnTo>
                    <a:pt x="0" y="66"/>
                  </a:lnTo>
                  <a:lnTo>
                    <a:pt x="0" y="122"/>
                  </a:lnTo>
                  <a:lnTo>
                    <a:pt x="49" y="122"/>
                  </a:lnTo>
                  <a:lnTo>
                    <a:pt x="49" y="80"/>
                  </a:lnTo>
                  <a:lnTo>
                    <a:pt x="71" y="80"/>
                  </a:lnTo>
                  <a:lnTo>
                    <a:pt x="71" y="32"/>
                  </a:lnTo>
                  <a:lnTo>
                    <a:pt x="120" y="32"/>
                  </a:lnTo>
                  <a:lnTo>
                    <a:pt x="120" y="0"/>
                  </a:lnTo>
                  <a:lnTo>
                    <a:pt x="96" y="0"/>
                  </a:lnTo>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4" name="Freeform 205">
              <a:extLst>
                <a:ext uri="{FF2B5EF4-FFF2-40B4-BE49-F238E27FC236}">
                  <a16:creationId xmlns="" xmlns:a16="http://schemas.microsoft.com/office/drawing/2014/main" id="{355F8043-505B-4EFF-8AA2-17470B682DAF}"/>
                </a:ext>
              </a:extLst>
            </p:cNvPr>
            <p:cNvSpPr>
              <a:spLocks/>
            </p:cNvSpPr>
            <p:nvPr/>
          </p:nvSpPr>
          <p:spPr bwMode="gray">
            <a:xfrm>
              <a:off x="3940742" y="2589527"/>
              <a:ext cx="264763" cy="373016"/>
            </a:xfrm>
            <a:custGeom>
              <a:avLst/>
              <a:gdLst/>
              <a:ahLst/>
              <a:cxnLst>
                <a:cxn ang="0">
                  <a:pos x="144" y="32"/>
                </a:cxn>
                <a:cxn ang="0">
                  <a:pos x="95" y="32"/>
                </a:cxn>
                <a:cxn ang="0">
                  <a:pos x="95" y="80"/>
                </a:cxn>
                <a:cxn ang="0">
                  <a:pos x="73" y="80"/>
                </a:cxn>
                <a:cxn ang="0">
                  <a:pos x="73" y="122"/>
                </a:cxn>
                <a:cxn ang="0">
                  <a:pos x="24" y="122"/>
                </a:cxn>
                <a:cxn ang="0">
                  <a:pos x="24" y="214"/>
                </a:cxn>
                <a:cxn ang="0">
                  <a:pos x="0" y="239"/>
                </a:cxn>
                <a:cxn ang="0">
                  <a:pos x="12" y="251"/>
                </a:cxn>
                <a:cxn ang="0">
                  <a:pos x="15" y="256"/>
                </a:cxn>
                <a:cxn ang="0">
                  <a:pos x="15" y="256"/>
                </a:cxn>
                <a:cxn ang="0">
                  <a:pos x="57" y="256"/>
                </a:cxn>
                <a:cxn ang="0">
                  <a:pos x="57" y="270"/>
                </a:cxn>
                <a:cxn ang="0">
                  <a:pos x="15" y="270"/>
                </a:cxn>
                <a:cxn ang="0">
                  <a:pos x="15" y="286"/>
                </a:cxn>
                <a:cxn ang="0">
                  <a:pos x="86" y="286"/>
                </a:cxn>
                <a:cxn ang="0">
                  <a:pos x="86" y="248"/>
                </a:cxn>
                <a:cxn ang="0">
                  <a:pos x="73" y="236"/>
                </a:cxn>
                <a:cxn ang="0">
                  <a:pos x="175" y="236"/>
                </a:cxn>
                <a:cxn ang="0">
                  <a:pos x="175" y="57"/>
                </a:cxn>
                <a:cxn ang="0">
                  <a:pos x="203" y="57"/>
                </a:cxn>
                <a:cxn ang="0">
                  <a:pos x="146" y="0"/>
                </a:cxn>
                <a:cxn ang="0">
                  <a:pos x="146" y="0"/>
                </a:cxn>
                <a:cxn ang="0">
                  <a:pos x="144" y="0"/>
                </a:cxn>
                <a:cxn ang="0">
                  <a:pos x="144" y="32"/>
                </a:cxn>
              </a:cxnLst>
              <a:rect l="0" t="0" r="r" b="b"/>
              <a:pathLst>
                <a:path w="203" h="286">
                  <a:moveTo>
                    <a:pt x="144" y="32"/>
                  </a:moveTo>
                  <a:lnTo>
                    <a:pt x="95" y="32"/>
                  </a:lnTo>
                  <a:lnTo>
                    <a:pt x="95" y="80"/>
                  </a:lnTo>
                  <a:lnTo>
                    <a:pt x="73" y="80"/>
                  </a:lnTo>
                  <a:lnTo>
                    <a:pt x="73" y="122"/>
                  </a:lnTo>
                  <a:lnTo>
                    <a:pt x="24" y="122"/>
                  </a:lnTo>
                  <a:lnTo>
                    <a:pt x="24" y="214"/>
                  </a:lnTo>
                  <a:lnTo>
                    <a:pt x="0" y="239"/>
                  </a:lnTo>
                  <a:lnTo>
                    <a:pt x="12" y="251"/>
                  </a:lnTo>
                  <a:lnTo>
                    <a:pt x="15" y="256"/>
                  </a:lnTo>
                  <a:lnTo>
                    <a:pt x="15" y="256"/>
                  </a:lnTo>
                  <a:lnTo>
                    <a:pt x="57" y="256"/>
                  </a:lnTo>
                  <a:lnTo>
                    <a:pt x="57" y="270"/>
                  </a:lnTo>
                  <a:lnTo>
                    <a:pt x="15" y="270"/>
                  </a:lnTo>
                  <a:lnTo>
                    <a:pt x="15" y="286"/>
                  </a:lnTo>
                  <a:lnTo>
                    <a:pt x="86" y="286"/>
                  </a:lnTo>
                  <a:lnTo>
                    <a:pt x="86" y="248"/>
                  </a:lnTo>
                  <a:lnTo>
                    <a:pt x="73" y="236"/>
                  </a:lnTo>
                  <a:lnTo>
                    <a:pt x="175" y="236"/>
                  </a:lnTo>
                  <a:lnTo>
                    <a:pt x="175" y="57"/>
                  </a:lnTo>
                  <a:lnTo>
                    <a:pt x="203" y="57"/>
                  </a:lnTo>
                  <a:lnTo>
                    <a:pt x="146" y="0"/>
                  </a:lnTo>
                  <a:lnTo>
                    <a:pt x="146" y="0"/>
                  </a:lnTo>
                  <a:lnTo>
                    <a:pt x="144" y="0"/>
                  </a:lnTo>
                  <a:lnTo>
                    <a:pt x="144" y="3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5" name="Freeform 206">
              <a:extLst>
                <a:ext uri="{FF2B5EF4-FFF2-40B4-BE49-F238E27FC236}">
                  <a16:creationId xmlns="" xmlns:a16="http://schemas.microsoft.com/office/drawing/2014/main" id="{9D114557-64C2-49EE-85F6-BEA8A97E72F4}"/>
                </a:ext>
              </a:extLst>
            </p:cNvPr>
            <p:cNvSpPr>
              <a:spLocks/>
            </p:cNvSpPr>
            <p:nvPr/>
          </p:nvSpPr>
          <p:spPr bwMode="gray">
            <a:xfrm>
              <a:off x="4058125" y="2396498"/>
              <a:ext cx="219114" cy="193029"/>
            </a:xfrm>
            <a:custGeom>
              <a:avLst/>
              <a:gdLst/>
              <a:ahLst/>
              <a:cxnLst>
                <a:cxn ang="0">
                  <a:pos x="71" y="109"/>
                </a:cxn>
                <a:cxn ang="0">
                  <a:pos x="119" y="109"/>
                </a:cxn>
                <a:cxn ang="0">
                  <a:pos x="168" y="60"/>
                </a:cxn>
                <a:cxn ang="0">
                  <a:pos x="168" y="8"/>
                </a:cxn>
                <a:cxn ang="0">
                  <a:pos x="124" y="8"/>
                </a:cxn>
                <a:cxn ang="0">
                  <a:pos x="114" y="0"/>
                </a:cxn>
                <a:cxn ang="0">
                  <a:pos x="39" y="76"/>
                </a:cxn>
                <a:cxn ang="0">
                  <a:pos x="39" y="105"/>
                </a:cxn>
                <a:cxn ang="0">
                  <a:pos x="2" y="143"/>
                </a:cxn>
                <a:cxn ang="0">
                  <a:pos x="2" y="148"/>
                </a:cxn>
                <a:cxn ang="0">
                  <a:pos x="0" y="148"/>
                </a:cxn>
                <a:cxn ang="0">
                  <a:pos x="54" y="148"/>
                </a:cxn>
                <a:cxn ang="0">
                  <a:pos x="54" y="148"/>
                </a:cxn>
                <a:cxn ang="0">
                  <a:pos x="56" y="148"/>
                </a:cxn>
                <a:cxn ang="0">
                  <a:pos x="56" y="126"/>
                </a:cxn>
                <a:cxn ang="0">
                  <a:pos x="71" y="109"/>
                </a:cxn>
              </a:cxnLst>
              <a:rect l="0" t="0" r="r" b="b"/>
              <a:pathLst>
                <a:path w="168" h="148">
                  <a:moveTo>
                    <a:pt x="71" y="109"/>
                  </a:moveTo>
                  <a:lnTo>
                    <a:pt x="119" y="109"/>
                  </a:lnTo>
                  <a:lnTo>
                    <a:pt x="168" y="60"/>
                  </a:lnTo>
                  <a:lnTo>
                    <a:pt x="168" y="8"/>
                  </a:lnTo>
                  <a:lnTo>
                    <a:pt x="124" y="8"/>
                  </a:lnTo>
                  <a:lnTo>
                    <a:pt x="114" y="0"/>
                  </a:lnTo>
                  <a:lnTo>
                    <a:pt x="39" y="76"/>
                  </a:lnTo>
                  <a:lnTo>
                    <a:pt x="39" y="105"/>
                  </a:lnTo>
                  <a:lnTo>
                    <a:pt x="2" y="143"/>
                  </a:lnTo>
                  <a:lnTo>
                    <a:pt x="2" y="148"/>
                  </a:lnTo>
                  <a:lnTo>
                    <a:pt x="0" y="148"/>
                  </a:lnTo>
                  <a:lnTo>
                    <a:pt x="54" y="148"/>
                  </a:lnTo>
                  <a:lnTo>
                    <a:pt x="54" y="148"/>
                  </a:lnTo>
                  <a:lnTo>
                    <a:pt x="56" y="148"/>
                  </a:lnTo>
                  <a:lnTo>
                    <a:pt x="56" y="126"/>
                  </a:lnTo>
                  <a:lnTo>
                    <a:pt x="71" y="10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6" name="Freeform 207">
              <a:extLst>
                <a:ext uri="{FF2B5EF4-FFF2-40B4-BE49-F238E27FC236}">
                  <a16:creationId xmlns="" xmlns:a16="http://schemas.microsoft.com/office/drawing/2014/main" id="{94A29DA7-6383-47EC-9590-C693C5A2B0A3}"/>
                </a:ext>
              </a:extLst>
            </p:cNvPr>
            <p:cNvSpPr>
              <a:spLocks/>
            </p:cNvSpPr>
            <p:nvPr/>
          </p:nvSpPr>
          <p:spPr bwMode="gray">
            <a:xfrm>
              <a:off x="4742857" y="2709518"/>
              <a:ext cx="335193" cy="476052"/>
            </a:xfrm>
            <a:custGeom>
              <a:avLst/>
              <a:gdLst/>
              <a:ahLst/>
              <a:cxnLst>
                <a:cxn ang="0">
                  <a:pos x="185" y="227"/>
                </a:cxn>
                <a:cxn ang="0">
                  <a:pos x="219" y="194"/>
                </a:cxn>
                <a:cxn ang="0">
                  <a:pos x="219" y="114"/>
                </a:cxn>
                <a:cxn ang="0">
                  <a:pos x="257" y="114"/>
                </a:cxn>
                <a:cxn ang="0">
                  <a:pos x="257" y="100"/>
                </a:cxn>
                <a:cxn ang="0">
                  <a:pos x="224" y="67"/>
                </a:cxn>
                <a:cxn ang="0">
                  <a:pos x="224" y="8"/>
                </a:cxn>
                <a:cxn ang="0">
                  <a:pos x="217" y="0"/>
                </a:cxn>
                <a:cxn ang="0">
                  <a:pos x="199" y="22"/>
                </a:cxn>
                <a:cxn ang="0">
                  <a:pos x="191" y="30"/>
                </a:cxn>
                <a:cxn ang="0">
                  <a:pos x="182" y="30"/>
                </a:cxn>
                <a:cxn ang="0">
                  <a:pos x="174" y="22"/>
                </a:cxn>
                <a:cxn ang="0">
                  <a:pos x="34" y="22"/>
                </a:cxn>
                <a:cxn ang="0">
                  <a:pos x="34" y="54"/>
                </a:cxn>
                <a:cxn ang="0">
                  <a:pos x="27" y="54"/>
                </a:cxn>
                <a:cxn ang="0">
                  <a:pos x="27" y="134"/>
                </a:cxn>
                <a:cxn ang="0">
                  <a:pos x="0" y="161"/>
                </a:cxn>
                <a:cxn ang="0">
                  <a:pos x="0" y="214"/>
                </a:cxn>
                <a:cxn ang="0">
                  <a:pos x="22" y="236"/>
                </a:cxn>
                <a:cxn ang="0">
                  <a:pos x="22" y="261"/>
                </a:cxn>
                <a:cxn ang="0">
                  <a:pos x="73" y="312"/>
                </a:cxn>
                <a:cxn ang="0">
                  <a:pos x="73" y="328"/>
                </a:cxn>
                <a:cxn ang="0">
                  <a:pos x="80" y="328"/>
                </a:cxn>
                <a:cxn ang="0">
                  <a:pos x="97" y="345"/>
                </a:cxn>
                <a:cxn ang="0">
                  <a:pos x="119" y="345"/>
                </a:cxn>
                <a:cxn ang="0">
                  <a:pos x="136" y="362"/>
                </a:cxn>
                <a:cxn ang="0">
                  <a:pos x="139" y="365"/>
                </a:cxn>
                <a:cxn ang="0">
                  <a:pos x="182" y="365"/>
                </a:cxn>
                <a:cxn ang="0">
                  <a:pos x="182" y="341"/>
                </a:cxn>
                <a:cxn ang="0">
                  <a:pos x="224" y="341"/>
                </a:cxn>
                <a:cxn ang="0">
                  <a:pos x="165" y="282"/>
                </a:cxn>
                <a:cxn ang="0">
                  <a:pos x="185" y="261"/>
                </a:cxn>
                <a:cxn ang="0">
                  <a:pos x="185" y="227"/>
                </a:cxn>
              </a:cxnLst>
              <a:rect l="0" t="0" r="r" b="b"/>
              <a:pathLst>
                <a:path w="257" h="365">
                  <a:moveTo>
                    <a:pt x="185" y="227"/>
                  </a:moveTo>
                  <a:lnTo>
                    <a:pt x="219" y="194"/>
                  </a:lnTo>
                  <a:lnTo>
                    <a:pt x="219" y="114"/>
                  </a:lnTo>
                  <a:lnTo>
                    <a:pt x="257" y="114"/>
                  </a:lnTo>
                  <a:lnTo>
                    <a:pt x="257" y="100"/>
                  </a:lnTo>
                  <a:lnTo>
                    <a:pt x="224" y="67"/>
                  </a:lnTo>
                  <a:lnTo>
                    <a:pt x="224" y="8"/>
                  </a:lnTo>
                  <a:lnTo>
                    <a:pt x="217" y="0"/>
                  </a:lnTo>
                  <a:lnTo>
                    <a:pt x="199" y="22"/>
                  </a:lnTo>
                  <a:lnTo>
                    <a:pt x="191" y="30"/>
                  </a:lnTo>
                  <a:lnTo>
                    <a:pt x="182" y="30"/>
                  </a:lnTo>
                  <a:lnTo>
                    <a:pt x="174" y="22"/>
                  </a:lnTo>
                  <a:lnTo>
                    <a:pt x="34" y="22"/>
                  </a:lnTo>
                  <a:lnTo>
                    <a:pt x="34" y="54"/>
                  </a:lnTo>
                  <a:lnTo>
                    <a:pt x="27" y="54"/>
                  </a:lnTo>
                  <a:lnTo>
                    <a:pt x="27" y="134"/>
                  </a:lnTo>
                  <a:lnTo>
                    <a:pt x="0" y="161"/>
                  </a:lnTo>
                  <a:lnTo>
                    <a:pt x="0" y="214"/>
                  </a:lnTo>
                  <a:lnTo>
                    <a:pt x="22" y="236"/>
                  </a:lnTo>
                  <a:lnTo>
                    <a:pt x="22" y="261"/>
                  </a:lnTo>
                  <a:lnTo>
                    <a:pt x="73" y="312"/>
                  </a:lnTo>
                  <a:lnTo>
                    <a:pt x="73" y="328"/>
                  </a:lnTo>
                  <a:lnTo>
                    <a:pt x="80" y="328"/>
                  </a:lnTo>
                  <a:lnTo>
                    <a:pt x="97" y="345"/>
                  </a:lnTo>
                  <a:lnTo>
                    <a:pt x="119" y="345"/>
                  </a:lnTo>
                  <a:lnTo>
                    <a:pt x="136" y="362"/>
                  </a:lnTo>
                  <a:lnTo>
                    <a:pt x="139" y="365"/>
                  </a:lnTo>
                  <a:lnTo>
                    <a:pt x="182" y="365"/>
                  </a:lnTo>
                  <a:lnTo>
                    <a:pt x="182" y="341"/>
                  </a:lnTo>
                  <a:lnTo>
                    <a:pt x="224" y="341"/>
                  </a:lnTo>
                  <a:lnTo>
                    <a:pt x="165" y="282"/>
                  </a:lnTo>
                  <a:lnTo>
                    <a:pt x="185" y="261"/>
                  </a:lnTo>
                  <a:lnTo>
                    <a:pt x="185" y="22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7" name="Freeform 209">
              <a:extLst>
                <a:ext uri="{FF2B5EF4-FFF2-40B4-BE49-F238E27FC236}">
                  <a16:creationId xmlns="" xmlns:a16="http://schemas.microsoft.com/office/drawing/2014/main" id="{1FAD629A-9310-4CB3-900B-DA48BB65CCA2}"/>
                </a:ext>
              </a:extLst>
            </p:cNvPr>
            <p:cNvSpPr>
              <a:spLocks/>
            </p:cNvSpPr>
            <p:nvPr/>
          </p:nvSpPr>
          <p:spPr bwMode="gray">
            <a:xfrm>
              <a:off x="4787201" y="2495621"/>
              <a:ext cx="238678" cy="253025"/>
            </a:xfrm>
            <a:custGeom>
              <a:avLst/>
              <a:gdLst/>
              <a:ahLst/>
              <a:cxnLst>
                <a:cxn ang="0">
                  <a:pos x="183" y="164"/>
                </a:cxn>
                <a:cxn ang="0">
                  <a:pos x="170" y="151"/>
                </a:cxn>
                <a:cxn ang="0">
                  <a:pos x="160" y="143"/>
                </a:cxn>
                <a:cxn ang="0">
                  <a:pos x="160" y="104"/>
                </a:cxn>
                <a:cxn ang="0">
                  <a:pos x="106" y="50"/>
                </a:cxn>
                <a:cxn ang="0">
                  <a:pos x="119" y="38"/>
                </a:cxn>
                <a:cxn ang="0">
                  <a:pos x="140" y="58"/>
                </a:cxn>
                <a:cxn ang="0">
                  <a:pos x="151" y="49"/>
                </a:cxn>
                <a:cxn ang="0">
                  <a:pos x="102" y="0"/>
                </a:cxn>
                <a:cxn ang="0">
                  <a:pos x="73" y="0"/>
                </a:cxn>
                <a:cxn ang="0">
                  <a:pos x="65" y="9"/>
                </a:cxn>
                <a:cxn ang="0">
                  <a:pos x="0" y="9"/>
                </a:cxn>
                <a:cxn ang="0">
                  <a:pos x="0" y="186"/>
                </a:cxn>
                <a:cxn ang="0">
                  <a:pos x="140" y="186"/>
                </a:cxn>
                <a:cxn ang="0">
                  <a:pos x="148" y="194"/>
                </a:cxn>
                <a:cxn ang="0">
                  <a:pos x="157" y="194"/>
                </a:cxn>
                <a:cxn ang="0">
                  <a:pos x="165" y="186"/>
                </a:cxn>
                <a:cxn ang="0">
                  <a:pos x="183" y="164"/>
                </a:cxn>
              </a:cxnLst>
              <a:rect l="0" t="0" r="r" b="b"/>
              <a:pathLst>
                <a:path w="183" h="194">
                  <a:moveTo>
                    <a:pt x="183" y="164"/>
                  </a:moveTo>
                  <a:lnTo>
                    <a:pt x="170" y="151"/>
                  </a:lnTo>
                  <a:lnTo>
                    <a:pt x="160" y="143"/>
                  </a:lnTo>
                  <a:lnTo>
                    <a:pt x="160" y="104"/>
                  </a:lnTo>
                  <a:lnTo>
                    <a:pt x="106" y="50"/>
                  </a:lnTo>
                  <a:lnTo>
                    <a:pt x="119" y="38"/>
                  </a:lnTo>
                  <a:lnTo>
                    <a:pt x="140" y="58"/>
                  </a:lnTo>
                  <a:lnTo>
                    <a:pt x="151" y="49"/>
                  </a:lnTo>
                  <a:lnTo>
                    <a:pt x="102" y="0"/>
                  </a:lnTo>
                  <a:lnTo>
                    <a:pt x="73" y="0"/>
                  </a:lnTo>
                  <a:lnTo>
                    <a:pt x="65" y="9"/>
                  </a:lnTo>
                  <a:lnTo>
                    <a:pt x="0" y="9"/>
                  </a:lnTo>
                  <a:lnTo>
                    <a:pt x="0" y="186"/>
                  </a:lnTo>
                  <a:lnTo>
                    <a:pt x="140" y="186"/>
                  </a:lnTo>
                  <a:lnTo>
                    <a:pt x="148" y="194"/>
                  </a:lnTo>
                  <a:lnTo>
                    <a:pt x="157" y="194"/>
                  </a:lnTo>
                  <a:lnTo>
                    <a:pt x="165" y="186"/>
                  </a:lnTo>
                  <a:lnTo>
                    <a:pt x="183" y="16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8" name="Freeform 210">
              <a:extLst>
                <a:ext uri="{FF2B5EF4-FFF2-40B4-BE49-F238E27FC236}">
                  <a16:creationId xmlns="" xmlns:a16="http://schemas.microsoft.com/office/drawing/2014/main" id="{DA6E4D67-7C5E-4CC3-A7F9-D9BFACA24367}"/>
                </a:ext>
              </a:extLst>
            </p:cNvPr>
            <p:cNvSpPr>
              <a:spLocks/>
            </p:cNvSpPr>
            <p:nvPr/>
          </p:nvSpPr>
          <p:spPr bwMode="gray">
            <a:xfrm>
              <a:off x="5126307" y="2988628"/>
              <a:ext cx="204767" cy="311716"/>
            </a:xfrm>
            <a:custGeom>
              <a:avLst/>
              <a:gdLst/>
              <a:ahLst/>
              <a:cxnLst>
                <a:cxn ang="0">
                  <a:pos x="70" y="0"/>
                </a:cxn>
                <a:cxn ang="0">
                  <a:pos x="48" y="20"/>
                </a:cxn>
                <a:cxn ang="0">
                  <a:pos x="39" y="11"/>
                </a:cxn>
                <a:cxn ang="0">
                  <a:pos x="34" y="14"/>
                </a:cxn>
                <a:cxn ang="0">
                  <a:pos x="34" y="39"/>
                </a:cxn>
                <a:cxn ang="0">
                  <a:pos x="56" y="62"/>
                </a:cxn>
                <a:cxn ang="0">
                  <a:pos x="119" y="59"/>
                </a:cxn>
                <a:cxn ang="0">
                  <a:pos x="51" y="127"/>
                </a:cxn>
                <a:cxn ang="0">
                  <a:pos x="0" y="127"/>
                </a:cxn>
                <a:cxn ang="0">
                  <a:pos x="0" y="232"/>
                </a:cxn>
                <a:cxn ang="0">
                  <a:pos x="14" y="239"/>
                </a:cxn>
                <a:cxn ang="0">
                  <a:pos x="14" y="232"/>
                </a:cxn>
                <a:cxn ang="0">
                  <a:pos x="136" y="110"/>
                </a:cxn>
                <a:cxn ang="0">
                  <a:pos x="136" y="51"/>
                </a:cxn>
                <a:cxn ang="0">
                  <a:pos x="157" y="30"/>
                </a:cxn>
                <a:cxn ang="0">
                  <a:pos x="157" y="0"/>
                </a:cxn>
                <a:cxn ang="0">
                  <a:pos x="70" y="0"/>
                </a:cxn>
              </a:cxnLst>
              <a:rect l="0" t="0" r="r" b="b"/>
              <a:pathLst>
                <a:path w="157" h="239">
                  <a:moveTo>
                    <a:pt x="70" y="0"/>
                  </a:moveTo>
                  <a:lnTo>
                    <a:pt x="48" y="20"/>
                  </a:lnTo>
                  <a:lnTo>
                    <a:pt x="39" y="11"/>
                  </a:lnTo>
                  <a:lnTo>
                    <a:pt x="34" y="14"/>
                  </a:lnTo>
                  <a:lnTo>
                    <a:pt x="34" y="39"/>
                  </a:lnTo>
                  <a:lnTo>
                    <a:pt x="56" y="62"/>
                  </a:lnTo>
                  <a:lnTo>
                    <a:pt x="119" y="59"/>
                  </a:lnTo>
                  <a:lnTo>
                    <a:pt x="51" y="127"/>
                  </a:lnTo>
                  <a:lnTo>
                    <a:pt x="0" y="127"/>
                  </a:lnTo>
                  <a:lnTo>
                    <a:pt x="0" y="232"/>
                  </a:lnTo>
                  <a:lnTo>
                    <a:pt x="14" y="239"/>
                  </a:lnTo>
                  <a:lnTo>
                    <a:pt x="14" y="232"/>
                  </a:lnTo>
                  <a:lnTo>
                    <a:pt x="136" y="110"/>
                  </a:lnTo>
                  <a:lnTo>
                    <a:pt x="136" y="51"/>
                  </a:lnTo>
                  <a:lnTo>
                    <a:pt x="157" y="30"/>
                  </a:lnTo>
                  <a:lnTo>
                    <a:pt x="157" y="0"/>
                  </a:lnTo>
                  <a:lnTo>
                    <a:pt x="7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29" name="Freeform 211">
              <a:extLst>
                <a:ext uri="{FF2B5EF4-FFF2-40B4-BE49-F238E27FC236}">
                  <a16:creationId xmlns="" xmlns:a16="http://schemas.microsoft.com/office/drawing/2014/main" id="{DE3EA710-5796-45F3-9FB5-6778AC603A85}"/>
                </a:ext>
              </a:extLst>
            </p:cNvPr>
            <p:cNvSpPr>
              <a:spLocks/>
            </p:cNvSpPr>
            <p:nvPr/>
          </p:nvSpPr>
          <p:spPr bwMode="gray">
            <a:xfrm>
              <a:off x="5132828" y="2972977"/>
              <a:ext cx="62604" cy="33911"/>
            </a:xfrm>
            <a:custGeom>
              <a:avLst/>
              <a:gdLst/>
              <a:ahLst/>
              <a:cxnLst>
                <a:cxn ang="0">
                  <a:pos x="31" y="20"/>
                </a:cxn>
                <a:cxn ang="0">
                  <a:pos x="22" y="12"/>
                </a:cxn>
                <a:cxn ang="0">
                  <a:pos x="48" y="12"/>
                </a:cxn>
                <a:cxn ang="0">
                  <a:pos x="35" y="0"/>
                </a:cxn>
                <a:cxn ang="0">
                  <a:pos x="9" y="0"/>
                </a:cxn>
                <a:cxn ang="0">
                  <a:pos x="0" y="0"/>
                </a:cxn>
                <a:cxn ang="0">
                  <a:pos x="0" y="25"/>
                </a:cxn>
                <a:cxn ang="0">
                  <a:pos x="29" y="25"/>
                </a:cxn>
                <a:cxn ang="0">
                  <a:pos x="29" y="26"/>
                </a:cxn>
                <a:cxn ang="0">
                  <a:pos x="34" y="23"/>
                </a:cxn>
                <a:cxn ang="0">
                  <a:pos x="31" y="20"/>
                </a:cxn>
              </a:cxnLst>
              <a:rect l="0" t="0" r="r" b="b"/>
              <a:pathLst>
                <a:path w="48" h="26">
                  <a:moveTo>
                    <a:pt x="31" y="20"/>
                  </a:moveTo>
                  <a:lnTo>
                    <a:pt x="22" y="12"/>
                  </a:lnTo>
                  <a:lnTo>
                    <a:pt x="48" y="12"/>
                  </a:lnTo>
                  <a:lnTo>
                    <a:pt x="35" y="0"/>
                  </a:lnTo>
                  <a:lnTo>
                    <a:pt x="9" y="0"/>
                  </a:lnTo>
                  <a:lnTo>
                    <a:pt x="0" y="0"/>
                  </a:lnTo>
                  <a:lnTo>
                    <a:pt x="0" y="25"/>
                  </a:lnTo>
                  <a:lnTo>
                    <a:pt x="29" y="25"/>
                  </a:lnTo>
                  <a:lnTo>
                    <a:pt x="29" y="26"/>
                  </a:lnTo>
                  <a:lnTo>
                    <a:pt x="34" y="23"/>
                  </a:lnTo>
                  <a:lnTo>
                    <a:pt x="31"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0" name="Freeform 212">
              <a:extLst>
                <a:ext uri="{FF2B5EF4-FFF2-40B4-BE49-F238E27FC236}">
                  <a16:creationId xmlns="" xmlns:a16="http://schemas.microsoft.com/office/drawing/2014/main" id="{A764BE81-A354-4383-BB52-2E3CF3452C30}"/>
                </a:ext>
              </a:extLst>
            </p:cNvPr>
            <p:cNvSpPr>
              <a:spLocks/>
            </p:cNvSpPr>
            <p:nvPr/>
          </p:nvSpPr>
          <p:spPr bwMode="gray">
            <a:xfrm>
              <a:off x="4678949" y="1923055"/>
              <a:ext cx="29998" cy="0"/>
            </a:xfrm>
            <a:custGeom>
              <a:avLst/>
              <a:gdLst/>
              <a:ahLst/>
              <a:cxnLst>
                <a:cxn ang="0">
                  <a:pos x="0" y="0"/>
                </a:cxn>
                <a:cxn ang="0">
                  <a:pos x="0" y="0"/>
                </a:cxn>
                <a:cxn ang="0">
                  <a:pos x="23" y="0"/>
                </a:cxn>
                <a:cxn ang="0">
                  <a:pos x="0" y="0"/>
                </a:cxn>
              </a:cxnLst>
              <a:rect l="0" t="0" r="r" b="b"/>
              <a:pathLst>
                <a:path w="23">
                  <a:moveTo>
                    <a:pt x="0" y="0"/>
                  </a:moveTo>
                  <a:lnTo>
                    <a:pt x="0" y="0"/>
                  </a:lnTo>
                  <a:lnTo>
                    <a:pt x="23" y="0"/>
                  </a:lnTo>
                  <a:lnTo>
                    <a:pt x="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1" name="Freeform 213">
              <a:extLst>
                <a:ext uri="{FF2B5EF4-FFF2-40B4-BE49-F238E27FC236}">
                  <a16:creationId xmlns="" xmlns:a16="http://schemas.microsoft.com/office/drawing/2014/main" id="{117F878F-36AD-4E6D-AEE7-857B42F4B9C9}"/>
                </a:ext>
              </a:extLst>
            </p:cNvPr>
            <p:cNvSpPr>
              <a:spLocks/>
            </p:cNvSpPr>
            <p:nvPr/>
          </p:nvSpPr>
          <p:spPr bwMode="gray">
            <a:xfrm>
              <a:off x="4678949" y="1908708"/>
              <a:ext cx="99123" cy="27389"/>
            </a:xfrm>
            <a:custGeom>
              <a:avLst/>
              <a:gdLst/>
              <a:ahLst/>
              <a:cxnLst>
                <a:cxn ang="0">
                  <a:pos x="5" y="0"/>
                </a:cxn>
                <a:cxn ang="0">
                  <a:pos x="5" y="4"/>
                </a:cxn>
                <a:cxn ang="0">
                  <a:pos x="0" y="11"/>
                </a:cxn>
                <a:cxn ang="0">
                  <a:pos x="23" y="11"/>
                </a:cxn>
                <a:cxn ang="0">
                  <a:pos x="23" y="21"/>
                </a:cxn>
                <a:cxn ang="0">
                  <a:pos x="23" y="21"/>
                </a:cxn>
                <a:cxn ang="0">
                  <a:pos x="42" y="21"/>
                </a:cxn>
                <a:cxn ang="0">
                  <a:pos x="76" y="21"/>
                </a:cxn>
                <a:cxn ang="0">
                  <a:pos x="76" y="0"/>
                </a:cxn>
                <a:cxn ang="0">
                  <a:pos x="5" y="0"/>
                </a:cxn>
              </a:cxnLst>
              <a:rect l="0" t="0" r="r" b="b"/>
              <a:pathLst>
                <a:path w="76" h="21">
                  <a:moveTo>
                    <a:pt x="5" y="0"/>
                  </a:moveTo>
                  <a:lnTo>
                    <a:pt x="5" y="4"/>
                  </a:lnTo>
                  <a:lnTo>
                    <a:pt x="0" y="11"/>
                  </a:lnTo>
                  <a:lnTo>
                    <a:pt x="23" y="11"/>
                  </a:lnTo>
                  <a:lnTo>
                    <a:pt x="23" y="21"/>
                  </a:lnTo>
                  <a:lnTo>
                    <a:pt x="23" y="21"/>
                  </a:lnTo>
                  <a:lnTo>
                    <a:pt x="42" y="21"/>
                  </a:lnTo>
                  <a:lnTo>
                    <a:pt x="76" y="21"/>
                  </a:lnTo>
                  <a:lnTo>
                    <a:pt x="76" y="0"/>
                  </a:lnTo>
                  <a:lnTo>
                    <a:pt x="5"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2" name="Freeform 214">
              <a:extLst>
                <a:ext uri="{FF2B5EF4-FFF2-40B4-BE49-F238E27FC236}">
                  <a16:creationId xmlns="" xmlns:a16="http://schemas.microsoft.com/office/drawing/2014/main" id="{C75FEF60-F022-48B0-A6B7-EA0510770BED}"/>
                </a:ext>
              </a:extLst>
            </p:cNvPr>
            <p:cNvSpPr>
              <a:spLocks noEditPoints="1"/>
            </p:cNvSpPr>
            <p:nvPr/>
          </p:nvSpPr>
          <p:spPr bwMode="gray">
            <a:xfrm>
              <a:off x="4805461" y="2243901"/>
              <a:ext cx="333888" cy="196942"/>
            </a:xfrm>
            <a:custGeom>
              <a:avLst/>
              <a:gdLst/>
              <a:ahLst/>
              <a:cxnLst>
                <a:cxn ang="0">
                  <a:pos x="246" y="25"/>
                </a:cxn>
                <a:cxn ang="0">
                  <a:pos x="246" y="5"/>
                </a:cxn>
                <a:cxn ang="0">
                  <a:pos x="206" y="5"/>
                </a:cxn>
                <a:cxn ang="0">
                  <a:pos x="206" y="8"/>
                </a:cxn>
                <a:cxn ang="0">
                  <a:pos x="139" y="8"/>
                </a:cxn>
                <a:cxn ang="0">
                  <a:pos x="129" y="0"/>
                </a:cxn>
                <a:cxn ang="0">
                  <a:pos x="80" y="0"/>
                </a:cxn>
                <a:cxn ang="0">
                  <a:pos x="71" y="8"/>
                </a:cxn>
                <a:cxn ang="0">
                  <a:pos x="37" y="8"/>
                </a:cxn>
                <a:cxn ang="0">
                  <a:pos x="0" y="46"/>
                </a:cxn>
                <a:cxn ang="0">
                  <a:pos x="0" y="66"/>
                </a:cxn>
                <a:cxn ang="0">
                  <a:pos x="34" y="100"/>
                </a:cxn>
                <a:cxn ang="0">
                  <a:pos x="134" y="100"/>
                </a:cxn>
                <a:cxn ang="0">
                  <a:pos x="134" y="105"/>
                </a:cxn>
                <a:cxn ang="0">
                  <a:pos x="146" y="92"/>
                </a:cxn>
                <a:cxn ang="0">
                  <a:pos x="256" y="92"/>
                </a:cxn>
                <a:cxn ang="0">
                  <a:pos x="256" y="34"/>
                </a:cxn>
                <a:cxn ang="0">
                  <a:pos x="246" y="25"/>
                </a:cxn>
                <a:cxn ang="0">
                  <a:pos x="100" y="151"/>
                </a:cxn>
                <a:cxn ang="0">
                  <a:pos x="100" y="151"/>
                </a:cxn>
                <a:cxn ang="0">
                  <a:pos x="126" y="125"/>
                </a:cxn>
                <a:cxn ang="0">
                  <a:pos x="100" y="125"/>
                </a:cxn>
                <a:cxn ang="0">
                  <a:pos x="100" y="151"/>
                </a:cxn>
              </a:cxnLst>
              <a:rect l="0" t="0" r="r" b="b"/>
              <a:pathLst>
                <a:path w="256" h="151">
                  <a:moveTo>
                    <a:pt x="246" y="25"/>
                  </a:moveTo>
                  <a:lnTo>
                    <a:pt x="246" y="5"/>
                  </a:lnTo>
                  <a:lnTo>
                    <a:pt x="206" y="5"/>
                  </a:lnTo>
                  <a:lnTo>
                    <a:pt x="206" y="8"/>
                  </a:lnTo>
                  <a:lnTo>
                    <a:pt x="139" y="8"/>
                  </a:lnTo>
                  <a:lnTo>
                    <a:pt x="129" y="0"/>
                  </a:lnTo>
                  <a:lnTo>
                    <a:pt x="80" y="0"/>
                  </a:lnTo>
                  <a:lnTo>
                    <a:pt x="71" y="8"/>
                  </a:lnTo>
                  <a:lnTo>
                    <a:pt x="37" y="8"/>
                  </a:lnTo>
                  <a:lnTo>
                    <a:pt x="0" y="46"/>
                  </a:lnTo>
                  <a:lnTo>
                    <a:pt x="0" y="66"/>
                  </a:lnTo>
                  <a:lnTo>
                    <a:pt x="34" y="100"/>
                  </a:lnTo>
                  <a:lnTo>
                    <a:pt x="134" y="100"/>
                  </a:lnTo>
                  <a:lnTo>
                    <a:pt x="134" y="105"/>
                  </a:lnTo>
                  <a:lnTo>
                    <a:pt x="146" y="92"/>
                  </a:lnTo>
                  <a:lnTo>
                    <a:pt x="256" y="92"/>
                  </a:lnTo>
                  <a:lnTo>
                    <a:pt x="256" y="34"/>
                  </a:lnTo>
                  <a:lnTo>
                    <a:pt x="246" y="25"/>
                  </a:lnTo>
                  <a:close/>
                  <a:moveTo>
                    <a:pt x="100" y="151"/>
                  </a:moveTo>
                  <a:lnTo>
                    <a:pt x="100" y="151"/>
                  </a:lnTo>
                  <a:lnTo>
                    <a:pt x="126" y="125"/>
                  </a:lnTo>
                  <a:lnTo>
                    <a:pt x="100" y="125"/>
                  </a:lnTo>
                  <a:lnTo>
                    <a:pt x="100" y="151"/>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3" name="Freeform 215">
              <a:extLst>
                <a:ext uri="{FF2B5EF4-FFF2-40B4-BE49-F238E27FC236}">
                  <a16:creationId xmlns="" xmlns:a16="http://schemas.microsoft.com/office/drawing/2014/main" id="{0A50E860-98DA-4D47-BF42-11B6527EBBC4}"/>
                </a:ext>
              </a:extLst>
            </p:cNvPr>
            <p:cNvSpPr>
              <a:spLocks/>
            </p:cNvSpPr>
            <p:nvPr/>
          </p:nvSpPr>
          <p:spPr bwMode="gray">
            <a:xfrm>
              <a:off x="4920235" y="2406932"/>
              <a:ext cx="15651" cy="33911"/>
            </a:xfrm>
            <a:custGeom>
              <a:avLst/>
              <a:gdLst/>
              <a:ahLst/>
              <a:cxnLst>
                <a:cxn ang="0">
                  <a:pos x="0" y="0"/>
                </a:cxn>
                <a:cxn ang="0">
                  <a:pos x="0" y="14"/>
                </a:cxn>
                <a:cxn ang="0">
                  <a:pos x="12" y="26"/>
                </a:cxn>
                <a:cxn ang="0">
                  <a:pos x="12" y="0"/>
                </a:cxn>
                <a:cxn ang="0">
                  <a:pos x="0" y="0"/>
                </a:cxn>
              </a:cxnLst>
              <a:rect l="0" t="0" r="r" b="b"/>
              <a:pathLst>
                <a:path w="12" h="26">
                  <a:moveTo>
                    <a:pt x="0" y="0"/>
                  </a:moveTo>
                  <a:lnTo>
                    <a:pt x="0" y="14"/>
                  </a:lnTo>
                  <a:lnTo>
                    <a:pt x="12" y="26"/>
                  </a:lnTo>
                  <a:lnTo>
                    <a:pt x="12" y="0"/>
                  </a:lnTo>
                  <a:lnTo>
                    <a:pt x="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4" name="Freeform 216">
              <a:extLst>
                <a:ext uri="{FF2B5EF4-FFF2-40B4-BE49-F238E27FC236}">
                  <a16:creationId xmlns="" xmlns:a16="http://schemas.microsoft.com/office/drawing/2014/main" id="{AC4D9C26-868F-4D66-AEC8-1B9E1835DA0C}"/>
                </a:ext>
              </a:extLst>
            </p:cNvPr>
            <p:cNvSpPr>
              <a:spLocks/>
            </p:cNvSpPr>
            <p:nvPr/>
          </p:nvSpPr>
          <p:spPr bwMode="gray">
            <a:xfrm>
              <a:off x="5046747" y="2363892"/>
              <a:ext cx="190421" cy="203463"/>
            </a:xfrm>
            <a:custGeom>
              <a:avLst/>
              <a:gdLst/>
              <a:ahLst/>
              <a:cxnLst>
                <a:cxn ang="0">
                  <a:pos x="37" y="110"/>
                </a:cxn>
                <a:cxn ang="0">
                  <a:pos x="83" y="156"/>
                </a:cxn>
                <a:cxn ang="0">
                  <a:pos x="129" y="156"/>
                </a:cxn>
                <a:cxn ang="0">
                  <a:pos x="129" y="156"/>
                </a:cxn>
                <a:cxn ang="0">
                  <a:pos x="83" y="156"/>
                </a:cxn>
                <a:cxn ang="0">
                  <a:pos x="37" y="110"/>
                </a:cxn>
                <a:cxn ang="0">
                  <a:pos x="29" y="110"/>
                </a:cxn>
                <a:cxn ang="0">
                  <a:pos x="12" y="93"/>
                </a:cxn>
                <a:cxn ang="0">
                  <a:pos x="29" y="110"/>
                </a:cxn>
                <a:cxn ang="0">
                  <a:pos x="37" y="110"/>
                </a:cxn>
                <a:cxn ang="0">
                  <a:pos x="83" y="156"/>
                </a:cxn>
                <a:cxn ang="0">
                  <a:pos x="129" y="156"/>
                </a:cxn>
                <a:cxn ang="0">
                  <a:pos x="129" y="134"/>
                </a:cxn>
                <a:cxn ang="0">
                  <a:pos x="146" y="117"/>
                </a:cxn>
                <a:cxn ang="0">
                  <a:pos x="112" y="85"/>
                </a:cxn>
                <a:cxn ang="0">
                  <a:pos x="100" y="85"/>
                </a:cxn>
                <a:cxn ang="0">
                  <a:pos x="100" y="30"/>
                </a:cxn>
                <a:cxn ang="0">
                  <a:pos x="71" y="0"/>
                </a:cxn>
                <a:cxn ang="0">
                  <a:pos x="37" y="0"/>
                </a:cxn>
                <a:cxn ang="0">
                  <a:pos x="37" y="42"/>
                </a:cxn>
                <a:cxn ang="0">
                  <a:pos x="0" y="81"/>
                </a:cxn>
                <a:cxn ang="0">
                  <a:pos x="12" y="93"/>
                </a:cxn>
                <a:cxn ang="0">
                  <a:pos x="11" y="93"/>
                </a:cxn>
                <a:cxn ang="0">
                  <a:pos x="29" y="110"/>
                </a:cxn>
                <a:cxn ang="0">
                  <a:pos x="37" y="110"/>
                </a:cxn>
              </a:cxnLst>
              <a:rect l="0" t="0" r="r" b="b"/>
              <a:pathLst>
                <a:path w="146" h="156">
                  <a:moveTo>
                    <a:pt x="37" y="110"/>
                  </a:moveTo>
                  <a:lnTo>
                    <a:pt x="83" y="156"/>
                  </a:lnTo>
                  <a:lnTo>
                    <a:pt x="129" y="156"/>
                  </a:lnTo>
                  <a:lnTo>
                    <a:pt x="129" y="156"/>
                  </a:lnTo>
                  <a:lnTo>
                    <a:pt x="83" y="156"/>
                  </a:lnTo>
                  <a:lnTo>
                    <a:pt x="37" y="110"/>
                  </a:lnTo>
                  <a:lnTo>
                    <a:pt x="29" y="110"/>
                  </a:lnTo>
                  <a:lnTo>
                    <a:pt x="12" y="93"/>
                  </a:lnTo>
                  <a:lnTo>
                    <a:pt x="29" y="110"/>
                  </a:lnTo>
                  <a:lnTo>
                    <a:pt x="37" y="110"/>
                  </a:lnTo>
                  <a:lnTo>
                    <a:pt x="83" y="156"/>
                  </a:lnTo>
                  <a:lnTo>
                    <a:pt x="129" y="156"/>
                  </a:lnTo>
                  <a:lnTo>
                    <a:pt x="129" y="134"/>
                  </a:lnTo>
                  <a:lnTo>
                    <a:pt x="146" y="117"/>
                  </a:lnTo>
                  <a:lnTo>
                    <a:pt x="112" y="85"/>
                  </a:lnTo>
                  <a:lnTo>
                    <a:pt x="100" y="85"/>
                  </a:lnTo>
                  <a:lnTo>
                    <a:pt x="100" y="30"/>
                  </a:lnTo>
                  <a:lnTo>
                    <a:pt x="71" y="0"/>
                  </a:lnTo>
                  <a:lnTo>
                    <a:pt x="37" y="0"/>
                  </a:lnTo>
                  <a:lnTo>
                    <a:pt x="37" y="42"/>
                  </a:lnTo>
                  <a:lnTo>
                    <a:pt x="0" y="81"/>
                  </a:lnTo>
                  <a:lnTo>
                    <a:pt x="12" y="93"/>
                  </a:lnTo>
                  <a:lnTo>
                    <a:pt x="11" y="93"/>
                  </a:lnTo>
                  <a:lnTo>
                    <a:pt x="29" y="110"/>
                  </a:lnTo>
                  <a:lnTo>
                    <a:pt x="37" y="11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5" name="Freeform 217">
              <a:extLst>
                <a:ext uri="{FF2B5EF4-FFF2-40B4-BE49-F238E27FC236}">
                  <a16:creationId xmlns="" xmlns:a16="http://schemas.microsoft.com/office/drawing/2014/main" id="{65B4A84F-EA0C-4A3F-8544-C3599F527A73}"/>
                </a:ext>
              </a:extLst>
            </p:cNvPr>
            <p:cNvSpPr>
              <a:spLocks/>
            </p:cNvSpPr>
            <p:nvPr/>
          </p:nvSpPr>
          <p:spPr bwMode="gray">
            <a:xfrm>
              <a:off x="4980231" y="2485187"/>
              <a:ext cx="431707" cy="399101"/>
            </a:xfrm>
            <a:custGeom>
              <a:avLst/>
              <a:gdLst/>
              <a:ahLst/>
              <a:cxnLst>
                <a:cxn ang="0">
                  <a:pos x="323" y="172"/>
                </a:cxn>
                <a:cxn ang="0">
                  <a:pos x="294" y="172"/>
                </a:cxn>
                <a:cxn ang="0">
                  <a:pos x="274" y="142"/>
                </a:cxn>
                <a:cxn ang="0">
                  <a:pos x="271" y="142"/>
                </a:cxn>
                <a:cxn ang="0">
                  <a:pos x="269" y="142"/>
                </a:cxn>
                <a:cxn ang="0">
                  <a:pos x="269" y="142"/>
                </a:cxn>
                <a:cxn ang="0">
                  <a:pos x="257" y="129"/>
                </a:cxn>
                <a:cxn ang="0">
                  <a:pos x="257" y="129"/>
                </a:cxn>
                <a:cxn ang="0">
                  <a:pos x="240" y="112"/>
                </a:cxn>
                <a:cxn ang="0">
                  <a:pos x="240" y="95"/>
                </a:cxn>
                <a:cxn ang="0">
                  <a:pos x="217" y="71"/>
                </a:cxn>
                <a:cxn ang="0">
                  <a:pos x="189" y="71"/>
                </a:cxn>
                <a:cxn ang="0">
                  <a:pos x="180" y="63"/>
                </a:cxn>
                <a:cxn ang="0">
                  <a:pos x="134" y="63"/>
                </a:cxn>
                <a:cxn ang="0">
                  <a:pos x="88" y="17"/>
                </a:cxn>
                <a:cxn ang="0">
                  <a:pos x="80" y="17"/>
                </a:cxn>
                <a:cxn ang="0">
                  <a:pos x="62" y="0"/>
                </a:cxn>
                <a:cxn ang="0">
                  <a:pos x="46" y="15"/>
                </a:cxn>
                <a:cxn ang="0">
                  <a:pos x="29" y="15"/>
                </a:cxn>
                <a:cxn ang="0">
                  <a:pos x="42" y="28"/>
                </a:cxn>
                <a:cxn ang="0">
                  <a:pos x="42" y="48"/>
                </a:cxn>
                <a:cxn ang="0">
                  <a:pos x="25" y="63"/>
                </a:cxn>
                <a:cxn ang="0">
                  <a:pos x="12" y="63"/>
                </a:cxn>
                <a:cxn ang="0">
                  <a:pos x="0" y="75"/>
                </a:cxn>
                <a:cxn ang="0">
                  <a:pos x="42" y="117"/>
                </a:cxn>
                <a:cxn ang="0">
                  <a:pos x="42" y="146"/>
                </a:cxn>
                <a:cxn ang="0">
                  <a:pos x="72" y="175"/>
                </a:cxn>
                <a:cxn ang="0">
                  <a:pos x="72" y="197"/>
                </a:cxn>
                <a:cxn ang="0">
                  <a:pos x="126" y="251"/>
                </a:cxn>
                <a:cxn ang="0">
                  <a:pos x="126" y="306"/>
                </a:cxn>
                <a:cxn ang="0">
                  <a:pos x="146" y="286"/>
                </a:cxn>
                <a:cxn ang="0">
                  <a:pos x="168" y="286"/>
                </a:cxn>
                <a:cxn ang="0">
                  <a:pos x="189" y="286"/>
                </a:cxn>
                <a:cxn ang="0">
                  <a:pos x="260" y="248"/>
                </a:cxn>
                <a:cxn ang="0">
                  <a:pos x="299" y="248"/>
                </a:cxn>
                <a:cxn ang="0">
                  <a:pos x="331" y="214"/>
                </a:cxn>
                <a:cxn ang="0">
                  <a:pos x="331" y="172"/>
                </a:cxn>
                <a:cxn ang="0">
                  <a:pos x="323" y="172"/>
                </a:cxn>
              </a:cxnLst>
              <a:rect l="0" t="0" r="r" b="b"/>
              <a:pathLst>
                <a:path w="331" h="306">
                  <a:moveTo>
                    <a:pt x="323" y="172"/>
                  </a:moveTo>
                  <a:lnTo>
                    <a:pt x="294" y="172"/>
                  </a:lnTo>
                  <a:lnTo>
                    <a:pt x="274" y="142"/>
                  </a:lnTo>
                  <a:lnTo>
                    <a:pt x="271" y="142"/>
                  </a:lnTo>
                  <a:lnTo>
                    <a:pt x="269" y="142"/>
                  </a:lnTo>
                  <a:lnTo>
                    <a:pt x="269" y="142"/>
                  </a:lnTo>
                  <a:lnTo>
                    <a:pt x="257" y="129"/>
                  </a:lnTo>
                  <a:lnTo>
                    <a:pt x="257" y="129"/>
                  </a:lnTo>
                  <a:lnTo>
                    <a:pt x="240" y="112"/>
                  </a:lnTo>
                  <a:lnTo>
                    <a:pt x="240" y="95"/>
                  </a:lnTo>
                  <a:lnTo>
                    <a:pt x="217" y="71"/>
                  </a:lnTo>
                  <a:lnTo>
                    <a:pt x="189" y="71"/>
                  </a:lnTo>
                  <a:lnTo>
                    <a:pt x="180" y="63"/>
                  </a:lnTo>
                  <a:lnTo>
                    <a:pt x="134" y="63"/>
                  </a:lnTo>
                  <a:lnTo>
                    <a:pt x="88" y="17"/>
                  </a:lnTo>
                  <a:lnTo>
                    <a:pt x="80" y="17"/>
                  </a:lnTo>
                  <a:lnTo>
                    <a:pt x="62" y="0"/>
                  </a:lnTo>
                  <a:lnTo>
                    <a:pt x="46" y="15"/>
                  </a:lnTo>
                  <a:lnTo>
                    <a:pt x="29" y="15"/>
                  </a:lnTo>
                  <a:lnTo>
                    <a:pt x="42" y="28"/>
                  </a:lnTo>
                  <a:lnTo>
                    <a:pt x="42" y="48"/>
                  </a:lnTo>
                  <a:lnTo>
                    <a:pt x="25" y="63"/>
                  </a:lnTo>
                  <a:lnTo>
                    <a:pt x="12" y="63"/>
                  </a:lnTo>
                  <a:lnTo>
                    <a:pt x="0" y="75"/>
                  </a:lnTo>
                  <a:lnTo>
                    <a:pt x="42" y="117"/>
                  </a:lnTo>
                  <a:lnTo>
                    <a:pt x="42" y="146"/>
                  </a:lnTo>
                  <a:lnTo>
                    <a:pt x="72" y="175"/>
                  </a:lnTo>
                  <a:lnTo>
                    <a:pt x="72" y="197"/>
                  </a:lnTo>
                  <a:lnTo>
                    <a:pt x="126" y="251"/>
                  </a:lnTo>
                  <a:lnTo>
                    <a:pt x="126" y="306"/>
                  </a:lnTo>
                  <a:lnTo>
                    <a:pt x="146" y="286"/>
                  </a:lnTo>
                  <a:lnTo>
                    <a:pt x="168" y="286"/>
                  </a:lnTo>
                  <a:lnTo>
                    <a:pt x="189" y="286"/>
                  </a:lnTo>
                  <a:lnTo>
                    <a:pt x="260" y="248"/>
                  </a:lnTo>
                  <a:lnTo>
                    <a:pt x="299" y="248"/>
                  </a:lnTo>
                  <a:lnTo>
                    <a:pt x="331" y="214"/>
                  </a:lnTo>
                  <a:lnTo>
                    <a:pt x="331" y="172"/>
                  </a:lnTo>
                  <a:lnTo>
                    <a:pt x="323" y="17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6" name="Freeform 218">
              <a:extLst>
                <a:ext uri="{FF2B5EF4-FFF2-40B4-BE49-F238E27FC236}">
                  <a16:creationId xmlns="" xmlns:a16="http://schemas.microsoft.com/office/drawing/2014/main" id="{A02A775E-4DDC-4FA2-934A-CE01603D93A2}"/>
                </a:ext>
              </a:extLst>
            </p:cNvPr>
            <p:cNvSpPr>
              <a:spLocks/>
            </p:cNvSpPr>
            <p:nvPr/>
          </p:nvSpPr>
          <p:spPr bwMode="gray">
            <a:xfrm>
              <a:off x="4986752" y="2485187"/>
              <a:ext cx="9130" cy="33911"/>
            </a:xfrm>
            <a:custGeom>
              <a:avLst/>
              <a:gdLst/>
              <a:ahLst/>
              <a:cxnLst>
                <a:cxn ang="0">
                  <a:pos x="7" y="0"/>
                </a:cxn>
                <a:cxn ang="0">
                  <a:pos x="0" y="0"/>
                </a:cxn>
                <a:cxn ang="0">
                  <a:pos x="7" y="0"/>
                </a:cxn>
                <a:cxn ang="0">
                  <a:pos x="0" y="0"/>
                </a:cxn>
                <a:cxn ang="0">
                  <a:pos x="0" y="26"/>
                </a:cxn>
                <a:cxn ang="0">
                  <a:pos x="7" y="26"/>
                </a:cxn>
                <a:cxn ang="0">
                  <a:pos x="7" y="0"/>
                </a:cxn>
                <a:cxn ang="0">
                  <a:pos x="7" y="0"/>
                </a:cxn>
              </a:cxnLst>
              <a:rect l="0" t="0" r="r" b="b"/>
              <a:pathLst>
                <a:path w="7" h="26">
                  <a:moveTo>
                    <a:pt x="7" y="0"/>
                  </a:moveTo>
                  <a:lnTo>
                    <a:pt x="0" y="0"/>
                  </a:lnTo>
                  <a:lnTo>
                    <a:pt x="7" y="0"/>
                  </a:lnTo>
                  <a:lnTo>
                    <a:pt x="0" y="0"/>
                  </a:lnTo>
                  <a:lnTo>
                    <a:pt x="0" y="26"/>
                  </a:lnTo>
                  <a:lnTo>
                    <a:pt x="7" y="26"/>
                  </a:lnTo>
                  <a:lnTo>
                    <a:pt x="7" y="0"/>
                  </a:lnTo>
                  <a:lnTo>
                    <a:pt x="7"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7" name="Freeform 219">
              <a:extLst>
                <a:ext uri="{FF2B5EF4-FFF2-40B4-BE49-F238E27FC236}">
                  <a16:creationId xmlns="" xmlns:a16="http://schemas.microsoft.com/office/drawing/2014/main" id="{70C92A40-38BE-451A-8C65-5695DA76A825}"/>
                </a:ext>
              </a:extLst>
            </p:cNvPr>
            <p:cNvSpPr>
              <a:spLocks/>
            </p:cNvSpPr>
            <p:nvPr/>
          </p:nvSpPr>
          <p:spPr bwMode="gray">
            <a:xfrm>
              <a:off x="4920235" y="2456494"/>
              <a:ext cx="75647" cy="110861"/>
            </a:xfrm>
            <a:custGeom>
              <a:avLst/>
              <a:gdLst/>
              <a:ahLst/>
              <a:cxnLst>
                <a:cxn ang="0">
                  <a:pos x="51" y="22"/>
                </a:cxn>
                <a:cxn ang="0">
                  <a:pos x="58" y="22"/>
                </a:cxn>
                <a:cxn ang="0">
                  <a:pos x="58" y="0"/>
                </a:cxn>
                <a:cxn ang="0">
                  <a:pos x="46" y="0"/>
                </a:cxn>
                <a:cxn ang="0">
                  <a:pos x="46" y="30"/>
                </a:cxn>
                <a:cxn ang="0">
                  <a:pos x="21" y="30"/>
                </a:cxn>
                <a:cxn ang="0">
                  <a:pos x="0" y="30"/>
                </a:cxn>
                <a:cxn ang="0">
                  <a:pos x="49" y="79"/>
                </a:cxn>
                <a:cxn ang="0">
                  <a:pos x="51" y="76"/>
                </a:cxn>
                <a:cxn ang="0">
                  <a:pos x="55" y="80"/>
                </a:cxn>
                <a:cxn ang="0">
                  <a:pos x="58" y="85"/>
                </a:cxn>
                <a:cxn ang="0">
                  <a:pos x="58" y="48"/>
                </a:cxn>
                <a:cxn ang="0">
                  <a:pos x="51" y="48"/>
                </a:cxn>
                <a:cxn ang="0">
                  <a:pos x="51" y="22"/>
                </a:cxn>
              </a:cxnLst>
              <a:rect l="0" t="0" r="r" b="b"/>
              <a:pathLst>
                <a:path w="58" h="85">
                  <a:moveTo>
                    <a:pt x="51" y="22"/>
                  </a:moveTo>
                  <a:lnTo>
                    <a:pt x="58" y="22"/>
                  </a:lnTo>
                  <a:lnTo>
                    <a:pt x="58" y="0"/>
                  </a:lnTo>
                  <a:lnTo>
                    <a:pt x="46" y="0"/>
                  </a:lnTo>
                  <a:lnTo>
                    <a:pt x="46" y="30"/>
                  </a:lnTo>
                  <a:lnTo>
                    <a:pt x="21" y="30"/>
                  </a:lnTo>
                  <a:lnTo>
                    <a:pt x="0" y="30"/>
                  </a:lnTo>
                  <a:lnTo>
                    <a:pt x="49" y="79"/>
                  </a:lnTo>
                  <a:lnTo>
                    <a:pt x="51" y="76"/>
                  </a:lnTo>
                  <a:lnTo>
                    <a:pt x="55" y="80"/>
                  </a:lnTo>
                  <a:lnTo>
                    <a:pt x="58" y="85"/>
                  </a:lnTo>
                  <a:lnTo>
                    <a:pt x="58" y="48"/>
                  </a:lnTo>
                  <a:lnTo>
                    <a:pt x="51" y="48"/>
                  </a:lnTo>
                  <a:lnTo>
                    <a:pt x="51" y="2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38" name="Rectangle 220">
              <a:extLst>
                <a:ext uri="{FF2B5EF4-FFF2-40B4-BE49-F238E27FC236}">
                  <a16:creationId xmlns="" xmlns:a16="http://schemas.microsoft.com/office/drawing/2014/main" id="{1BD26055-BBD7-43FC-B1D6-4DAFED6BECD4}"/>
                </a:ext>
              </a:extLst>
            </p:cNvPr>
            <p:cNvSpPr>
              <a:spLocks noChangeArrowheads="1"/>
            </p:cNvSpPr>
            <p:nvPr/>
          </p:nvSpPr>
          <p:spPr bwMode="gray">
            <a:xfrm>
              <a:off x="5588012" y="1233106"/>
              <a:ext cx="66517" cy="22172"/>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439" name="Freeform 221">
              <a:extLst>
                <a:ext uri="{FF2B5EF4-FFF2-40B4-BE49-F238E27FC236}">
                  <a16:creationId xmlns="" xmlns:a16="http://schemas.microsoft.com/office/drawing/2014/main" id="{1DFFA260-FBA7-42D7-95DA-3652E83EC431}"/>
                </a:ext>
              </a:extLst>
            </p:cNvPr>
            <p:cNvSpPr>
              <a:spLocks/>
            </p:cNvSpPr>
            <p:nvPr/>
          </p:nvSpPr>
          <p:spPr bwMode="gray">
            <a:xfrm>
              <a:off x="5435414" y="1184849"/>
              <a:ext cx="87385" cy="32606"/>
            </a:xfrm>
            <a:custGeom>
              <a:avLst/>
              <a:gdLst/>
              <a:ahLst/>
              <a:cxnLst>
                <a:cxn ang="0">
                  <a:pos x="42" y="0"/>
                </a:cxn>
                <a:cxn ang="0">
                  <a:pos x="0" y="0"/>
                </a:cxn>
                <a:cxn ang="0">
                  <a:pos x="0" y="25"/>
                </a:cxn>
                <a:cxn ang="0">
                  <a:pos x="67" y="25"/>
                </a:cxn>
                <a:cxn ang="0">
                  <a:pos x="42" y="0"/>
                </a:cxn>
              </a:cxnLst>
              <a:rect l="0" t="0" r="r" b="b"/>
              <a:pathLst>
                <a:path w="67" h="25">
                  <a:moveTo>
                    <a:pt x="42" y="0"/>
                  </a:moveTo>
                  <a:lnTo>
                    <a:pt x="0" y="0"/>
                  </a:lnTo>
                  <a:lnTo>
                    <a:pt x="0" y="25"/>
                  </a:lnTo>
                  <a:lnTo>
                    <a:pt x="67" y="25"/>
                  </a:lnTo>
                  <a:lnTo>
                    <a:pt x="42"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40" name="Rectangle 222">
              <a:extLst>
                <a:ext uri="{FF2B5EF4-FFF2-40B4-BE49-F238E27FC236}">
                  <a16:creationId xmlns="" xmlns:a16="http://schemas.microsoft.com/office/drawing/2014/main" id="{DEDD4641-AAF2-4F16-9F17-70CCEFD2540D}"/>
                </a:ext>
              </a:extLst>
            </p:cNvPr>
            <p:cNvSpPr>
              <a:spLocks noChangeArrowheads="1"/>
            </p:cNvSpPr>
            <p:nvPr/>
          </p:nvSpPr>
          <p:spPr bwMode="gray">
            <a:xfrm>
              <a:off x="5490193" y="1233106"/>
              <a:ext cx="88689" cy="22172"/>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441" name="Freeform 223">
              <a:extLst>
                <a:ext uri="{FF2B5EF4-FFF2-40B4-BE49-F238E27FC236}">
                  <a16:creationId xmlns="" xmlns:a16="http://schemas.microsoft.com/office/drawing/2014/main" id="{C5C131E6-507F-473C-AFE0-F033873893DE}"/>
                </a:ext>
              </a:extLst>
            </p:cNvPr>
            <p:cNvSpPr>
              <a:spLocks/>
            </p:cNvSpPr>
            <p:nvPr/>
          </p:nvSpPr>
          <p:spPr bwMode="gray">
            <a:xfrm>
              <a:off x="5100222" y="1332229"/>
              <a:ext cx="155206" cy="116078"/>
            </a:xfrm>
            <a:custGeom>
              <a:avLst/>
              <a:gdLst/>
              <a:ahLst/>
              <a:cxnLst>
                <a:cxn ang="0">
                  <a:pos x="80" y="34"/>
                </a:cxn>
                <a:cxn ang="0">
                  <a:pos x="119" y="34"/>
                </a:cxn>
                <a:cxn ang="0">
                  <a:pos x="119" y="0"/>
                </a:cxn>
                <a:cxn ang="0">
                  <a:pos x="80" y="0"/>
                </a:cxn>
                <a:cxn ang="0">
                  <a:pos x="47" y="34"/>
                </a:cxn>
                <a:cxn ang="0">
                  <a:pos x="30" y="34"/>
                </a:cxn>
                <a:cxn ang="0">
                  <a:pos x="0" y="63"/>
                </a:cxn>
                <a:cxn ang="0">
                  <a:pos x="0" y="89"/>
                </a:cxn>
                <a:cxn ang="0">
                  <a:pos x="27" y="89"/>
                </a:cxn>
                <a:cxn ang="0">
                  <a:pos x="80" y="34"/>
                </a:cxn>
              </a:cxnLst>
              <a:rect l="0" t="0" r="r" b="b"/>
              <a:pathLst>
                <a:path w="119" h="89">
                  <a:moveTo>
                    <a:pt x="80" y="34"/>
                  </a:moveTo>
                  <a:lnTo>
                    <a:pt x="119" y="34"/>
                  </a:lnTo>
                  <a:lnTo>
                    <a:pt x="119" y="0"/>
                  </a:lnTo>
                  <a:lnTo>
                    <a:pt x="80" y="0"/>
                  </a:lnTo>
                  <a:lnTo>
                    <a:pt x="47" y="34"/>
                  </a:lnTo>
                  <a:lnTo>
                    <a:pt x="30" y="34"/>
                  </a:lnTo>
                  <a:lnTo>
                    <a:pt x="0" y="63"/>
                  </a:lnTo>
                  <a:lnTo>
                    <a:pt x="0" y="89"/>
                  </a:lnTo>
                  <a:lnTo>
                    <a:pt x="27" y="89"/>
                  </a:lnTo>
                  <a:lnTo>
                    <a:pt x="80" y="34"/>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42" name="Freeform 224">
              <a:extLst>
                <a:ext uri="{FF2B5EF4-FFF2-40B4-BE49-F238E27FC236}">
                  <a16:creationId xmlns="" xmlns:a16="http://schemas.microsoft.com/office/drawing/2014/main" id="{CC42CD76-CEEF-4D18-9C67-248CB7D94E7D}"/>
                </a:ext>
              </a:extLst>
            </p:cNvPr>
            <p:cNvSpPr>
              <a:spLocks/>
            </p:cNvSpPr>
            <p:nvPr/>
          </p:nvSpPr>
          <p:spPr bwMode="gray">
            <a:xfrm>
              <a:off x="5188911" y="1518737"/>
              <a:ext cx="22172" cy="11738"/>
            </a:xfrm>
            <a:custGeom>
              <a:avLst/>
              <a:gdLst/>
              <a:ahLst/>
              <a:cxnLst>
                <a:cxn ang="0">
                  <a:pos x="0" y="9"/>
                </a:cxn>
                <a:cxn ang="0">
                  <a:pos x="17" y="9"/>
                </a:cxn>
                <a:cxn ang="0">
                  <a:pos x="8" y="0"/>
                </a:cxn>
                <a:cxn ang="0">
                  <a:pos x="0" y="9"/>
                </a:cxn>
              </a:cxnLst>
              <a:rect l="0" t="0" r="r" b="b"/>
              <a:pathLst>
                <a:path w="17" h="9">
                  <a:moveTo>
                    <a:pt x="0" y="9"/>
                  </a:moveTo>
                  <a:lnTo>
                    <a:pt x="17" y="9"/>
                  </a:lnTo>
                  <a:lnTo>
                    <a:pt x="8" y="0"/>
                  </a:lnTo>
                  <a:lnTo>
                    <a:pt x="0" y="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43" name="Freeform 225">
              <a:extLst>
                <a:ext uri="{FF2B5EF4-FFF2-40B4-BE49-F238E27FC236}">
                  <a16:creationId xmlns="" xmlns:a16="http://schemas.microsoft.com/office/drawing/2014/main" id="{DF305548-ABF5-4DBD-B59B-ABBAB7FF7F1D}"/>
                </a:ext>
              </a:extLst>
            </p:cNvPr>
            <p:cNvSpPr>
              <a:spLocks/>
            </p:cNvSpPr>
            <p:nvPr/>
          </p:nvSpPr>
          <p:spPr bwMode="gray">
            <a:xfrm>
              <a:off x="6148840" y="1229193"/>
              <a:ext cx="119991" cy="54779"/>
            </a:xfrm>
            <a:custGeom>
              <a:avLst/>
              <a:gdLst/>
              <a:ahLst/>
              <a:cxnLst>
                <a:cxn ang="0">
                  <a:pos x="92" y="20"/>
                </a:cxn>
                <a:cxn ang="0">
                  <a:pos x="92" y="0"/>
                </a:cxn>
                <a:cxn ang="0">
                  <a:pos x="32" y="0"/>
                </a:cxn>
                <a:cxn ang="0">
                  <a:pos x="32" y="12"/>
                </a:cxn>
                <a:cxn ang="0">
                  <a:pos x="0" y="12"/>
                </a:cxn>
                <a:cxn ang="0">
                  <a:pos x="0" y="42"/>
                </a:cxn>
                <a:cxn ang="0">
                  <a:pos x="71" y="42"/>
                </a:cxn>
                <a:cxn ang="0">
                  <a:pos x="92" y="20"/>
                </a:cxn>
              </a:cxnLst>
              <a:rect l="0" t="0" r="r" b="b"/>
              <a:pathLst>
                <a:path w="92" h="42">
                  <a:moveTo>
                    <a:pt x="92" y="20"/>
                  </a:moveTo>
                  <a:lnTo>
                    <a:pt x="92" y="0"/>
                  </a:lnTo>
                  <a:lnTo>
                    <a:pt x="32" y="0"/>
                  </a:lnTo>
                  <a:lnTo>
                    <a:pt x="32" y="12"/>
                  </a:lnTo>
                  <a:lnTo>
                    <a:pt x="0" y="12"/>
                  </a:lnTo>
                  <a:lnTo>
                    <a:pt x="0" y="42"/>
                  </a:lnTo>
                  <a:lnTo>
                    <a:pt x="71" y="42"/>
                  </a:lnTo>
                  <a:lnTo>
                    <a:pt x="92" y="2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44" name="Rectangle 226">
              <a:extLst>
                <a:ext uri="{FF2B5EF4-FFF2-40B4-BE49-F238E27FC236}">
                  <a16:creationId xmlns="" xmlns:a16="http://schemas.microsoft.com/office/drawing/2014/main" id="{B342351A-7834-469C-B060-0D8AE5DE05CE}"/>
                </a:ext>
              </a:extLst>
            </p:cNvPr>
            <p:cNvSpPr>
              <a:spLocks noChangeArrowheads="1"/>
            </p:cNvSpPr>
            <p:nvPr/>
          </p:nvSpPr>
          <p:spPr bwMode="gray">
            <a:xfrm>
              <a:off x="6893567" y="1223976"/>
              <a:ext cx="59996" cy="27389"/>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445" name="Rectangle 227">
              <a:extLst>
                <a:ext uri="{FF2B5EF4-FFF2-40B4-BE49-F238E27FC236}">
                  <a16:creationId xmlns="" xmlns:a16="http://schemas.microsoft.com/office/drawing/2014/main" id="{7FEDC913-108E-42B8-8241-973F06054508}"/>
                </a:ext>
              </a:extLst>
            </p:cNvPr>
            <p:cNvSpPr>
              <a:spLocks noChangeArrowheads="1"/>
            </p:cNvSpPr>
            <p:nvPr/>
          </p:nvSpPr>
          <p:spPr bwMode="gray">
            <a:xfrm>
              <a:off x="6279265" y="1223976"/>
              <a:ext cx="82168" cy="27389"/>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446" name="Rectangle 228">
              <a:extLst>
                <a:ext uri="{FF2B5EF4-FFF2-40B4-BE49-F238E27FC236}">
                  <a16:creationId xmlns="" xmlns:a16="http://schemas.microsoft.com/office/drawing/2014/main" id="{25049598-2D4E-4C44-B7E5-48D5E21176F2}"/>
                </a:ext>
              </a:extLst>
            </p:cNvPr>
            <p:cNvSpPr>
              <a:spLocks noChangeArrowheads="1"/>
            </p:cNvSpPr>
            <p:nvPr/>
          </p:nvSpPr>
          <p:spPr bwMode="gray">
            <a:xfrm>
              <a:off x="6272743" y="1283972"/>
              <a:ext cx="44345" cy="15651"/>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447" name="Freeform 229">
              <a:extLst>
                <a:ext uri="{FF2B5EF4-FFF2-40B4-BE49-F238E27FC236}">
                  <a16:creationId xmlns="" xmlns:a16="http://schemas.microsoft.com/office/drawing/2014/main" id="{A046D1BC-A821-4FA7-8845-F7172B5BB0F1}"/>
                </a:ext>
              </a:extLst>
            </p:cNvPr>
            <p:cNvSpPr>
              <a:spLocks/>
            </p:cNvSpPr>
            <p:nvPr/>
          </p:nvSpPr>
          <p:spPr bwMode="gray">
            <a:xfrm>
              <a:off x="5100222" y="1454829"/>
              <a:ext cx="88689" cy="63908"/>
            </a:xfrm>
            <a:custGeom>
              <a:avLst/>
              <a:gdLst/>
              <a:ahLst/>
              <a:cxnLst>
                <a:cxn ang="0">
                  <a:pos x="68" y="49"/>
                </a:cxn>
                <a:cxn ang="0">
                  <a:pos x="42" y="24"/>
                </a:cxn>
                <a:cxn ang="0">
                  <a:pos x="27" y="24"/>
                </a:cxn>
                <a:cxn ang="0">
                  <a:pos x="27" y="0"/>
                </a:cxn>
                <a:cxn ang="0">
                  <a:pos x="0" y="0"/>
                </a:cxn>
                <a:cxn ang="0">
                  <a:pos x="0" y="29"/>
                </a:cxn>
                <a:cxn ang="0">
                  <a:pos x="22" y="49"/>
                </a:cxn>
                <a:cxn ang="0">
                  <a:pos x="68" y="49"/>
                </a:cxn>
              </a:cxnLst>
              <a:rect l="0" t="0" r="r" b="b"/>
              <a:pathLst>
                <a:path w="68" h="49">
                  <a:moveTo>
                    <a:pt x="68" y="49"/>
                  </a:moveTo>
                  <a:lnTo>
                    <a:pt x="42" y="24"/>
                  </a:lnTo>
                  <a:lnTo>
                    <a:pt x="27" y="24"/>
                  </a:lnTo>
                  <a:lnTo>
                    <a:pt x="27" y="0"/>
                  </a:lnTo>
                  <a:lnTo>
                    <a:pt x="0" y="0"/>
                  </a:lnTo>
                  <a:lnTo>
                    <a:pt x="0" y="29"/>
                  </a:lnTo>
                  <a:lnTo>
                    <a:pt x="22" y="49"/>
                  </a:lnTo>
                  <a:lnTo>
                    <a:pt x="68" y="49"/>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48" name="Freeform 230">
              <a:extLst>
                <a:ext uri="{FF2B5EF4-FFF2-40B4-BE49-F238E27FC236}">
                  <a16:creationId xmlns="" xmlns:a16="http://schemas.microsoft.com/office/drawing/2014/main" id="{1DA57482-E143-450C-9EEF-A4BDF69ABC2D}"/>
                </a:ext>
              </a:extLst>
            </p:cNvPr>
            <p:cNvSpPr>
              <a:spLocks/>
            </p:cNvSpPr>
            <p:nvPr/>
          </p:nvSpPr>
          <p:spPr bwMode="gray">
            <a:xfrm>
              <a:off x="6777489" y="1771762"/>
              <a:ext cx="138251" cy="203463"/>
            </a:xfrm>
            <a:custGeom>
              <a:avLst/>
              <a:gdLst/>
              <a:ahLst/>
              <a:cxnLst>
                <a:cxn ang="0">
                  <a:pos x="77" y="88"/>
                </a:cxn>
                <a:cxn ang="0">
                  <a:pos x="89" y="88"/>
                </a:cxn>
                <a:cxn ang="0">
                  <a:pos x="0" y="0"/>
                </a:cxn>
                <a:cxn ang="0">
                  <a:pos x="0" y="20"/>
                </a:cxn>
                <a:cxn ang="0">
                  <a:pos x="51" y="71"/>
                </a:cxn>
                <a:cxn ang="0">
                  <a:pos x="51" y="114"/>
                </a:cxn>
                <a:cxn ang="0">
                  <a:pos x="94" y="156"/>
                </a:cxn>
                <a:cxn ang="0">
                  <a:pos x="106" y="143"/>
                </a:cxn>
                <a:cxn ang="0">
                  <a:pos x="77" y="114"/>
                </a:cxn>
                <a:cxn ang="0">
                  <a:pos x="77" y="88"/>
                </a:cxn>
              </a:cxnLst>
              <a:rect l="0" t="0" r="r" b="b"/>
              <a:pathLst>
                <a:path w="106" h="156">
                  <a:moveTo>
                    <a:pt x="77" y="88"/>
                  </a:moveTo>
                  <a:lnTo>
                    <a:pt x="89" y="88"/>
                  </a:lnTo>
                  <a:lnTo>
                    <a:pt x="0" y="0"/>
                  </a:lnTo>
                  <a:lnTo>
                    <a:pt x="0" y="20"/>
                  </a:lnTo>
                  <a:lnTo>
                    <a:pt x="51" y="71"/>
                  </a:lnTo>
                  <a:lnTo>
                    <a:pt x="51" y="114"/>
                  </a:lnTo>
                  <a:lnTo>
                    <a:pt x="94" y="156"/>
                  </a:lnTo>
                  <a:lnTo>
                    <a:pt x="106" y="143"/>
                  </a:lnTo>
                  <a:lnTo>
                    <a:pt x="77" y="114"/>
                  </a:lnTo>
                  <a:lnTo>
                    <a:pt x="77" y="8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49" name="Freeform 231">
              <a:extLst>
                <a:ext uri="{FF2B5EF4-FFF2-40B4-BE49-F238E27FC236}">
                  <a16:creationId xmlns="" xmlns:a16="http://schemas.microsoft.com/office/drawing/2014/main" id="{DB2ADC42-95D1-40A9-A5D1-CC0D99F488AD}"/>
                </a:ext>
              </a:extLst>
            </p:cNvPr>
            <p:cNvSpPr>
              <a:spLocks/>
            </p:cNvSpPr>
            <p:nvPr/>
          </p:nvSpPr>
          <p:spPr bwMode="gray">
            <a:xfrm>
              <a:off x="6726623" y="2221728"/>
              <a:ext cx="69125" cy="92602"/>
            </a:xfrm>
            <a:custGeom>
              <a:avLst/>
              <a:gdLst/>
              <a:ahLst/>
              <a:cxnLst>
                <a:cxn ang="0">
                  <a:pos x="2" y="17"/>
                </a:cxn>
                <a:cxn ang="0">
                  <a:pos x="2" y="71"/>
                </a:cxn>
                <a:cxn ang="0">
                  <a:pos x="53" y="71"/>
                </a:cxn>
                <a:cxn ang="0">
                  <a:pos x="53" y="32"/>
                </a:cxn>
                <a:cxn ang="0">
                  <a:pos x="19" y="0"/>
                </a:cxn>
                <a:cxn ang="0">
                  <a:pos x="19" y="0"/>
                </a:cxn>
                <a:cxn ang="0">
                  <a:pos x="0" y="17"/>
                </a:cxn>
                <a:cxn ang="0">
                  <a:pos x="2" y="17"/>
                </a:cxn>
              </a:cxnLst>
              <a:rect l="0" t="0" r="r" b="b"/>
              <a:pathLst>
                <a:path w="53" h="71">
                  <a:moveTo>
                    <a:pt x="2" y="17"/>
                  </a:moveTo>
                  <a:lnTo>
                    <a:pt x="2" y="71"/>
                  </a:lnTo>
                  <a:lnTo>
                    <a:pt x="53" y="71"/>
                  </a:lnTo>
                  <a:lnTo>
                    <a:pt x="53" y="32"/>
                  </a:lnTo>
                  <a:lnTo>
                    <a:pt x="19" y="0"/>
                  </a:lnTo>
                  <a:lnTo>
                    <a:pt x="19" y="0"/>
                  </a:lnTo>
                  <a:lnTo>
                    <a:pt x="0" y="17"/>
                  </a:lnTo>
                  <a:lnTo>
                    <a:pt x="2" y="17"/>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50" name="Rectangle 232">
              <a:extLst>
                <a:ext uri="{FF2B5EF4-FFF2-40B4-BE49-F238E27FC236}">
                  <a16:creationId xmlns="" xmlns:a16="http://schemas.microsoft.com/office/drawing/2014/main" id="{464E92F1-7E1F-45EE-88AC-CFB7BF1D1A5D}"/>
                </a:ext>
              </a:extLst>
            </p:cNvPr>
            <p:cNvSpPr>
              <a:spLocks noChangeArrowheads="1"/>
            </p:cNvSpPr>
            <p:nvPr/>
          </p:nvSpPr>
          <p:spPr bwMode="gray">
            <a:xfrm>
              <a:off x="7046164" y="1578732"/>
              <a:ext cx="16955" cy="28694"/>
            </a:xfrm>
            <a:prstGeom prst="rect">
              <a:avLst/>
            </a:prstGeom>
            <a:solidFill>
              <a:schemeClr val="accent3"/>
            </a:solidFill>
            <a:ln w="9525">
              <a:solidFill>
                <a:schemeClr val="bg1"/>
              </a:solidFill>
              <a:miter lim="800000"/>
              <a:headEnd/>
              <a:tailEnd/>
            </a:ln>
          </p:spPr>
          <p:txBody>
            <a:bodyPr/>
            <a:lstStyle/>
            <a:p>
              <a:endParaRPr lang="en-US" dirty="0">
                <a:latin typeface="Delivery" panose="020F0503020204020204" pitchFamily="34" charset="0"/>
              </a:endParaRPr>
            </a:p>
          </p:txBody>
        </p:sp>
        <p:sp>
          <p:nvSpPr>
            <p:cNvPr id="451" name="Freeform 233">
              <a:extLst>
                <a:ext uri="{FF2B5EF4-FFF2-40B4-BE49-F238E27FC236}">
                  <a16:creationId xmlns="" xmlns:a16="http://schemas.microsoft.com/office/drawing/2014/main" id="{FA20C41F-EDA2-4EE1-9FA0-90E02715FE0B}"/>
                </a:ext>
              </a:extLst>
            </p:cNvPr>
            <p:cNvSpPr>
              <a:spLocks/>
            </p:cNvSpPr>
            <p:nvPr/>
          </p:nvSpPr>
          <p:spPr bwMode="gray">
            <a:xfrm>
              <a:off x="5057181" y="1540909"/>
              <a:ext cx="33911" cy="15651"/>
            </a:xfrm>
            <a:custGeom>
              <a:avLst/>
              <a:gdLst/>
              <a:ahLst/>
              <a:cxnLst>
                <a:cxn ang="0">
                  <a:pos x="26" y="0"/>
                </a:cxn>
                <a:cxn ang="0">
                  <a:pos x="13" y="0"/>
                </a:cxn>
                <a:cxn ang="0">
                  <a:pos x="0" y="12"/>
                </a:cxn>
                <a:cxn ang="0">
                  <a:pos x="13" y="12"/>
                </a:cxn>
                <a:cxn ang="0">
                  <a:pos x="26" y="0"/>
                </a:cxn>
              </a:cxnLst>
              <a:rect l="0" t="0" r="r" b="b"/>
              <a:pathLst>
                <a:path w="26" h="12">
                  <a:moveTo>
                    <a:pt x="26" y="0"/>
                  </a:moveTo>
                  <a:lnTo>
                    <a:pt x="13" y="0"/>
                  </a:lnTo>
                  <a:lnTo>
                    <a:pt x="0" y="12"/>
                  </a:lnTo>
                  <a:lnTo>
                    <a:pt x="13" y="12"/>
                  </a:lnTo>
                  <a:lnTo>
                    <a:pt x="26"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52" name="Freeform 234">
              <a:extLst>
                <a:ext uri="{FF2B5EF4-FFF2-40B4-BE49-F238E27FC236}">
                  <a16:creationId xmlns="" xmlns:a16="http://schemas.microsoft.com/office/drawing/2014/main" id="{2B0756A6-1087-4BCC-85ED-CBDA8FE37920}"/>
                </a:ext>
              </a:extLst>
            </p:cNvPr>
            <p:cNvSpPr>
              <a:spLocks/>
            </p:cNvSpPr>
            <p:nvPr/>
          </p:nvSpPr>
          <p:spPr bwMode="gray">
            <a:xfrm>
              <a:off x="4663298" y="1923055"/>
              <a:ext cx="45649" cy="13043"/>
            </a:xfrm>
            <a:custGeom>
              <a:avLst/>
              <a:gdLst/>
              <a:ahLst/>
              <a:cxnLst>
                <a:cxn ang="0">
                  <a:pos x="4" y="6"/>
                </a:cxn>
                <a:cxn ang="0">
                  <a:pos x="0" y="10"/>
                </a:cxn>
                <a:cxn ang="0">
                  <a:pos x="35" y="10"/>
                </a:cxn>
                <a:cxn ang="0">
                  <a:pos x="35" y="0"/>
                </a:cxn>
                <a:cxn ang="0">
                  <a:pos x="12" y="0"/>
                </a:cxn>
                <a:cxn ang="0">
                  <a:pos x="4" y="6"/>
                </a:cxn>
              </a:cxnLst>
              <a:rect l="0" t="0" r="r" b="b"/>
              <a:pathLst>
                <a:path w="35" h="10">
                  <a:moveTo>
                    <a:pt x="4" y="6"/>
                  </a:moveTo>
                  <a:lnTo>
                    <a:pt x="0" y="10"/>
                  </a:lnTo>
                  <a:lnTo>
                    <a:pt x="35" y="10"/>
                  </a:lnTo>
                  <a:lnTo>
                    <a:pt x="35" y="0"/>
                  </a:lnTo>
                  <a:lnTo>
                    <a:pt x="12" y="0"/>
                  </a:lnTo>
                  <a:lnTo>
                    <a:pt x="4" y="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53" name="Freeform 235">
              <a:extLst>
                <a:ext uri="{FF2B5EF4-FFF2-40B4-BE49-F238E27FC236}">
                  <a16:creationId xmlns="" xmlns:a16="http://schemas.microsoft.com/office/drawing/2014/main" id="{F30E7973-5256-41E7-BE81-A6221B02D56D}"/>
                </a:ext>
              </a:extLst>
            </p:cNvPr>
            <p:cNvSpPr>
              <a:spLocks/>
            </p:cNvSpPr>
            <p:nvPr/>
          </p:nvSpPr>
          <p:spPr bwMode="gray">
            <a:xfrm>
              <a:off x="4909801" y="1239627"/>
              <a:ext cx="48257" cy="49562"/>
            </a:xfrm>
            <a:custGeom>
              <a:avLst/>
              <a:gdLst/>
              <a:ahLst/>
              <a:cxnLst>
                <a:cxn ang="0">
                  <a:pos x="8" y="38"/>
                </a:cxn>
                <a:cxn ang="0">
                  <a:pos x="37" y="9"/>
                </a:cxn>
                <a:cxn ang="0">
                  <a:pos x="29" y="0"/>
                </a:cxn>
                <a:cxn ang="0">
                  <a:pos x="0" y="29"/>
                </a:cxn>
                <a:cxn ang="0">
                  <a:pos x="8" y="38"/>
                </a:cxn>
              </a:cxnLst>
              <a:rect l="0" t="0" r="r" b="b"/>
              <a:pathLst>
                <a:path w="37" h="38">
                  <a:moveTo>
                    <a:pt x="8" y="38"/>
                  </a:moveTo>
                  <a:lnTo>
                    <a:pt x="37" y="9"/>
                  </a:lnTo>
                  <a:lnTo>
                    <a:pt x="29" y="0"/>
                  </a:lnTo>
                  <a:lnTo>
                    <a:pt x="0" y="29"/>
                  </a:lnTo>
                  <a:lnTo>
                    <a:pt x="8" y="38"/>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54" name="Freeform 236">
              <a:extLst>
                <a:ext uri="{FF2B5EF4-FFF2-40B4-BE49-F238E27FC236}">
                  <a16:creationId xmlns="" xmlns:a16="http://schemas.microsoft.com/office/drawing/2014/main" id="{70597235-2288-4944-B4B9-CC07797052FF}"/>
                </a:ext>
              </a:extLst>
            </p:cNvPr>
            <p:cNvSpPr>
              <a:spLocks/>
            </p:cNvSpPr>
            <p:nvPr/>
          </p:nvSpPr>
          <p:spPr bwMode="gray">
            <a:xfrm>
              <a:off x="4898063" y="1244844"/>
              <a:ext cx="22172" cy="22172"/>
            </a:xfrm>
            <a:custGeom>
              <a:avLst/>
              <a:gdLst/>
              <a:ahLst/>
              <a:cxnLst>
                <a:cxn ang="0">
                  <a:pos x="0" y="0"/>
                </a:cxn>
                <a:cxn ang="0">
                  <a:pos x="0" y="17"/>
                </a:cxn>
                <a:cxn ang="0">
                  <a:pos x="17" y="0"/>
                </a:cxn>
                <a:cxn ang="0">
                  <a:pos x="0" y="0"/>
                </a:cxn>
              </a:cxnLst>
              <a:rect l="0" t="0" r="r" b="b"/>
              <a:pathLst>
                <a:path w="17" h="17">
                  <a:moveTo>
                    <a:pt x="0" y="0"/>
                  </a:moveTo>
                  <a:lnTo>
                    <a:pt x="0" y="17"/>
                  </a:lnTo>
                  <a:lnTo>
                    <a:pt x="17" y="0"/>
                  </a:lnTo>
                  <a:lnTo>
                    <a:pt x="0" y="0"/>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55" name="Freeform 237">
              <a:extLst>
                <a:ext uri="{FF2B5EF4-FFF2-40B4-BE49-F238E27FC236}">
                  <a16:creationId xmlns="" xmlns:a16="http://schemas.microsoft.com/office/drawing/2014/main" id="{2F4B20E3-2F24-4F74-B677-C75A2B2053A7}"/>
                </a:ext>
              </a:extLst>
            </p:cNvPr>
            <p:cNvSpPr>
              <a:spLocks/>
            </p:cNvSpPr>
            <p:nvPr/>
          </p:nvSpPr>
          <p:spPr bwMode="gray">
            <a:xfrm>
              <a:off x="6657498" y="2092608"/>
              <a:ext cx="93906" cy="151293"/>
            </a:xfrm>
            <a:custGeom>
              <a:avLst/>
              <a:gdLst/>
              <a:ahLst/>
              <a:cxnLst>
                <a:cxn ang="0">
                  <a:pos x="63" y="2"/>
                </a:cxn>
                <a:cxn ang="0">
                  <a:pos x="41" y="2"/>
                </a:cxn>
                <a:cxn ang="0">
                  <a:pos x="0" y="45"/>
                </a:cxn>
                <a:cxn ang="0">
                  <a:pos x="0" y="77"/>
                </a:cxn>
                <a:cxn ang="0">
                  <a:pos x="16" y="77"/>
                </a:cxn>
                <a:cxn ang="0">
                  <a:pos x="16" y="116"/>
                </a:cxn>
                <a:cxn ang="0">
                  <a:pos x="53" y="116"/>
                </a:cxn>
                <a:cxn ang="0">
                  <a:pos x="72" y="99"/>
                </a:cxn>
                <a:cxn ang="0">
                  <a:pos x="46" y="73"/>
                </a:cxn>
                <a:cxn ang="0">
                  <a:pos x="63" y="56"/>
                </a:cxn>
                <a:cxn ang="0">
                  <a:pos x="63" y="0"/>
                </a:cxn>
                <a:cxn ang="0">
                  <a:pos x="63" y="0"/>
                </a:cxn>
                <a:cxn ang="0">
                  <a:pos x="63" y="2"/>
                </a:cxn>
              </a:cxnLst>
              <a:rect l="0" t="0" r="r" b="b"/>
              <a:pathLst>
                <a:path w="72" h="116">
                  <a:moveTo>
                    <a:pt x="63" y="2"/>
                  </a:moveTo>
                  <a:lnTo>
                    <a:pt x="41" y="2"/>
                  </a:lnTo>
                  <a:lnTo>
                    <a:pt x="0" y="45"/>
                  </a:lnTo>
                  <a:lnTo>
                    <a:pt x="0" y="77"/>
                  </a:lnTo>
                  <a:lnTo>
                    <a:pt x="16" y="77"/>
                  </a:lnTo>
                  <a:lnTo>
                    <a:pt x="16" y="116"/>
                  </a:lnTo>
                  <a:lnTo>
                    <a:pt x="53" y="116"/>
                  </a:lnTo>
                  <a:lnTo>
                    <a:pt x="72" y="99"/>
                  </a:lnTo>
                  <a:lnTo>
                    <a:pt x="46" y="73"/>
                  </a:lnTo>
                  <a:lnTo>
                    <a:pt x="63" y="56"/>
                  </a:lnTo>
                  <a:lnTo>
                    <a:pt x="63" y="0"/>
                  </a:lnTo>
                  <a:lnTo>
                    <a:pt x="63" y="0"/>
                  </a:lnTo>
                  <a:lnTo>
                    <a:pt x="63" y="2"/>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sp>
          <p:nvSpPr>
            <p:cNvPr id="456" name="Freeform 238">
              <a:extLst>
                <a:ext uri="{FF2B5EF4-FFF2-40B4-BE49-F238E27FC236}">
                  <a16:creationId xmlns="" xmlns:a16="http://schemas.microsoft.com/office/drawing/2014/main" id="{E678DF9C-195F-490D-864F-C544E9C055A1}"/>
                </a:ext>
              </a:extLst>
            </p:cNvPr>
            <p:cNvSpPr>
              <a:spLocks/>
            </p:cNvSpPr>
            <p:nvPr/>
          </p:nvSpPr>
          <p:spPr bwMode="gray">
            <a:xfrm>
              <a:off x="4771550" y="1267016"/>
              <a:ext cx="2471556" cy="987318"/>
            </a:xfrm>
            <a:custGeom>
              <a:avLst/>
              <a:gdLst/>
              <a:ahLst/>
              <a:cxnLst>
                <a:cxn ang="0">
                  <a:pos x="1895" y="54"/>
                </a:cxn>
                <a:cxn ang="0">
                  <a:pos x="1837" y="50"/>
                </a:cxn>
                <a:cxn ang="0">
                  <a:pos x="1606" y="54"/>
                </a:cxn>
                <a:cxn ang="0">
                  <a:pos x="1178" y="30"/>
                </a:cxn>
                <a:cxn ang="0">
                  <a:pos x="1115" y="101"/>
                </a:cxn>
                <a:cxn ang="0">
                  <a:pos x="984" y="67"/>
                </a:cxn>
                <a:cxn ang="0">
                  <a:pos x="799" y="105"/>
                </a:cxn>
                <a:cxn ang="0">
                  <a:pos x="816" y="13"/>
                </a:cxn>
                <a:cxn ang="0">
                  <a:pos x="682" y="0"/>
                </a:cxn>
                <a:cxn ang="0">
                  <a:pos x="568" y="84"/>
                </a:cxn>
                <a:cxn ang="0">
                  <a:pos x="543" y="122"/>
                </a:cxn>
                <a:cxn ang="0">
                  <a:pos x="568" y="159"/>
                </a:cxn>
                <a:cxn ang="0">
                  <a:pos x="513" y="151"/>
                </a:cxn>
                <a:cxn ang="0">
                  <a:pos x="497" y="164"/>
                </a:cxn>
                <a:cxn ang="0">
                  <a:pos x="476" y="156"/>
                </a:cxn>
                <a:cxn ang="0">
                  <a:pos x="559" y="227"/>
                </a:cxn>
                <a:cxn ang="0">
                  <a:pos x="517" y="205"/>
                </a:cxn>
                <a:cxn ang="0">
                  <a:pos x="476" y="244"/>
                </a:cxn>
                <a:cxn ang="0">
                  <a:pos x="459" y="164"/>
                </a:cxn>
                <a:cxn ang="0">
                  <a:pos x="408" y="176"/>
                </a:cxn>
                <a:cxn ang="0">
                  <a:pos x="454" y="231"/>
                </a:cxn>
                <a:cxn ang="0">
                  <a:pos x="357" y="227"/>
                </a:cxn>
                <a:cxn ang="0">
                  <a:pos x="199" y="256"/>
                </a:cxn>
                <a:cxn ang="0">
                  <a:pos x="177" y="265"/>
                </a:cxn>
                <a:cxn ang="0">
                  <a:pos x="55" y="282"/>
                </a:cxn>
                <a:cxn ang="0">
                  <a:pos x="114" y="236"/>
                </a:cxn>
                <a:cxn ang="0">
                  <a:pos x="0" y="241"/>
                </a:cxn>
                <a:cxn ang="0">
                  <a:pos x="34" y="375"/>
                </a:cxn>
                <a:cxn ang="0">
                  <a:pos x="38" y="416"/>
                </a:cxn>
                <a:cxn ang="0">
                  <a:pos x="38" y="484"/>
                </a:cxn>
                <a:cxn ang="0">
                  <a:pos x="68" y="547"/>
                </a:cxn>
                <a:cxn ang="0">
                  <a:pos x="202" y="589"/>
                </a:cxn>
                <a:cxn ang="0">
                  <a:pos x="199" y="647"/>
                </a:cxn>
                <a:cxn ang="0">
                  <a:pos x="191" y="715"/>
                </a:cxn>
                <a:cxn ang="0">
                  <a:pos x="316" y="757"/>
                </a:cxn>
                <a:cxn ang="0">
                  <a:pos x="320" y="681"/>
                </a:cxn>
                <a:cxn ang="0">
                  <a:pos x="323" y="560"/>
                </a:cxn>
                <a:cxn ang="0">
                  <a:pos x="483" y="572"/>
                </a:cxn>
                <a:cxn ang="0">
                  <a:pos x="449" y="523"/>
                </a:cxn>
                <a:cxn ang="0">
                  <a:pos x="542" y="476"/>
                </a:cxn>
                <a:cxn ang="0">
                  <a:pos x="643" y="506"/>
                </a:cxn>
                <a:cxn ang="0">
                  <a:pos x="790" y="543"/>
                </a:cxn>
                <a:cxn ang="0">
                  <a:pos x="848" y="564"/>
                </a:cxn>
                <a:cxn ang="0">
                  <a:pos x="979" y="552"/>
                </a:cxn>
                <a:cxn ang="0">
                  <a:pos x="1047" y="535"/>
                </a:cxn>
                <a:cxn ang="0">
                  <a:pos x="1110" y="523"/>
                </a:cxn>
                <a:cxn ang="0">
                  <a:pos x="1205" y="513"/>
                </a:cxn>
                <a:cxn ang="0">
                  <a:pos x="1324" y="438"/>
                </a:cxn>
                <a:cxn ang="0">
                  <a:pos x="1496" y="513"/>
                </a:cxn>
                <a:cxn ang="0">
                  <a:pos x="1509" y="633"/>
                </a:cxn>
                <a:cxn ang="0">
                  <a:pos x="1569" y="453"/>
                </a:cxn>
                <a:cxn ang="0">
                  <a:pos x="1446" y="312"/>
                </a:cxn>
                <a:cxn ang="0">
                  <a:pos x="1606" y="193"/>
                </a:cxn>
                <a:cxn ang="0">
                  <a:pos x="1664" y="215"/>
                </a:cxn>
                <a:cxn ang="0">
                  <a:pos x="1686" y="324"/>
                </a:cxn>
                <a:cxn ang="0">
                  <a:pos x="1732" y="261"/>
                </a:cxn>
                <a:cxn ang="0">
                  <a:pos x="1837" y="142"/>
                </a:cxn>
                <a:cxn ang="0">
                  <a:pos x="1770" y="88"/>
                </a:cxn>
                <a:cxn ang="0">
                  <a:pos x="1787" y="64"/>
                </a:cxn>
              </a:cxnLst>
              <a:rect l="0" t="0" r="r" b="b"/>
              <a:pathLst>
                <a:path w="1895" h="757">
                  <a:moveTo>
                    <a:pt x="1817" y="76"/>
                  </a:moveTo>
                  <a:lnTo>
                    <a:pt x="1895" y="76"/>
                  </a:lnTo>
                  <a:lnTo>
                    <a:pt x="1895" y="54"/>
                  </a:lnTo>
                  <a:lnTo>
                    <a:pt x="1858" y="25"/>
                  </a:lnTo>
                  <a:lnTo>
                    <a:pt x="1837" y="25"/>
                  </a:lnTo>
                  <a:lnTo>
                    <a:pt x="1837" y="50"/>
                  </a:lnTo>
                  <a:lnTo>
                    <a:pt x="1807" y="20"/>
                  </a:lnTo>
                  <a:lnTo>
                    <a:pt x="1572" y="20"/>
                  </a:lnTo>
                  <a:lnTo>
                    <a:pt x="1606" y="54"/>
                  </a:lnTo>
                  <a:lnTo>
                    <a:pt x="1462" y="54"/>
                  </a:lnTo>
                  <a:lnTo>
                    <a:pt x="1438" y="30"/>
                  </a:lnTo>
                  <a:lnTo>
                    <a:pt x="1178" y="30"/>
                  </a:lnTo>
                  <a:lnTo>
                    <a:pt x="1178" y="59"/>
                  </a:lnTo>
                  <a:lnTo>
                    <a:pt x="1115" y="59"/>
                  </a:lnTo>
                  <a:lnTo>
                    <a:pt x="1115" y="101"/>
                  </a:lnTo>
                  <a:lnTo>
                    <a:pt x="1059" y="47"/>
                  </a:lnTo>
                  <a:lnTo>
                    <a:pt x="984" y="47"/>
                  </a:lnTo>
                  <a:lnTo>
                    <a:pt x="984" y="67"/>
                  </a:lnTo>
                  <a:lnTo>
                    <a:pt x="870" y="67"/>
                  </a:lnTo>
                  <a:lnTo>
                    <a:pt x="854" y="50"/>
                  </a:lnTo>
                  <a:lnTo>
                    <a:pt x="799" y="105"/>
                  </a:lnTo>
                  <a:lnTo>
                    <a:pt x="787" y="93"/>
                  </a:lnTo>
                  <a:lnTo>
                    <a:pt x="840" y="37"/>
                  </a:lnTo>
                  <a:lnTo>
                    <a:pt x="816" y="13"/>
                  </a:lnTo>
                  <a:lnTo>
                    <a:pt x="711" y="13"/>
                  </a:lnTo>
                  <a:lnTo>
                    <a:pt x="711" y="0"/>
                  </a:lnTo>
                  <a:lnTo>
                    <a:pt x="682" y="0"/>
                  </a:lnTo>
                  <a:lnTo>
                    <a:pt x="682" y="54"/>
                  </a:lnTo>
                  <a:lnTo>
                    <a:pt x="568" y="54"/>
                  </a:lnTo>
                  <a:lnTo>
                    <a:pt x="568" y="84"/>
                  </a:lnTo>
                  <a:lnTo>
                    <a:pt x="585" y="101"/>
                  </a:lnTo>
                  <a:lnTo>
                    <a:pt x="543" y="101"/>
                  </a:lnTo>
                  <a:lnTo>
                    <a:pt x="543" y="122"/>
                  </a:lnTo>
                  <a:lnTo>
                    <a:pt x="580" y="122"/>
                  </a:lnTo>
                  <a:lnTo>
                    <a:pt x="580" y="159"/>
                  </a:lnTo>
                  <a:lnTo>
                    <a:pt x="568" y="159"/>
                  </a:lnTo>
                  <a:lnTo>
                    <a:pt x="568" y="139"/>
                  </a:lnTo>
                  <a:lnTo>
                    <a:pt x="513" y="139"/>
                  </a:lnTo>
                  <a:lnTo>
                    <a:pt x="513" y="151"/>
                  </a:lnTo>
                  <a:lnTo>
                    <a:pt x="534" y="151"/>
                  </a:lnTo>
                  <a:lnTo>
                    <a:pt x="534" y="164"/>
                  </a:lnTo>
                  <a:lnTo>
                    <a:pt x="497" y="164"/>
                  </a:lnTo>
                  <a:lnTo>
                    <a:pt x="497" y="122"/>
                  </a:lnTo>
                  <a:lnTo>
                    <a:pt x="476" y="122"/>
                  </a:lnTo>
                  <a:lnTo>
                    <a:pt x="476" y="156"/>
                  </a:lnTo>
                  <a:lnTo>
                    <a:pt x="513" y="193"/>
                  </a:lnTo>
                  <a:lnTo>
                    <a:pt x="559" y="193"/>
                  </a:lnTo>
                  <a:lnTo>
                    <a:pt x="559" y="227"/>
                  </a:lnTo>
                  <a:lnTo>
                    <a:pt x="551" y="227"/>
                  </a:lnTo>
                  <a:lnTo>
                    <a:pt x="551" y="205"/>
                  </a:lnTo>
                  <a:lnTo>
                    <a:pt x="517" y="205"/>
                  </a:lnTo>
                  <a:lnTo>
                    <a:pt x="517" y="261"/>
                  </a:lnTo>
                  <a:lnTo>
                    <a:pt x="476" y="261"/>
                  </a:lnTo>
                  <a:lnTo>
                    <a:pt x="476" y="244"/>
                  </a:lnTo>
                  <a:lnTo>
                    <a:pt x="497" y="244"/>
                  </a:lnTo>
                  <a:lnTo>
                    <a:pt x="497" y="202"/>
                  </a:lnTo>
                  <a:lnTo>
                    <a:pt x="459" y="164"/>
                  </a:lnTo>
                  <a:lnTo>
                    <a:pt x="459" y="130"/>
                  </a:lnTo>
                  <a:lnTo>
                    <a:pt x="408" y="130"/>
                  </a:lnTo>
                  <a:lnTo>
                    <a:pt x="408" y="176"/>
                  </a:lnTo>
                  <a:lnTo>
                    <a:pt x="429" y="176"/>
                  </a:lnTo>
                  <a:lnTo>
                    <a:pt x="454" y="202"/>
                  </a:lnTo>
                  <a:lnTo>
                    <a:pt x="454" y="231"/>
                  </a:lnTo>
                  <a:lnTo>
                    <a:pt x="429" y="205"/>
                  </a:lnTo>
                  <a:lnTo>
                    <a:pt x="357" y="205"/>
                  </a:lnTo>
                  <a:lnTo>
                    <a:pt x="357" y="227"/>
                  </a:lnTo>
                  <a:lnTo>
                    <a:pt x="248" y="227"/>
                  </a:lnTo>
                  <a:lnTo>
                    <a:pt x="219" y="256"/>
                  </a:lnTo>
                  <a:lnTo>
                    <a:pt x="199" y="256"/>
                  </a:lnTo>
                  <a:lnTo>
                    <a:pt x="199" y="227"/>
                  </a:lnTo>
                  <a:lnTo>
                    <a:pt x="177" y="227"/>
                  </a:lnTo>
                  <a:lnTo>
                    <a:pt x="177" y="265"/>
                  </a:lnTo>
                  <a:lnTo>
                    <a:pt x="123" y="319"/>
                  </a:lnTo>
                  <a:lnTo>
                    <a:pt x="92" y="319"/>
                  </a:lnTo>
                  <a:lnTo>
                    <a:pt x="55" y="282"/>
                  </a:lnTo>
                  <a:lnTo>
                    <a:pt x="135" y="282"/>
                  </a:lnTo>
                  <a:lnTo>
                    <a:pt x="148" y="268"/>
                  </a:lnTo>
                  <a:lnTo>
                    <a:pt x="114" y="236"/>
                  </a:lnTo>
                  <a:lnTo>
                    <a:pt x="60" y="236"/>
                  </a:lnTo>
                  <a:lnTo>
                    <a:pt x="32" y="207"/>
                  </a:lnTo>
                  <a:lnTo>
                    <a:pt x="0" y="241"/>
                  </a:lnTo>
                  <a:lnTo>
                    <a:pt x="0" y="265"/>
                  </a:lnTo>
                  <a:lnTo>
                    <a:pt x="34" y="299"/>
                  </a:lnTo>
                  <a:lnTo>
                    <a:pt x="34" y="375"/>
                  </a:lnTo>
                  <a:lnTo>
                    <a:pt x="9" y="399"/>
                  </a:lnTo>
                  <a:lnTo>
                    <a:pt x="38" y="399"/>
                  </a:lnTo>
                  <a:lnTo>
                    <a:pt x="38" y="416"/>
                  </a:lnTo>
                  <a:lnTo>
                    <a:pt x="17" y="416"/>
                  </a:lnTo>
                  <a:lnTo>
                    <a:pt x="17" y="463"/>
                  </a:lnTo>
                  <a:lnTo>
                    <a:pt x="38" y="484"/>
                  </a:lnTo>
                  <a:lnTo>
                    <a:pt x="41" y="484"/>
                  </a:lnTo>
                  <a:lnTo>
                    <a:pt x="68" y="509"/>
                  </a:lnTo>
                  <a:lnTo>
                    <a:pt x="68" y="547"/>
                  </a:lnTo>
                  <a:lnTo>
                    <a:pt x="97" y="547"/>
                  </a:lnTo>
                  <a:lnTo>
                    <a:pt x="138" y="589"/>
                  </a:lnTo>
                  <a:lnTo>
                    <a:pt x="202" y="589"/>
                  </a:lnTo>
                  <a:lnTo>
                    <a:pt x="202" y="618"/>
                  </a:lnTo>
                  <a:lnTo>
                    <a:pt x="172" y="647"/>
                  </a:lnTo>
                  <a:lnTo>
                    <a:pt x="199" y="647"/>
                  </a:lnTo>
                  <a:lnTo>
                    <a:pt x="160" y="686"/>
                  </a:lnTo>
                  <a:lnTo>
                    <a:pt x="186" y="710"/>
                  </a:lnTo>
                  <a:lnTo>
                    <a:pt x="191" y="715"/>
                  </a:lnTo>
                  <a:lnTo>
                    <a:pt x="272" y="715"/>
                  </a:lnTo>
                  <a:lnTo>
                    <a:pt x="303" y="744"/>
                  </a:lnTo>
                  <a:lnTo>
                    <a:pt x="316" y="757"/>
                  </a:lnTo>
                  <a:lnTo>
                    <a:pt x="337" y="735"/>
                  </a:lnTo>
                  <a:lnTo>
                    <a:pt x="320" y="718"/>
                  </a:lnTo>
                  <a:lnTo>
                    <a:pt x="320" y="681"/>
                  </a:lnTo>
                  <a:lnTo>
                    <a:pt x="328" y="674"/>
                  </a:lnTo>
                  <a:lnTo>
                    <a:pt x="269" y="615"/>
                  </a:lnTo>
                  <a:lnTo>
                    <a:pt x="323" y="560"/>
                  </a:lnTo>
                  <a:lnTo>
                    <a:pt x="362" y="560"/>
                  </a:lnTo>
                  <a:lnTo>
                    <a:pt x="374" y="572"/>
                  </a:lnTo>
                  <a:lnTo>
                    <a:pt x="483" y="572"/>
                  </a:lnTo>
                  <a:lnTo>
                    <a:pt x="466" y="555"/>
                  </a:lnTo>
                  <a:lnTo>
                    <a:pt x="466" y="523"/>
                  </a:lnTo>
                  <a:lnTo>
                    <a:pt x="449" y="523"/>
                  </a:lnTo>
                  <a:lnTo>
                    <a:pt x="466" y="506"/>
                  </a:lnTo>
                  <a:lnTo>
                    <a:pt x="513" y="506"/>
                  </a:lnTo>
                  <a:lnTo>
                    <a:pt x="542" y="476"/>
                  </a:lnTo>
                  <a:lnTo>
                    <a:pt x="563" y="476"/>
                  </a:lnTo>
                  <a:lnTo>
                    <a:pt x="593" y="506"/>
                  </a:lnTo>
                  <a:lnTo>
                    <a:pt x="643" y="506"/>
                  </a:lnTo>
                  <a:lnTo>
                    <a:pt x="663" y="484"/>
                  </a:lnTo>
                  <a:lnTo>
                    <a:pt x="723" y="543"/>
                  </a:lnTo>
                  <a:lnTo>
                    <a:pt x="790" y="543"/>
                  </a:lnTo>
                  <a:lnTo>
                    <a:pt x="819" y="572"/>
                  </a:lnTo>
                  <a:lnTo>
                    <a:pt x="840" y="572"/>
                  </a:lnTo>
                  <a:lnTo>
                    <a:pt x="848" y="564"/>
                  </a:lnTo>
                  <a:lnTo>
                    <a:pt x="899" y="513"/>
                  </a:lnTo>
                  <a:lnTo>
                    <a:pt x="937" y="552"/>
                  </a:lnTo>
                  <a:lnTo>
                    <a:pt x="979" y="552"/>
                  </a:lnTo>
                  <a:lnTo>
                    <a:pt x="979" y="506"/>
                  </a:lnTo>
                  <a:lnTo>
                    <a:pt x="1018" y="506"/>
                  </a:lnTo>
                  <a:lnTo>
                    <a:pt x="1047" y="535"/>
                  </a:lnTo>
                  <a:lnTo>
                    <a:pt x="1081" y="535"/>
                  </a:lnTo>
                  <a:lnTo>
                    <a:pt x="1101" y="513"/>
                  </a:lnTo>
                  <a:lnTo>
                    <a:pt x="1110" y="523"/>
                  </a:lnTo>
                  <a:lnTo>
                    <a:pt x="1135" y="547"/>
                  </a:lnTo>
                  <a:lnTo>
                    <a:pt x="1173" y="547"/>
                  </a:lnTo>
                  <a:lnTo>
                    <a:pt x="1205" y="513"/>
                  </a:lnTo>
                  <a:lnTo>
                    <a:pt x="1268" y="513"/>
                  </a:lnTo>
                  <a:lnTo>
                    <a:pt x="1268" y="438"/>
                  </a:lnTo>
                  <a:lnTo>
                    <a:pt x="1324" y="438"/>
                  </a:lnTo>
                  <a:lnTo>
                    <a:pt x="1416" y="530"/>
                  </a:lnTo>
                  <a:lnTo>
                    <a:pt x="1479" y="530"/>
                  </a:lnTo>
                  <a:lnTo>
                    <a:pt x="1496" y="513"/>
                  </a:lnTo>
                  <a:lnTo>
                    <a:pt x="1509" y="526"/>
                  </a:lnTo>
                  <a:lnTo>
                    <a:pt x="1509" y="633"/>
                  </a:lnTo>
                  <a:lnTo>
                    <a:pt x="1509" y="633"/>
                  </a:lnTo>
                  <a:lnTo>
                    <a:pt x="1509" y="630"/>
                  </a:lnTo>
                  <a:lnTo>
                    <a:pt x="1569" y="630"/>
                  </a:lnTo>
                  <a:lnTo>
                    <a:pt x="1569" y="453"/>
                  </a:lnTo>
                  <a:lnTo>
                    <a:pt x="1506" y="392"/>
                  </a:lnTo>
                  <a:lnTo>
                    <a:pt x="1446" y="392"/>
                  </a:lnTo>
                  <a:lnTo>
                    <a:pt x="1446" y="312"/>
                  </a:lnTo>
                  <a:lnTo>
                    <a:pt x="1484" y="273"/>
                  </a:lnTo>
                  <a:lnTo>
                    <a:pt x="1606" y="273"/>
                  </a:lnTo>
                  <a:lnTo>
                    <a:pt x="1606" y="193"/>
                  </a:lnTo>
                  <a:lnTo>
                    <a:pt x="1644" y="193"/>
                  </a:lnTo>
                  <a:lnTo>
                    <a:pt x="1644" y="215"/>
                  </a:lnTo>
                  <a:lnTo>
                    <a:pt x="1664" y="215"/>
                  </a:lnTo>
                  <a:lnTo>
                    <a:pt x="1664" y="173"/>
                  </a:lnTo>
                  <a:lnTo>
                    <a:pt x="1686" y="173"/>
                  </a:lnTo>
                  <a:lnTo>
                    <a:pt x="1686" y="324"/>
                  </a:lnTo>
                  <a:lnTo>
                    <a:pt x="1778" y="416"/>
                  </a:lnTo>
                  <a:lnTo>
                    <a:pt x="1778" y="307"/>
                  </a:lnTo>
                  <a:lnTo>
                    <a:pt x="1732" y="261"/>
                  </a:lnTo>
                  <a:lnTo>
                    <a:pt x="1732" y="202"/>
                  </a:lnTo>
                  <a:lnTo>
                    <a:pt x="1778" y="202"/>
                  </a:lnTo>
                  <a:lnTo>
                    <a:pt x="1837" y="142"/>
                  </a:lnTo>
                  <a:lnTo>
                    <a:pt x="1800" y="105"/>
                  </a:lnTo>
                  <a:lnTo>
                    <a:pt x="1770" y="105"/>
                  </a:lnTo>
                  <a:lnTo>
                    <a:pt x="1770" y="88"/>
                  </a:lnTo>
                  <a:lnTo>
                    <a:pt x="1803" y="88"/>
                  </a:lnTo>
                  <a:lnTo>
                    <a:pt x="1803" y="80"/>
                  </a:lnTo>
                  <a:lnTo>
                    <a:pt x="1787" y="64"/>
                  </a:lnTo>
                  <a:lnTo>
                    <a:pt x="1803" y="64"/>
                  </a:lnTo>
                  <a:lnTo>
                    <a:pt x="1817" y="76"/>
                  </a:lnTo>
                  <a:close/>
                </a:path>
              </a:pathLst>
            </a:custGeom>
            <a:solidFill>
              <a:schemeClr val="accent3"/>
            </a:solidFill>
            <a:ln w="9525" cap="flat">
              <a:solidFill>
                <a:schemeClr val="bg1"/>
              </a:solidFill>
              <a:prstDash val="solid"/>
              <a:miter lim="800000"/>
              <a:headEnd/>
              <a:tailEnd/>
            </a:ln>
          </p:spPr>
          <p:txBody>
            <a:bodyPr/>
            <a:lstStyle/>
            <a:p>
              <a:endParaRPr lang="en-US" dirty="0">
                <a:latin typeface="Delivery" panose="020F0503020204020204" pitchFamily="34" charset="0"/>
              </a:endParaRPr>
            </a:p>
          </p:txBody>
        </p:sp>
      </p:grpSp>
      <p:cxnSp>
        <p:nvCxnSpPr>
          <p:cNvPr id="459" name="Gerade Verbindung 145"/>
          <p:cNvCxnSpPr>
            <a:cxnSpLocks/>
          </p:cNvCxnSpPr>
          <p:nvPr/>
        </p:nvCxnSpPr>
        <p:spPr>
          <a:xfrm>
            <a:off x="507998" y="3081230"/>
            <a:ext cx="1985026" cy="0"/>
          </a:xfrm>
          <a:prstGeom prst="line">
            <a:avLst/>
          </a:prstGeom>
          <a:ln w="12700" cmpd="sng">
            <a:solidFill>
              <a:schemeClr val="tx2"/>
            </a:solidFill>
            <a:headEnd type="oval" w="lg" len="lg"/>
          </a:ln>
        </p:spPr>
        <p:style>
          <a:lnRef idx="1">
            <a:schemeClr val="accent1"/>
          </a:lnRef>
          <a:fillRef idx="0">
            <a:schemeClr val="accent1"/>
          </a:fillRef>
          <a:effectRef idx="0">
            <a:schemeClr val="accent1"/>
          </a:effectRef>
          <a:fontRef idx="minor">
            <a:schemeClr val="tx1"/>
          </a:fontRef>
        </p:style>
      </p:cxnSp>
      <p:cxnSp>
        <p:nvCxnSpPr>
          <p:cNvPr id="460" name="Gerade Verbindung 161"/>
          <p:cNvCxnSpPr>
            <a:cxnSpLocks/>
          </p:cNvCxnSpPr>
          <p:nvPr/>
        </p:nvCxnSpPr>
        <p:spPr>
          <a:xfrm>
            <a:off x="6751404" y="2502142"/>
            <a:ext cx="1996018" cy="0"/>
          </a:xfrm>
          <a:prstGeom prst="line">
            <a:avLst/>
          </a:prstGeom>
          <a:ln w="12700" cmpd="sng">
            <a:solidFill>
              <a:schemeClr val="tx2"/>
            </a:solidFill>
            <a:tailEnd type="oval" w="lg" len="lg"/>
          </a:ln>
        </p:spPr>
        <p:style>
          <a:lnRef idx="1">
            <a:schemeClr val="accent1"/>
          </a:lnRef>
          <a:fillRef idx="0">
            <a:schemeClr val="accent1"/>
          </a:fillRef>
          <a:effectRef idx="0">
            <a:schemeClr val="accent1"/>
          </a:effectRef>
          <a:fontRef idx="minor">
            <a:schemeClr val="tx1"/>
          </a:fontRef>
        </p:style>
      </p:cxnSp>
      <p:sp>
        <p:nvSpPr>
          <p:cNvPr id="461" name="Textfeld 460"/>
          <p:cNvSpPr txBox="1"/>
          <p:nvPr/>
        </p:nvSpPr>
        <p:spPr>
          <a:xfrm>
            <a:off x="418931" y="3157764"/>
            <a:ext cx="2327116" cy="1689180"/>
          </a:xfrm>
          <a:prstGeom prst="rect">
            <a:avLst/>
          </a:prstGeom>
          <a:noFill/>
        </p:spPr>
        <p:txBody>
          <a:bodyPr wrap="square" lIns="0" tIns="0" rIns="0" bIns="0" rtlCol="0">
            <a:spAutoFit/>
          </a:bodyPr>
          <a:lstStyle/>
          <a:p>
            <a:pPr>
              <a:lnSpc>
                <a:spcPct val="110000"/>
              </a:lnSpc>
              <a:spcAft>
                <a:spcPts val="500"/>
              </a:spcAft>
            </a:pPr>
            <a:r>
              <a:rPr lang="de-DE" sz="1200" b="1" dirty="0" smtClean="0">
                <a:latin typeface="Calibri" panose="020F0502020204030204" pitchFamily="34" charset="0"/>
              </a:rPr>
              <a:t>AMERICAS    </a:t>
            </a:r>
            <a:r>
              <a:rPr lang="en-US" sz="1200" dirty="0" smtClean="0">
                <a:solidFill>
                  <a:schemeClr val="accent4"/>
                </a:solidFill>
              </a:rPr>
              <a:t>Argentina </a:t>
            </a:r>
            <a:r>
              <a:rPr lang="en-US" sz="1200" dirty="0" smtClean="0">
                <a:solidFill>
                  <a:schemeClr val="accent4"/>
                </a:solidFill>
              </a:rPr>
              <a:t>– Bolivia – Brazil </a:t>
            </a:r>
            <a:r>
              <a:rPr lang="en-US" sz="1200" dirty="0" smtClean="0">
                <a:solidFill>
                  <a:schemeClr val="accent4"/>
                </a:solidFill>
              </a:rPr>
              <a:t>– Chile </a:t>
            </a:r>
            <a:r>
              <a:rPr lang="en-US" sz="1200" dirty="0">
                <a:solidFill>
                  <a:schemeClr val="accent4"/>
                </a:solidFill>
              </a:rPr>
              <a:t>–</a:t>
            </a:r>
            <a:r>
              <a:rPr lang="en-US" sz="1200" dirty="0" smtClean="0">
                <a:solidFill>
                  <a:schemeClr val="accent4"/>
                </a:solidFill>
              </a:rPr>
              <a:t> Colombia </a:t>
            </a:r>
            <a:r>
              <a:rPr lang="en-US" sz="1200" dirty="0">
                <a:solidFill>
                  <a:schemeClr val="accent4"/>
                </a:solidFill>
              </a:rPr>
              <a:t>–</a:t>
            </a:r>
            <a:r>
              <a:rPr lang="en-US" sz="1200" dirty="0" smtClean="0">
                <a:solidFill>
                  <a:schemeClr val="accent4"/>
                </a:solidFill>
              </a:rPr>
              <a:t> Costa </a:t>
            </a:r>
            <a:r>
              <a:rPr lang="en-US" sz="1200" dirty="0">
                <a:solidFill>
                  <a:schemeClr val="accent4"/>
                </a:solidFill>
              </a:rPr>
              <a:t>Rica – Dominican </a:t>
            </a:r>
            <a:r>
              <a:rPr lang="en-US" sz="1200" dirty="0" smtClean="0">
                <a:solidFill>
                  <a:schemeClr val="accent4"/>
                </a:solidFill>
              </a:rPr>
              <a:t>Republic – Ecuador – El </a:t>
            </a:r>
            <a:r>
              <a:rPr lang="en-US" sz="1200" dirty="0">
                <a:solidFill>
                  <a:schemeClr val="accent4"/>
                </a:solidFill>
              </a:rPr>
              <a:t>Salvador – </a:t>
            </a:r>
            <a:r>
              <a:rPr lang="en-US" sz="1200" dirty="0" smtClean="0">
                <a:solidFill>
                  <a:schemeClr val="accent4"/>
                </a:solidFill>
              </a:rPr>
              <a:t>Guatemala</a:t>
            </a:r>
            <a:r>
              <a:rPr lang="en-US" sz="1200" dirty="0">
                <a:solidFill>
                  <a:schemeClr val="accent4"/>
                </a:solidFill>
              </a:rPr>
              <a:t> </a:t>
            </a:r>
            <a:r>
              <a:rPr lang="en-US" sz="1200" dirty="0" smtClean="0">
                <a:solidFill>
                  <a:schemeClr val="accent4"/>
                </a:solidFill>
              </a:rPr>
              <a:t>– Haiti </a:t>
            </a:r>
            <a:r>
              <a:rPr lang="en-US" sz="1200" dirty="0">
                <a:solidFill>
                  <a:schemeClr val="accent4"/>
                </a:solidFill>
              </a:rPr>
              <a:t>– </a:t>
            </a:r>
            <a:r>
              <a:rPr lang="en-US" sz="1200" dirty="0" smtClean="0">
                <a:solidFill>
                  <a:schemeClr val="accent4"/>
                </a:solidFill>
              </a:rPr>
              <a:t> </a:t>
            </a:r>
            <a:r>
              <a:rPr lang="en-US" sz="1200" dirty="0">
                <a:solidFill>
                  <a:schemeClr val="accent4"/>
                </a:solidFill>
              </a:rPr>
              <a:t>Honduras </a:t>
            </a:r>
            <a:r>
              <a:rPr lang="en-US" sz="1200" dirty="0" smtClean="0">
                <a:solidFill>
                  <a:schemeClr val="accent4"/>
                </a:solidFill>
              </a:rPr>
              <a:t>– Jamaica – Mexico – Nicaragua – Panama – </a:t>
            </a:r>
            <a:r>
              <a:rPr lang="en-US" sz="1200" dirty="0">
                <a:solidFill>
                  <a:schemeClr val="accent4"/>
                </a:solidFill>
              </a:rPr>
              <a:t>Paraguay </a:t>
            </a:r>
            <a:r>
              <a:rPr lang="en-US" sz="1200" dirty="0" smtClean="0">
                <a:solidFill>
                  <a:schemeClr val="accent4"/>
                </a:solidFill>
              </a:rPr>
              <a:t> – Peru </a:t>
            </a:r>
            <a:endParaRPr lang="de-DE" b="1" dirty="0"/>
          </a:p>
          <a:p>
            <a:pPr>
              <a:lnSpc>
                <a:spcPct val="110000"/>
              </a:lnSpc>
              <a:spcAft>
                <a:spcPts val="500"/>
              </a:spcAft>
            </a:pPr>
            <a:endParaRPr lang="de-DE" sz="1200" b="1" dirty="0">
              <a:latin typeface="Calibri" panose="020F0502020204030204" pitchFamily="34" charset="0"/>
            </a:endParaRPr>
          </a:p>
        </p:txBody>
      </p:sp>
      <p:cxnSp>
        <p:nvCxnSpPr>
          <p:cNvPr id="463" name="Gerade Verbindung 145"/>
          <p:cNvCxnSpPr>
            <a:cxnSpLocks/>
          </p:cNvCxnSpPr>
          <p:nvPr/>
        </p:nvCxnSpPr>
        <p:spPr>
          <a:xfrm>
            <a:off x="3728171" y="3574678"/>
            <a:ext cx="830786" cy="0"/>
          </a:xfrm>
          <a:prstGeom prst="line">
            <a:avLst/>
          </a:prstGeom>
          <a:ln w="12700" cmpd="sng">
            <a:solidFill>
              <a:schemeClr val="tx2"/>
            </a:solidFill>
            <a:headEnd type="oval" w="lg" len="lg"/>
          </a:ln>
        </p:spPr>
        <p:style>
          <a:lnRef idx="1">
            <a:schemeClr val="accent1"/>
          </a:lnRef>
          <a:fillRef idx="0">
            <a:schemeClr val="accent1"/>
          </a:fillRef>
          <a:effectRef idx="0">
            <a:schemeClr val="accent1"/>
          </a:effectRef>
          <a:fontRef idx="minor">
            <a:schemeClr val="tx1"/>
          </a:fontRef>
        </p:style>
      </p:cxnSp>
      <p:cxnSp>
        <p:nvCxnSpPr>
          <p:cNvPr id="466" name="Gerade Verbindung 171"/>
          <p:cNvCxnSpPr>
            <a:cxnSpLocks/>
          </p:cNvCxnSpPr>
          <p:nvPr/>
        </p:nvCxnSpPr>
        <p:spPr>
          <a:xfrm flipH="1">
            <a:off x="4508047" y="1700753"/>
            <a:ext cx="398090" cy="345481"/>
          </a:xfrm>
          <a:prstGeom prst="line">
            <a:avLst/>
          </a:prstGeom>
          <a:ln w="12700" cmpd="sng">
            <a:solidFill>
              <a:schemeClr val="tx2"/>
            </a:solidFill>
            <a:headEnd type="oval" w="lg" len="lg"/>
            <a:tailEnd type="none"/>
          </a:ln>
        </p:spPr>
        <p:style>
          <a:lnRef idx="1">
            <a:schemeClr val="accent1"/>
          </a:lnRef>
          <a:fillRef idx="0">
            <a:schemeClr val="accent1"/>
          </a:fillRef>
          <a:effectRef idx="0">
            <a:schemeClr val="accent1"/>
          </a:effectRef>
          <a:fontRef idx="minor">
            <a:schemeClr val="tx1"/>
          </a:fontRef>
        </p:style>
      </p:cxnSp>
      <p:sp>
        <p:nvSpPr>
          <p:cNvPr id="13" name="Rechteck 12"/>
          <p:cNvSpPr/>
          <p:nvPr/>
        </p:nvSpPr>
        <p:spPr>
          <a:xfrm>
            <a:off x="5020431" y="1411914"/>
            <a:ext cx="3335146" cy="3810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spAutoFit/>
          </a:bodyPr>
          <a:lstStyle/>
          <a:p>
            <a:pPr algn="l"/>
            <a:endParaRPr lang="de-DE" sz="1200" dirty="0" err="1" smtClean="0">
              <a:solidFill>
                <a:schemeClr val="tx1"/>
              </a:solidFill>
            </a:endParaRPr>
          </a:p>
        </p:txBody>
      </p:sp>
      <p:cxnSp>
        <p:nvCxnSpPr>
          <p:cNvPr id="468" name="Gerade Verbindung 145"/>
          <p:cNvCxnSpPr>
            <a:cxnSpLocks/>
          </p:cNvCxnSpPr>
          <p:nvPr/>
        </p:nvCxnSpPr>
        <p:spPr>
          <a:xfrm flipV="1">
            <a:off x="4995882" y="2218467"/>
            <a:ext cx="108252" cy="266721"/>
          </a:xfrm>
          <a:prstGeom prst="line">
            <a:avLst/>
          </a:prstGeom>
          <a:ln w="12700" cmpd="sng">
            <a:solidFill>
              <a:schemeClr val="tx2"/>
            </a:solidFill>
            <a:headEnd type="oval" w="lg" len="lg"/>
          </a:ln>
        </p:spPr>
        <p:style>
          <a:lnRef idx="1">
            <a:schemeClr val="accent1"/>
          </a:lnRef>
          <a:fillRef idx="0">
            <a:schemeClr val="accent1"/>
          </a:fillRef>
          <a:effectRef idx="0">
            <a:schemeClr val="accent1"/>
          </a:effectRef>
          <a:fontRef idx="minor">
            <a:schemeClr val="tx1"/>
          </a:fontRef>
        </p:style>
      </p:cxnSp>
      <p:sp>
        <p:nvSpPr>
          <p:cNvPr id="469" name="Textfeld 468"/>
          <p:cNvSpPr txBox="1"/>
          <p:nvPr/>
        </p:nvSpPr>
        <p:spPr>
          <a:xfrm>
            <a:off x="157110" y="4677512"/>
            <a:ext cx="2087110" cy="131318"/>
          </a:xfrm>
          <a:prstGeom prst="rect">
            <a:avLst/>
          </a:prstGeom>
          <a:noFill/>
        </p:spPr>
        <p:txBody>
          <a:bodyPr wrap="none" lIns="0" tIns="0" rIns="0" bIns="0" rtlCol="0">
            <a:spAutoFit/>
          </a:bodyPr>
          <a:lstStyle/>
          <a:p>
            <a:pPr>
              <a:lnSpc>
                <a:spcPct val="110000"/>
              </a:lnSpc>
              <a:spcAft>
                <a:spcPts val="500"/>
              </a:spcAft>
            </a:pPr>
            <a:r>
              <a:rPr lang="de-DE" sz="800" dirty="0" smtClean="0"/>
              <a:t>*) in </a:t>
            </a:r>
            <a:r>
              <a:rPr lang="de-DE" sz="800" dirty="0" err="1" smtClean="0"/>
              <a:t>cooperation</a:t>
            </a:r>
            <a:r>
              <a:rPr lang="de-DE" sz="800" dirty="0" smtClean="0"/>
              <a:t> </a:t>
            </a:r>
            <a:r>
              <a:rPr lang="de-DE" sz="800" dirty="0" err="1" smtClean="0"/>
              <a:t>with</a:t>
            </a:r>
            <a:r>
              <a:rPr lang="de-DE" sz="800" dirty="0" smtClean="0"/>
              <a:t> </a:t>
            </a:r>
            <a:r>
              <a:rPr lang="de-DE" sz="800" dirty="0" err="1" smtClean="0"/>
              <a:t>the</a:t>
            </a:r>
            <a:r>
              <a:rPr lang="de-DE" sz="800" dirty="0" smtClean="0"/>
              <a:t> DHL UK </a:t>
            </a:r>
            <a:r>
              <a:rPr lang="de-DE" sz="800" dirty="0" err="1" smtClean="0"/>
              <a:t>Foundation</a:t>
            </a:r>
            <a:r>
              <a:rPr lang="de-DE" sz="800" dirty="0" smtClean="0"/>
              <a:t>   </a:t>
            </a:r>
          </a:p>
        </p:txBody>
      </p:sp>
      <p:grpSp>
        <p:nvGrpSpPr>
          <p:cNvPr id="12" name="Gruppieren 11"/>
          <p:cNvGrpSpPr/>
          <p:nvPr/>
        </p:nvGrpSpPr>
        <p:grpSpPr>
          <a:xfrm>
            <a:off x="259819" y="1167120"/>
            <a:ext cx="2989996" cy="989477"/>
            <a:chOff x="222975" y="1184075"/>
            <a:chExt cx="2989996" cy="989477"/>
          </a:xfrm>
        </p:grpSpPr>
        <p:sp>
          <p:nvSpPr>
            <p:cNvPr id="11" name="Rechteck 10"/>
            <p:cNvSpPr/>
            <p:nvPr/>
          </p:nvSpPr>
          <p:spPr>
            <a:xfrm>
              <a:off x="222975" y="1184075"/>
              <a:ext cx="2989996" cy="723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spAutoFit/>
            </a:bodyPr>
            <a:lstStyle/>
            <a:p>
              <a:pPr algn="l"/>
              <a:endParaRPr lang="de-DE" sz="1200" dirty="0" err="1" smtClean="0">
                <a:solidFill>
                  <a:schemeClr val="tx1"/>
                </a:solidFill>
              </a:endParaRPr>
            </a:p>
          </p:txBody>
        </p:sp>
        <p:sp>
          <p:nvSpPr>
            <p:cNvPr id="471" name="Text Box 17"/>
            <p:cNvSpPr txBox="1">
              <a:spLocks noChangeArrowheads="1"/>
            </p:cNvSpPr>
            <p:nvPr/>
          </p:nvSpPr>
          <p:spPr bwMode="auto">
            <a:xfrm>
              <a:off x="236547" y="1236409"/>
              <a:ext cx="2436137" cy="93714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4000" tIns="144000" rIns="144000" bIns="144000">
              <a:spAutoFit/>
            </a:bodyPr>
            <a:lstStyle>
              <a:lvl1pPr defTabSz="995363">
                <a:defRPr sz="2400">
                  <a:solidFill>
                    <a:schemeClr val="tx1"/>
                  </a:solidFill>
                  <a:latin typeface="Arial" charset="0"/>
                </a:defRPr>
              </a:lvl1pPr>
              <a:lvl2pPr defTabSz="995363">
                <a:defRPr sz="2400">
                  <a:solidFill>
                    <a:schemeClr val="tx1"/>
                  </a:solidFill>
                  <a:latin typeface="Arial" charset="0"/>
                </a:defRPr>
              </a:lvl2pPr>
              <a:lvl3pPr defTabSz="995363">
                <a:defRPr sz="2400">
                  <a:solidFill>
                    <a:schemeClr val="tx1"/>
                  </a:solidFill>
                  <a:latin typeface="Arial" charset="0"/>
                </a:defRPr>
              </a:lvl3pPr>
              <a:lvl4pPr defTabSz="995363">
                <a:defRPr sz="2400">
                  <a:solidFill>
                    <a:schemeClr val="tx1"/>
                  </a:solidFill>
                  <a:latin typeface="Arial" charset="0"/>
                </a:defRPr>
              </a:lvl4pPr>
              <a:lvl5pPr defTabSz="995363">
                <a:defRPr sz="2400">
                  <a:solidFill>
                    <a:schemeClr val="tx1"/>
                  </a:solidFill>
                  <a:latin typeface="Arial" charset="0"/>
                </a:defRPr>
              </a:lvl5pPr>
              <a:lvl6pPr defTabSz="995363" eaLnBrk="0" fontAlgn="base" hangingPunct="0">
                <a:spcBef>
                  <a:spcPct val="0"/>
                </a:spcBef>
                <a:spcAft>
                  <a:spcPct val="0"/>
                </a:spcAft>
                <a:defRPr sz="2400">
                  <a:solidFill>
                    <a:schemeClr val="tx1"/>
                  </a:solidFill>
                  <a:latin typeface="Arial" charset="0"/>
                </a:defRPr>
              </a:lvl6pPr>
              <a:lvl7pPr defTabSz="995363" eaLnBrk="0" fontAlgn="base" hangingPunct="0">
                <a:spcBef>
                  <a:spcPct val="0"/>
                </a:spcBef>
                <a:spcAft>
                  <a:spcPct val="0"/>
                </a:spcAft>
                <a:defRPr sz="2400">
                  <a:solidFill>
                    <a:schemeClr val="tx1"/>
                  </a:solidFill>
                  <a:latin typeface="Arial" charset="0"/>
                </a:defRPr>
              </a:lvl7pPr>
              <a:lvl8pPr defTabSz="995363" eaLnBrk="0" fontAlgn="base" hangingPunct="0">
                <a:spcBef>
                  <a:spcPct val="0"/>
                </a:spcBef>
                <a:spcAft>
                  <a:spcPct val="0"/>
                </a:spcAft>
                <a:defRPr sz="2400">
                  <a:solidFill>
                    <a:schemeClr val="tx1"/>
                  </a:solidFill>
                  <a:latin typeface="Arial" charset="0"/>
                </a:defRPr>
              </a:lvl8pPr>
              <a:lvl9pPr defTabSz="995363" eaLnBrk="0" fontAlgn="base" hangingPunct="0">
                <a:spcBef>
                  <a:spcPct val="0"/>
                </a:spcBef>
                <a:spcAft>
                  <a:spcPct val="0"/>
                </a:spcAft>
                <a:defRPr sz="2400">
                  <a:solidFill>
                    <a:schemeClr val="tx1"/>
                  </a:solidFill>
                  <a:latin typeface="Arial" charset="0"/>
                </a:defRPr>
              </a:lvl9pPr>
            </a:lstStyle>
            <a:p>
              <a:r>
                <a:rPr lang="en-US" altLang="de-DE" sz="1400" b="1" dirty="0" smtClean="0">
                  <a:solidFill>
                    <a:schemeClr val="accent4"/>
                  </a:solidFill>
                  <a:latin typeface="+mj-lt"/>
                  <a:ea typeface="ＭＳ Ｐゴシック" pitchFamily="-108" charset="-128"/>
                </a:rPr>
                <a:t>20 </a:t>
              </a:r>
              <a:r>
                <a:rPr lang="en-US" altLang="de-DE" sz="1400" b="1" dirty="0" smtClean="0">
                  <a:latin typeface="+mj-lt"/>
                  <a:ea typeface="ＭＳ Ｐゴシック" pitchFamily="-108" charset="-128"/>
                </a:rPr>
                <a:t>Teach For All partners</a:t>
              </a:r>
            </a:p>
            <a:p>
              <a:r>
                <a:rPr lang="en-US" altLang="de-DE" sz="1400" b="1" dirty="0" smtClean="0">
                  <a:solidFill>
                    <a:schemeClr val="accent4"/>
                  </a:solidFill>
                  <a:latin typeface="+mj-lt"/>
                  <a:ea typeface="ＭＳ Ｐゴシック" pitchFamily="-108" charset="-128"/>
                </a:rPr>
                <a:t>48</a:t>
              </a:r>
              <a:r>
                <a:rPr lang="en-US" altLang="de-DE" sz="1400" b="1" dirty="0" smtClean="0">
                  <a:latin typeface="+mj-lt"/>
                  <a:ea typeface="ＭＳ Ｐゴシック" pitchFamily="-108" charset="-128"/>
                </a:rPr>
                <a:t> SOS Children’s Villages </a:t>
              </a:r>
              <a:endParaRPr lang="en-US" altLang="de-DE" sz="1400" b="1" dirty="0" smtClean="0">
                <a:latin typeface="+mj-lt"/>
                <a:ea typeface="ＭＳ Ｐゴシック" pitchFamily="-108" charset="-128"/>
              </a:endParaRPr>
            </a:p>
            <a:p>
              <a:pPr algn="ctr"/>
              <a:endParaRPr lang="en-US" altLang="de-DE" sz="1400" b="1" dirty="0">
                <a:latin typeface="+mj-lt"/>
                <a:ea typeface="ＭＳ Ｐゴシック" pitchFamily="-108" charset="-128"/>
              </a:endParaRPr>
            </a:p>
          </p:txBody>
        </p:sp>
        <p:sp>
          <p:nvSpPr>
            <p:cNvPr id="472" name="Freeform 6"/>
            <p:cNvSpPr>
              <a:spLocks noChangeAspect="1" noEditPoints="1"/>
            </p:cNvSpPr>
            <p:nvPr/>
          </p:nvSpPr>
          <p:spPr bwMode="auto">
            <a:xfrm>
              <a:off x="2520760" y="1220104"/>
              <a:ext cx="609717" cy="640342"/>
            </a:xfrm>
            <a:custGeom>
              <a:avLst/>
              <a:gdLst>
                <a:gd name="T0" fmla="*/ 39 w 260"/>
                <a:gd name="T1" fmla="*/ 214 h 268"/>
                <a:gd name="T2" fmla="*/ 38 w 260"/>
                <a:gd name="T3" fmla="*/ 215 h 268"/>
                <a:gd name="T4" fmla="*/ 38 w 260"/>
                <a:gd name="T5" fmla="*/ 215 h 268"/>
                <a:gd name="T6" fmla="*/ 47 w 260"/>
                <a:gd name="T7" fmla="*/ 223 h 268"/>
                <a:gd name="T8" fmla="*/ 73 w 260"/>
                <a:gd name="T9" fmla="*/ 189 h 268"/>
                <a:gd name="T10" fmla="*/ 48 w 260"/>
                <a:gd name="T11" fmla="*/ 131 h 268"/>
                <a:gd name="T12" fmla="*/ 6 w 260"/>
                <a:gd name="T13" fmla="*/ 125 h 268"/>
                <a:gd name="T14" fmla="*/ 6 w 260"/>
                <a:gd name="T15" fmla="*/ 125 h 268"/>
                <a:gd name="T16" fmla="*/ 5 w 260"/>
                <a:gd name="T17" fmla="*/ 125 h 268"/>
                <a:gd name="T18" fmla="*/ 6 w 260"/>
                <a:gd name="T19" fmla="*/ 137 h 268"/>
                <a:gd name="T20" fmla="*/ 48 w 260"/>
                <a:gd name="T21" fmla="*/ 131 h 268"/>
                <a:gd name="T22" fmla="*/ 223 w 260"/>
                <a:gd name="T23" fmla="*/ 47 h 268"/>
                <a:gd name="T24" fmla="*/ 215 w 260"/>
                <a:gd name="T25" fmla="*/ 39 h 268"/>
                <a:gd name="T26" fmla="*/ 215 w 260"/>
                <a:gd name="T27" fmla="*/ 39 h 268"/>
                <a:gd name="T28" fmla="*/ 214 w 260"/>
                <a:gd name="T29" fmla="*/ 39 h 268"/>
                <a:gd name="T30" fmla="*/ 188 w 260"/>
                <a:gd name="T31" fmla="*/ 73 h 268"/>
                <a:gd name="T32" fmla="*/ 66 w 260"/>
                <a:gd name="T33" fmla="*/ 73 h 268"/>
                <a:gd name="T34" fmla="*/ 72 w 260"/>
                <a:gd name="T35" fmla="*/ 67 h 268"/>
                <a:gd name="T36" fmla="*/ 46 w 260"/>
                <a:gd name="T37" fmla="*/ 39 h 268"/>
                <a:gd name="T38" fmla="*/ 45 w 260"/>
                <a:gd name="T39" fmla="*/ 39 h 268"/>
                <a:gd name="T40" fmla="*/ 37 w 260"/>
                <a:gd name="T41" fmla="*/ 39 h 268"/>
                <a:gd name="T42" fmla="*/ 66 w 260"/>
                <a:gd name="T43" fmla="*/ 73 h 268"/>
                <a:gd name="T44" fmla="*/ 134 w 260"/>
                <a:gd name="T45" fmla="*/ 45 h 268"/>
                <a:gd name="T46" fmla="*/ 136 w 260"/>
                <a:gd name="T47" fmla="*/ 6 h 268"/>
                <a:gd name="T48" fmla="*/ 136 w 260"/>
                <a:gd name="T49" fmla="*/ 6 h 268"/>
                <a:gd name="T50" fmla="*/ 130 w 260"/>
                <a:gd name="T51" fmla="*/ 0 h 268"/>
                <a:gd name="T52" fmla="*/ 126 w 260"/>
                <a:gd name="T53" fmla="*/ 45 h 268"/>
                <a:gd name="T54" fmla="*/ 255 w 260"/>
                <a:gd name="T55" fmla="*/ 125 h 268"/>
                <a:gd name="T56" fmla="*/ 254 w 260"/>
                <a:gd name="T57" fmla="*/ 125 h 268"/>
                <a:gd name="T58" fmla="*/ 254 w 260"/>
                <a:gd name="T59" fmla="*/ 125 h 268"/>
                <a:gd name="T60" fmla="*/ 212 w 260"/>
                <a:gd name="T61" fmla="*/ 131 h 268"/>
                <a:gd name="T62" fmla="*/ 254 w 260"/>
                <a:gd name="T63" fmla="*/ 137 h 268"/>
                <a:gd name="T64" fmla="*/ 255 w 260"/>
                <a:gd name="T65" fmla="*/ 125 h 268"/>
                <a:gd name="T66" fmla="*/ 222 w 260"/>
                <a:gd name="T67" fmla="*/ 215 h 268"/>
                <a:gd name="T68" fmla="*/ 221 w 260"/>
                <a:gd name="T69" fmla="*/ 214 h 268"/>
                <a:gd name="T70" fmla="*/ 187 w 260"/>
                <a:gd name="T71" fmla="*/ 189 h 268"/>
                <a:gd name="T72" fmla="*/ 213 w 260"/>
                <a:gd name="T73" fmla="*/ 223 h 268"/>
                <a:gd name="T74" fmla="*/ 222 w 260"/>
                <a:gd name="T75" fmla="*/ 215 h 268"/>
                <a:gd name="T76" fmla="*/ 104 w 260"/>
                <a:gd name="T77" fmla="*/ 254 h 268"/>
                <a:gd name="T78" fmla="*/ 104 w 260"/>
                <a:gd name="T79" fmla="*/ 261 h 268"/>
                <a:gd name="T80" fmla="*/ 121 w 260"/>
                <a:gd name="T81" fmla="*/ 268 h 268"/>
                <a:gd name="T82" fmla="*/ 146 w 260"/>
                <a:gd name="T83" fmla="*/ 261 h 268"/>
                <a:gd name="T84" fmla="*/ 160 w 260"/>
                <a:gd name="T85" fmla="*/ 258 h 268"/>
                <a:gd name="T86" fmla="*/ 157 w 260"/>
                <a:gd name="T87" fmla="*/ 242 h 268"/>
                <a:gd name="T88" fmla="*/ 100 w 260"/>
                <a:gd name="T89" fmla="*/ 245 h 268"/>
                <a:gd name="T90" fmla="*/ 157 w 260"/>
                <a:gd name="T91" fmla="*/ 249 h 268"/>
                <a:gd name="T92" fmla="*/ 157 w 260"/>
                <a:gd name="T93" fmla="*/ 242 h 268"/>
                <a:gd name="T94" fmla="*/ 61 w 260"/>
                <a:gd name="T95" fmla="*/ 127 h 268"/>
                <a:gd name="T96" fmla="*/ 80 w 260"/>
                <a:gd name="T97" fmla="*/ 175 h 268"/>
                <a:gd name="T98" fmla="*/ 106 w 260"/>
                <a:gd name="T99" fmla="*/ 223 h 268"/>
                <a:gd name="T100" fmla="*/ 163 w 260"/>
                <a:gd name="T101" fmla="*/ 218 h 268"/>
                <a:gd name="T102" fmla="*/ 185 w 260"/>
                <a:gd name="T103" fmla="*/ 167 h 268"/>
                <a:gd name="T104" fmla="*/ 130 w 260"/>
                <a:gd name="T105" fmla="*/ 58 h 268"/>
                <a:gd name="T106" fmla="*/ 91 w 260"/>
                <a:gd name="T107" fmla="*/ 127 h 268"/>
                <a:gd name="T108" fmla="*/ 89 w 260"/>
                <a:gd name="T109" fmla="*/ 146 h 268"/>
                <a:gd name="T110" fmla="*/ 77 w 260"/>
                <a:gd name="T111" fmla="*/ 127 h 268"/>
                <a:gd name="T112" fmla="*/ 115 w 260"/>
                <a:gd name="T113" fmla="*/ 83 h 268"/>
                <a:gd name="T114" fmla="*/ 157 w 260"/>
                <a:gd name="T115" fmla="*/ 230 h 268"/>
                <a:gd name="T116" fmla="*/ 100 w 260"/>
                <a:gd name="T117" fmla="*/ 233 h 268"/>
                <a:gd name="T118" fmla="*/ 157 w 260"/>
                <a:gd name="T119" fmla="*/ 236 h 268"/>
                <a:gd name="T120" fmla="*/ 157 w 260"/>
                <a:gd name="T121" fmla="*/ 230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60" h="268">
                  <a:moveTo>
                    <a:pt x="67" y="189"/>
                  </a:moveTo>
                  <a:cubicBezTo>
                    <a:pt x="39" y="214"/>
                    <a:pt x="39" y="214"/>
                    <a:pt x="39" y="214"/>
                  </a:cubicBezTo>
                  <a:cubicBezTo>
                    <a:pt x="39" y="214"/>
                    <a:pt x="38" y="214"/>
                    <a:pt x="38" y="215"/>
                  </a:cubicBezTo>
                  <a:cubicBezTo>
                    <a:pt x="38" y="215"/>
                    <a:pt x="38" y="215"/>
                    <a:pt x="38" y="215"/>
                  </a:cubicBezTo>
                  <a:cubicBezTo>
                    <a:pt x="38" y="215"/>
                    <a:pt x="38" y="215"/>
                    <a:pt x="38" y="215"/>
                  </a:cubicBezTo>
                  <a:cubicBezTo>
                    <a:pt x="38" y="215"/>
                    <a:pt x="38" y="215"/>
                    <a:pt x="38" y="215"/>
                  </a:cubicBezTo>
                  <a:cubicBezTo>
                    <a:pt x="36" y="217"/>
                    <a:pt x="36" y="221"/>
                    <a:pt x="38" y="223"/>
                  </a:cubicBezTo>
                  <a:cubicBezTo>
                    <a:pt x="41" y="226"/>
                    <a:pt x="45" y="225"/>
                    <a:pt x="47" y="223"/>
                  </a:cubicBezTo>
                  <a:cubicBezTo>
                    <a:pt x="73" y="194"/>
                    <a:pt x="73" y="194"/>
                    <a:pt x="73" y="194"/>
                  </a:cubicBezTo>
                  <a:cubicBezTo>
                    <a:pt x="74" y="193"/>
                    <a:pt x="74" y="190"/>
                    <a:pt x="73" y="189"/>
                  </a:cubicBezTo>
                  <a:cubicBezTo>
                    <a:pt x="71" y="187"/>
                    <a:pt x="69" y="187"/>
                    <a:pt x="67" y="189"/>
                  </a:cubicBezTo>
                  <a:close/>
                  <a:moveTo>
                    <a:pt x="48" y="131"/>
                  </a:moveTo>
                  <a:cubicBezTo>
                    <a:pt x="48" y="129"/>
                    <a:pt x="47" y="127"/>
                    <a:pt x="44" y="127"/>
                  </a:cubicBezTo>
                  <a:cubicBezTo>
                    <a:pt x="6" y="125"/>
                    <a:pt x="6" y="125"/>
                    <a:pt x="6" y="125"/>
                  </a:cubicBezTo>
                  <a:cubicBezTo>
                    <a:pt x="6" y="125"/>
                    <a:pt x="6" y="125"/>
                    <a:pt x="6" y="125"/>
                  </a:cubicBezTo>
                  <a:cubicBezTo>
                    <a:pt x="6" y="125"/>
                    <a:pt x="6" y="125"/>
                    <a:pt x="6" y="125"/>
                  </a:cubicBezTo>
                  <a:cubicBezTo>
                    <a:pt x="5" y="125"/>
                    <a:pt x="5" y="125"/>
                    <a:pt x="5" y="125"/>
                  </a:cubicBezTo>
                  <a:cubicBezTo>
                    <a:pt x="5" y="125"/>
                    <a:pt x="5" y="125"/>
                    <a:pt x="5" y="125"/>
                  </a:cubicBezTo>
                  <a:cubicBezTo>
                    <a:pt x="2" y="125"/>
                    <a:pt x="0" y="128"/>
                    <a:pt x="0" y="131"/>
                  </a:cubicBezTo>
                  <a:cubicBezTo>
                    <a:pt x="0" y="135"/>
                    <a:pt x="3" y="137"/>
                    <a:pt x="6" y="137"/>
                  </a:cubicBezTo>
                  <a:cubicBezTo>
                    <a:pt x="44" y="135"/>
                    <a:pt x="44" y="135"/>
                    <a:pt x="44" y="135"/>
                  </a:cubicBezTo>
                  <a:cubicBezTo>
                    <a:pt x="47" y="135"/>
                    <a:pt x="48" y="133"/>
                    <a:pt x="48" y="131"/>
                  </a:cubicBezTo>
                  <a:close/>
                  <a:moveTo>
                    <a:pt x="194" y="73"/>
                  </a:moveTo>
                  <a:cubicBezTo>
                    <a:pt x="223" y="47"/>
                    <a:pt x="223" y="47"/>
                    <a:pt x="223" y="47"/>
                  </a:cubicBezTo>
                  <a:cubicBezTo>
                    <a:pt x="225" y="45"/>
                    <a:pt x="225" y="41"/>
                    <a:pt x="223" y="39"/>
                  </a:cubicBezTo>
                  <a:cubicBezTo>
                    <a:pt x="221" y="37"/>
                    <a:pt x="217" y="36"/>
                    <a:pt x="215" y="39"/>
                  </a:cubicBezTo>
                  <a:cubicBezTo>
                    <a:pt x="215" y="39"/>
                    <a:pt x="215" y="39"/>
                    <a:pt x="215" y="39"/>
                  </a:cubicBezTo>
                  <a:cubicBezTo>
                    <a:pt x="215" y="39"/>
                    <a:pt x="215" y="39"/>
                    <a:pt x="215" y="39"/>
                  </a:cubicBezTo>
                  <a:cubicBezTo>
                    <a:pt x="215" y="39"/>
                    <a:pt x="215" y="39"/>
                    <a:pt x="215" y="39"/>
                  </a:cubicBezTo>
                  <a:cubicBezTo>
                    <a:pt x="214" y="39"/>
                    <a:pt x="214" y="39"/>
                    <a:pt x="214" y="39"/>
                  </a:cubicBezTo>
                  <a:cubicBezTo>
                    <a:pt x="188" y="67"/>
                    <a:pt x="188" y="67"/>
                    <a:pt x="188" y="67"/>
                  </a:cubicBezTo>
                  <a:cubicBezTo>
                    <a:pt x="187" y="69"/>
                    <a:pt x="187" y="71"/>
                    <a:pt x="188" y="73"/>
                  </a:cubicBezTo>
                  <a:cubicBezTo>
                    <a:pt x="190" y="75"/>
                    <a:pt x="193" y="75"/>
                    <a:pt x="194" y="73"/>
                  </a:cubicBezTo>
                  <a:close/>
                  <a:moveTo>
                    <a:pt x="66" y="73"/>
                  </a:moveTo>
                  <a:cubicBezTo>
                    <a:pt x="67" y="75"/>
                    <a:pt x="70" y="75"/>
                    <a:pt x="72" y="73"/>
                  </a:cubicBezTo>
                  <a:cubicBezTo>
                    <a:pt x="73" y="71"/>
                    <a:pt x="73" y="69"/>
                    <a:pt x="72" y="67"/>
                  </a:cubicBezTo>
                  <a:cubicBezTo>
                    <a:pt x="46" y="39"/>
                    <a:pt x="46" y="39"/>
                    <a:pt x="46" y="39"/>
                  </a:cubicBezTo>
                  <a:cubicBezTo>
                    <a:pt x="46" y="39"/>
                    <a:pt x="46" y="39"/>
                    <a:pt x="46" y="39"/>
                  </a:cubicBezTo>
                  <a:cubicBezTo>
                    <a:pt x="45" y="39"/>
                    <a:pt x="45" y="39"/>
                    <a:pt x="45" y="39"/>
                  </a:cubicBezTo>
                  <a:cubicBezTo>
                    <a:pt x="45" y="39"/>
                    <a:pt x="45" y="39"/>
                    <a:pt x="45" y="39"/>
                  </a:cubicBezTo>
                  <a:cubicBezTo>
                    <a:pt x="45" y="39"/>
                    <a:pt x="45" y="39"/>
                    <a:pt x="45" y="39"/>
                  </a:cubicBezTo>
                  <a:cubicBezTo>
                    <a:pt x="43" y="36"/>
                    <a:pt x="39" y="37"/>
                    <a:pt x="37" y="39"/>
                  </a:cubicBezTo>
                  <a:cubicBezTo>
                    <a:pt x="35" y="41"/>
                    <a:pt x="35" y="45"/>
                    <a:pt x="37" y="47"/>
                  </a:cubicBezTo>
                  <a:lnTo>
                    <a:pt x="66" y="73"/>
                  </a:lnTo>
                  <a:close/>
                  <a:moveTo>
                    <a:pt x="130" y="49"/>
                  </a:moveTo>
                  <a:cubicBezTo>
                    <a:pt x="132" y="49"/>
                    <a:pt x="134" y="47"/>
                    <a:pt x="134" y="45"/>
                  </a:cubicBezTo>
                  <a:cubicBezTo>
                    <a:pt x="136" y="7"/>
                    <a:pt x="136" y="7"/>
                    <a:pt x="136" y="7"/>
                  </a:cubicBezTo>
                  <a:cubicBezTo>
                    <a:pt x="136" y="7"/>
                    <a:pt x="136" y="6"/>
                    <a:pt x="136" y="6"/>
                  </a:cubicBezTo>
                  <a:cubicBezTo>
                    <a:pt x="136" y="6"/>
                    <a:pt x="136" y="6"/>
                    <a:pt x="136" y="6"/>
                  </a:cubicBezTo>
                  <a:cubicBezTo>
                    <a:pt x="136" y="6"/>
                    <a:pt x="136" y="6"/>
                    <a:pt x="136" y="6"/>
                  </a:cubicBezTo>
                  <a:cubicBezTo>
                    <a:pt x="136" y="6"/>
                    <a:pt x="136" y="6"/>
                    <a:pt x="136" y="6"/>
                  </a:cubicBezTo>
                  <a:cubicBezTo>
                    <a:pt x="136" y="3"/>
                    <a:pt x="133" y="0"/>
                    <a:pt x="130" y="0"/>
                  </a:cubicBezTo>
                  <a:cubicBezTo>
                    <a:pt x="127" y="0"/>
                    <a:pt x="124" y="3"/>
                    <a:pt x="124" y="6"/>
                  </a:cubicBezTo>
                  <a:cubicBezTo>
                    <a:pt x="126" y="45"/>
                    <a:pt x="126" y="45"/>
                    <a:pt x="126" y="45"/>
                  </a:cubicBezTo>
                  <a:cubicBezTo>
                    <a:pt x="126" y="47"/>
                    <a:pt x="128" y="49"/>
                    <a:pt x="130" y="49"/>
                  </a:cubicBezTo>
                  <a:close/>
                  <a:moveTo>
                    <a:pt x="255" y="125"/>
                  </a:moveTo>
                  <a:cubicBezTo>
                    <a:pt x="255" y="125"/>
                    <a:pt x="255" y="125"/>
                    <a:pt x="255" y="125"/>
                  </a:cubicBezTo>
                  <a:cubicBezTo>
                    <a:pt x="254" y="125"/>
                    <a:pt x="254" y="125"/>
                    <a:pt x="254" y="125"/>
                  </a:cubicBezTo>
                  <a:cubicBezTo>
                    <a:pt x="254" y="125"/>
                    <a:pt x="254" y="125"/>
                    <a:pt x="254" y="125"/>
                  </a:cubicBezTo>
                  <a:cubicBezTo>
                    <a:pt x="254" y="125"/>
                    <a:pt x="254" y="125"/>
                    <a:pt x="254" y="125"/>
                  </a:cubicBezTo>
                  <a:cubicBezTo>
                    <a:pt x="216" y="127"/>
                    <a:pt x="216" y="127"/>
                    <a:pt x="216" y="127"/>
                  </a:cubicBezTo>
                  <a:cubicBezTo>
                    <a:pt x="213" y="127"/>
                    <a:pt x="212" y="129"/>
                    <a:pt x="212" y="131"/>
                  </a:cubicBezTo>
                  <a:cubicBezTo>
                    <a:pt x="212" y="133"/>
                    <a:pt x="213" y="135"/>
                    <a:pt x="216" y="135"/>
                  </a:cubicBezTo>
                  <a:cubicBezTo>
                    <a:pt x="254" y="137"/>
                    <a:pt x="254" y="137"/>
                    <a:pt x="254" y="137"/>
                  </a:cubicBezTo>
                  <a:cubicBezTo>
                    <a:pt x="257" y="137"/>
                    <a:pt x="260" y="135"/>
                    <a:pt x="260" y="131"/>
                  </a:cubicBezTo>
                  <a:cubicBezTo>
                    <a:pt x="260" y="128"/>
                    <a:pt x="258" y="125"/>
                    <a:pt x="255" y="125"/>
                  </a:cubicBezTo>
                  <a:close/>
                  <a:moveTo>
                    <a:pt x="222" y="215"/>
                  </a:moveTo>
                  <a:cubicBezTo>
                    <a:pt x="222" y="215"/>
                    <a:pt x="222" y="215"/>
                    <a:pt x="222" y="215"/>
                  </a:cubicBezTo>
                  <a:cubicBezTo>
                    <a:pt x="222" y="215"/>
                    <a:pt x="222" y="215"/>
                    <a:pt x="222" y="215"/>
                  </a:cubicBezTo>
                  <a:cubicBezTo>
                    <a:pt x="222" y="214"/>
                    <a:pt x="221" y="214"/>
                    <a:pt x="221" y="214"/>
                  </a:cubicBezTo>
                  <a:cubicBezTo>
                    <a:pt x="193" y="189"/>
                    <a:pt x="193" y="189"/>
                    <a:pt x="193" y="189"/>
                  </a:cubicBezTo>
                  <a:cubicBezTo>
                    <a:pt x="191" y="187"/>
                    <a:pt x="189" y="187"/>
                    <a:pt x="187" y="189"/>
                  </a:cubicBezTo>
                  <a:cubicBezTo>
                    <a:pt x="186" y="190"/>
                    <a:pt x="186" y="193"/>
                    <a:pt x="187" y="194"/>
                  </a:cubicBezTo>
                  <a:cubicBezTo>
                    <a:pt x="213" y="223"/>
                    <a:pt x="213" y="223"/>
                    <a:pt x="213" y="223"/>
                  </a:cubicBezTo>
                  <a:cubicBezTo>
                    <a:pt x="215" y="225"/>
                    <a:pt x="219" y="226"/>
                    <a:pt x="222" y="223"/>
                  </a:cubicBezTo>
                  <a:cubicBezTo>
                    <a:pt x="224" y="221"/>
                    <a:pt x="224" y="217"/>
                    <a:pt x="222" y="215"/>
                  </a:cubicBezTo>
                  <a:close/>
                  <a:moveTo>
                    <a:pt x="157" y="254"/>
                  </a:moveTo>
                  <a:cubicBezTo>
                    <a:pt x="104" y="254"/>
                    <a:pt x="104" y="254"/>
                    <a:pt x="104" y="254"/>
                  </a:cubicBezTo>
                  <a:cubicBezTo>
                    <a:pt x="102" y="254"/>
                    <a:pt x="100" y="256"/>
                    <a:pt x="100" y="258"/>
                  </a:cubicBezTo>
                  <a:cubicBezTo>
                    <a:pt x="100" y="260"/>
                    <a:pt x="102" y="261"/>
                    <a:pt x="104" y="261"/>
                  </a:cubicBezTo>
                  <a:cubicBezTo>
                    <a:pt x="114" y="261"/>
                    <a:pt x="114" y="261"/>
                    <a:pt x="114" y="261"/>
                  </a:cubicBezTo>
                  <a:cubicBezTo>
                    <a:pt x="114" y="265"/>
                    <a:pt x="117" y="268"/>
                    <a:pt x="121" y="268"/>
                  </a:cubicBezTo>
                  <a:cubicBezTo>
                    <a:pt x="140" y="268"/>
                    <a:pt x="140" y="268"/>
                    <a:pt x="140" y="268"/>
                  </a:cubicBezTo>
                  <a:cubicBezTo>
                    <a:pt x="143" y="268"/>
                    <a:pt x="146" y="265"/>
                    <a:pt x="146" y="261"/>
                  </a:cubicBezTo>
                  <a:cubicBezTo>
                    <a:pt x="157" y="261"/>
                    <a:pt x="157" y="261"/>
                    <a:pt x="157" y="261"/>
                  </a:cubicBezTo>
                  <a:cubicBezTo>
                    <a:pt x="158" y="261"/>
                    <a:pt x="160" y="260"/>
                    <a:pt x="160" y="258"/>
                  </a:cubicBezTo>
                  <a:cubicBezTo>
                    <a:pt x="160" y="256"/>
                    <a:pt x="158" y="254"/>
                    <a:pt x="157" y="254"/>
                  </a:cubicBezTo>
                  <a:close/>
                  <a:moveTo>
                    <a:pt x="157" y="242"/>
                  </a:moveTo>
                  <a:cubicBezTo>
                    <a:pt x="104" y="242"/>
                    <a:pt x="104" y="242"/>
                    <a:pt x="104" y="242"/>
                  </a:cubicBezTo>
                  <a:cubicBezTo>
                    <a:pt x="102" y="242"/>
                    <a:pt x="100" y="244"/>
                    <a:pt x="100" y="245"/>
                  </a:cubicBezTo>
                  <a:cubicBezTo>
                    <a:pt x="100" y="247"/>
                    <a:pt x="102" y="249"/>
                    <a:pt x="104" y="249"/>
                  </a:cubicBezTo>
                  <a:cubicBezTo>
                    <a:pt x="157" y="249"/>
                    <a:pt x="157" y="249"/>
                    <a:pt x="157" y="249"/>
                  </a:cubicBezTo>
                  <a:cubicBezTo>
                    <a:pt x="158" y="249"/>
                    <a:pt x="160" y="247"/>
                    <a:pt x="160" y="245"/>
                  </a:cubicBezTo>
                  <a:cubicBezTo>
                    <a:pt x="160" y="244"/>
                    <a:pt x="158" y="242"/>
                    <a:pt x="157" y="242"/>
                  </a:cubicBezTo>
                  <a:close/>
                  <a:moveTo>
                    <a:pt x="130" y="58"/>
                  </a:moveTo>
                  <a:cubicBezTo>
                    <a:pt x="92" y="58"/>
                    <a:pt x="61" y="89"/>
                    <a:pt x="61" y="127"/>
                  </a:cubicBezTo>
                  <a:cubicBezTo>
                    <a:pt x="61" y="144"/>
                    <a:pt x="72" y="162"/>
                    <a:pt x="75" y="167"/>
                  </a:cubicBezTo>
                  <a:cubicBezTo>
                    <a:pt x="80" y="175"/>
                    <a:pt x="80" y="175"/>
                    <a:pt x="80" y="175"/>
                  </a:cubicBezTo>
                  <a:cubicBezTo>
                    <a:pt x="89" y="189"/>
                    <a:pt x="97" y="202"/>
                    <a:pt x="99" y="218"/>
                  </a:cubicBezTo>
                  <a:cubicBezTo>
                    <a:pt x="99" y="221"/>
                    <a:pt x="102" y="223"/>
                    <a:pt x="106" y="223"/>
                  </a:cubicBezTo>
                  <a:cubicBezTo>
                    <a:pt x="156" y="223"/>
                    <a:pt x="156" y="223"/>
                    <a:pt x="156" y="223"/>
                  </a:cubicBezTo>
                  <a:cubicBezTo>
                    <a:pt x="159" y="223"/>
                    <a:pt x="162" y="221"/>
                    <a:pt x="163" y="218"/>
                  </a:cubicBezTo>
                  <a:cubicBezTo>
                    <a:pt x="165" y="201"/>
                    <a:pt x="173" y="187"/>
                    <a:pt x="182" y="172"/>
                  </a:cubicBezTo>
                  <a:cubicBezTo>
                    <a:pt x="185" y="167"/>
                    <a:pt x="185" y="167"/>
                    <a:pt x="185" y="167"/>
                  </a:cubicBezTo>
                  <a:cubicBezTo>
                    <a:pt x="189" y="162"/>
                    <a:pt x="199" y="144"/>
                    <a:pt x="199" y="127"/>
                  </a:cubicBezTo>
                  <a:cubicBezTo>
                    <a:pt x="199" y="89"/>
                    <a:pt x="168" y="58"/>
                    <a:pt x="130" y="58"/>
                  </a:cubicBezTo>
                  <a:close/>
                  <a:moveTo>
                    <a:pt x="112" y="92"/>
                  </a:moveTo>
                  <a:cubicBezTo>
                    <a:pt x="99" y="99"/>
                    <a:pt x="91" y="112"/>
                    <a:pt x="91" y="127"/>
                  </a:cubicBezTo>
                  <a:cubicBezTo>
                    <a:pt x="91" y="128"/>
                    <a:pt x="91" y="132"/>
                    <a:pt x="93" y="138"/>
                  </a:cubicBezTo>
                  <a:cubicBezTo>
                    <a:pt x="94" y="141"/>
                    <a:pt x="93" y="145"/>
                    <a:pt x="89" y="146"/>
                  </a:cubicBezTo>
                  <a:cubicBezTo>
                    <a:pt x="86" y="147"/>
                    <a:pt x="82" y="146"/>
                    <a:pt x="81" y="142"/>
                  </a:cubicBezTo>
                  <a:cubicBezTo>
                    <a:pt x="79" y="138"/>
                    <a:pt x="77" y="132"/>
                    <a:pt x="77" y="127"/>
                  </a:cubicBezTo>
                  <a:cubicBezTo>
                    <a:pt x="77" y="107"/>
                    <a:pt x="88" y="89"/>
                    <a:pt x="106" y="80"/>
                  </a:cubicBezTo>
                  <a:cubicBezTo>
                    <a:pt x="109" y="78"/>
                    <a:pt x="113" y="80"/>
                    <a:pt x="115" y="83"/>
                  </a:cubicBezTo>
                  <a:cubicBezTo>
                    <a:pt x="117" y="86"/>
                    <a:pt x="115" y="90"/>
                    <a:pt x="112" y="92"/>
                  </a:cubicBezTo>
                  <a:close/>
                  <a:moveTo>
                    <a:pt x="157" y="230"/>
                  </a:moveTo>
                  <a:cubicBezTo>
                    <a:pt x="104" y="230"/>
                    <a:pt x="104" y="230"/>
                    <a:pt x="104" y="230"/>
                  </a:cubicBezTo>
                  <a:cubicBezTo>
                    <a:pt x="102" y="230"/>
                    <a:pt x="100" y="231"/>
                    <a:pt x="100" y="233"/>
                  </a:cubicBezTo>
                  <a:cubicBezTo>
                    <a:pt x="100" y="235"/>
                    <a:pt x="102" y="236"/>
                    <a:pt x="104" y="236"/>
                  </a:cubicBezTo>
                  <a:cubicBezTo>
                    <a:pt x="157" y="236"/>
                    <a:pt x="157" y="236"/>
                    <a:pt x="157" y="236"/>
                  </a:cubicBezTo>
                  <a:cubicBezTo>
                    <a:pt x="158" y="236"/>
                    <a:pt x="160" y="235"/>
                    <a:pt x="160" y="233"/>
                  </a:cubicBezTo>
                  <a:cubicBezTo>
                    <a:pt x="160" y="231"/>
                    <a:pt x="158" y="230"/>
                    <a:pt x="157" y="23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dirty="0">
                <a:solidFill>
                  <a:schemeClr val="accent4">
                    <a:lumMod val="75000"/>
                  </a:schemeClr>
                </a:solidFill>
              </a:endParaRPr>
            </a:p>
          </p:txBody>
        </p:sp>
      </p:grpSp>
      <p:sp>
        <p:nvSpPr>
          <p:cNvPr id="14" name="Rechteck 13"/>
          <p:cNvSpPr/>
          <p:nvPr/>
        </p:nvSpPr>
        <p:spPr>
          <a:xfrm>
            <a:off x="6135599" y="2575718"/>
            <a:ext cx="2449559" cy="78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spAutoFit/>
          </a:bodyPr>
          <a:lstStyle/>
          <a:p>
            <a:pPr algn="l"/>
            <a:endParaRPr lang="de-DE" sz="1200" dirty="0" err="1" smtClean="0">
              <a:solidFill>
                <a:schemeClr val="tx1"/>
              </a:solidFill>
            </a:endParaRPr>
          </a:p>
        </p:txBody>
      </p:sp>
      <p:sp>
        <p:nvSpPr>
          <p:cNvPr id="465" name="Textfeld 464"/>
          <p:cNvSpPr txBox="1"/>
          <p:nvPr/>
        </p:nvSpPr>
        <p:spPr>
          <a:xfrm>
            <a:off x="5025472" y="1427778"/>
            <a:ext cx="3494391" cy="609398"/>
          </a:xfrm>
          <a:prstGeom prst="rect">
            <a:avLst/>
          </a:prstGeom>
          <a:noFill/>
        </p:spPr>
        <p:txBody>
          <a:bodyPr wrap="square" lIns="0" tIns="0" rIns="0" bIns="0" rtlCol="0">
            <a:spAutoFit/>
          </a:bodyPr>
          <a:lstStyle/>
          <a:p>
            <a:pPr>
              <a:lnSpc>
                <a:spcPct val="110000"/>
              </a:lnSpc>
            </a:pPr>
            <a:r>
              <a:rPr lang="en-US" sz="1200" b="1" dirty="0" smtClean="0">
                <a:latin typeface="Calibri" panose="020F0502020204030204" pitchFamily="34" charset="0"/>
              </a:rPr>
              <a:t>EUROPE  </a:t>
            </a:r>
            <a:r>
              <a:rPr lang="en-US" sz="1200" dirty="0">
                <a:solidFill>
                  <a:schemeClr val="accent4"/>
                </a:solidFill>
              </a:rPr>
              <a:t>Armenia – Germany – Denmark – Spain – UK</a:t>
            </a:r>
            <a:r>
              <a:rPr lang="en-US" sz="1200" dirty="0" smtClean="0">
                <a:solidFill>
                  <a:schemeClr val="accent4"/>
                </a:solidFill>
              </a:rPr>
              <a:t>*</a:t>
            </a:r>
            <a:r>
              <a:rPr lang="en-US" sz="1200" dirty="0">
                <a:solidFill>
                  <a:schemeClr val="accent4"/>
                </a:solidFill>
              </a:rPr>
              <a:t> – </a:t>
            </a:r>
            <a:r>
              <a:rPr lang="en-US" sz="1200" dirty="0" smtClean="0">
                <a:solidFill>
                  <a:schemeClr val="accent4"/>
                </a:solidFill>
                <a:latin typeface="+mj-lt"/>
              </a:rPr>
              <a:t>Lithuania </a:t>
            </a:r>
            <a:r>
              <a:rPr lang="en-US" sz="1200" dirty="0" smtClean="0">
                <a:solidFill>
                  <a:schemeClr val="accent4"/>
                </a:solidFill>
              </a:rPr>
              <a:t>– Serbia</a:t>
            </a:r>
            <a:r>
              <a:rPr lang="en-US" sz="1200" dirty="0">
                <a:solidFill>
                  <a:schemeClr val="accent4"/>
                </a:solidFill>
              </a:rPr>
              <a:t> – </a:t>
            </a:r>
            <a:r>
              <a:rPr lang="en-US" sz="1200" dirty="0" smtClean="0">
                <a:solidFill>
                  <a:schemeClr val="accent4"/>
                </a:solidFill>
              </a:rPr>
              <a:t>Sweden</a:t>
            </a:r>
            <a:endParaRPr lang="en-US" sz="1200" dirty="0">
              <a:solidFill>
                <a:schemeClr val="accent4"/>
              </a:solidFill>
            </a:endParaRPr>
          </a:p>
          <a:p>
            <a:pPr>
              <a:lnSpc>
                <a:spcPct val="110000"/>
              </a:lnSpc>
            </a:pPr>
            <a:r>
              <a:rPr lang="en-US" sz="1200" dirty="0" smtClean="0">
                <a:solidFill>
                  <a:schemeClr val="accent4"/>
                </a:solidFill>
              </a:rPr>
              <a:t> </a:t>
            </a:r>
            <a:endParaRPr lang="de-DE" sz="1200" b="1" dirty="0">
              <a:latin typeface="Calibri" panose="020F0502020204030204" pitchFamily="34" charset="0"/>
            </a:endParaRPr>
          </a:p>
        </p:txBody>
      </p:sp>
      <p:sp>
        <p:nvSpPr>
          <p:cNvPr id="464" name="Textfeld 463"/>
          <p:cNvSpPr txBox="1"/>
          <p:nvPr/>
        </p:nvSpPr>
        <p:spPr>
          <a:xfrm>
            <a:off x="6152046" y="2572915"/>
            <a:ext cx="2656858" cy="1639680"/>
          </a:xfrm>
          <a:prstGeom prst="rect">
            <a:avLst/>
          </a:prstGeom>
          <a:noFill/>
        </p:spPr>
        <p:txBody>
          <a:bodyPr wrap="square" lIns="0" tIns="0" rIns="0" bIns="0" rtlCol="0">
            <a:spAutoFit/>
          </a:bodyPr>
          <a:lstStyle/>
          <a:p>
            <a:pPr>
              <a:lnSpc>
                <a:spcPct val="110000"/>
              </a:lnSpc>
              <a:spcAft>
                <a:spcPts val="500"/>
              </a:spcAft>
            </a:pPr>
            <a:r>
              <a:rPr lang="en-US" sz="1200" b="1" dirty="0" smtClean="0">
                <a:latin typeface="Calibri" panose="020F0502020204030204" pitchFamily="34" charset="0"/>
              </a:rPr>
              <a:t>ASIA </a:t>
            </a:r>
            <a:r>
              <a:rPr lang="en-US" sz="1200" b="1" dirty="0" smtClean="0">
                <a:latin typeface="Calibri" panose="020F0502020204030204" pitchFamily="34" charset="0"/>
              </a:rPr>
              <a:t>PACIFIC   </a:t>
            </a:r>
            <a:r>
              <a:rPr lang="en-US" sz="1200" dirty="0" smtClean="0">
                <a:solidFill>
                  <a:schemeClr val="accent4"/>
                </a:solidFill>
              </a:rPr>
              <a:t>Indonesia – Sri Lanka </a:t>
            </a:r>
            <a:r>
              <a:rPr lang="en-US" sz="1200" dirty="0">
                <a:solidFill>
                  <a:srgbClr val="D40511"/>
                </a:solidFill>
              </a:rPr>
              <a:t>– </a:t>
            </a:r>
            <a:r>
              <a:rPr lang="en-US" sz="1200" dirty="0" smtClean="0">
                <a:solidFill>
                  <a:schemeClr val="accent4"/>
                </a:solidFill>
                <a:latin typeface="+mj-lt"/>
              </a:rPr>
              <a:t>Thailand – </a:t>
            </a:r>
            <a:r>
              <a:rPr lang="en-US" sz="1200" dirty="0" smtClean="0">
                <a:solidFill>
                  <a:schemeClr val="accent4"/>
                </a:solidFill>
                <a:latin typeface="+mj-lt"/>
              </a:rPr>
              <a:t>Vietnam</a:t>
            </a:r>
            <a:r>
              <a:rPr lang="en-US" sz="1200" dirty="0">
                <a:solidFill>
                  <a:schemeClr val="accent4"/>
                </a:solidFill>
              </a:rPr>
              <a:t> –</a:t>
            </a:r>
            <a:r>
              <a:rPr lang="en-US" sz="1200" dirty="0" smtClean="0">
                <a:solidFill>
                  <a:schemeClr val="accent4"/>
                </a:solidFill>
                <a:latin typeface="+mj-lt"/>
              </a:rPr>
              <a:t> </a:t>
            </a:r>
            <a:r>
              <a:rPr lang="en-US" sz="1200" dirty="0">
                <a:solidFill>
                  <a:schemeClr val="accent4"/>
                </a:solidFill>
              </a:rPr>
              <a:t>Bangladesh </a:t>
            </a:r>
            <a:r>
              <a:rPr lang="en-US" sz="1200" dirty="0">
                <a:solidFill>
                  <a:schemeClr val="accent4"/>
                </a:solidFill>
              </a:rPr>
              <a:t>– Cambodia –  </a:t>
            </a:r>
            <a:r>
              <a:rPr lang="en-US" sz="1200" dirty="0">
                <a:solidFill>
                  <a:schemeClr val="accent4"/>
                </a:solidFill>
              </a:rPr>
              <a:t>India – Malaysia - Philippines</a:t>
            </a:r>
          </a:p>
          <a:p>
            <a:pPr>
              <a:lnSpc>
                <a:spcPct val="110000"/>
              </a:lnSpc>
              <a:spcAft>
                <a:spcPts val="500"/>
              </a:spcAft>
            </a:pPr>
            <a:endParaRPr lang="en-US" sz="1200" dirty="0" smtClean="0">
              <a:solidFill>
                <a:schemeClr val="accent4"/>
              </a:solidFill>
              <a:latin typeface="+mj-lt"/>
            </a:endParaRPr>
          </a:p>
          <a:p>
            <a:pPr>
              <a:lnSpc>
                <a:spcPct val="110000"/>
              </a:lnSpc>
              <a:spcAft>
                <a:spcPts val="500"/>
              </a:spcAft>
            </a:pPr>
            <a:endParaRPr lang="de-DE" b="1" dirty="0"/>
          </a:p>
          <a:p>
            <a:pPr>
              <a:lnSpc>
                <a:spcPct val="110000"/>
              </a:lnSpc>
              <a:spcAft>
                <a:spcPts val="500"/>
              </a:spcAft>
            </a:pPr>
            <a:endParaRPr lang="de-DE" sz="1200" b="1" dirty="0">
              <a:latin typeface="Calibri" panose="020F0502020204030204" pitchFamily="34" charset="0"/>
            </a:endParaRPr>
          </a:p>
        </p:txBody>
      </p:sp>
      <p:sp>
        <p:nvSpPr>
          <p:cNvPr id="15" name="Rechteck 14"/>
          <p:cNvSpPr/>
          <p:nvPr/>
        </p:nvSpPr>
        <p:spPr>
          <a:xfrm>
            <a:off x="3626916" y="3704920"/>
            <a:ext cx="3712024" cy="8249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spAutoFit/>
          </a:bodyPr>
          <a:lstStyle/>
          <a:p>
            <a:pPr algn="l"/>
            <a:endParaRPr lang="de-DE" sz="1200" dirty="0" err="1" smtClean="0">
              <a:solidFill>
                <a:schemeClr val="tx1"/>
              </a:solidFill>
            </a:endParaRPr>
          </a:p>
        </p:txBody>
      </p:sp>
      <p:sp>
        <p:nvSpPr>
          <p:cNvPr id="462" name="Textfeld 461"/>
          <p:cNvSpPr txBox="1"/>
          <p:nvPr/>
        </p:nvSpPr>
        <p:spPr>
          <a:xfrm>
            <a:off x="3648354" y="3720399"/>
            <a:ext cx="3717250" cy="1372427"/>
          </a:xfrm>
          <a:prstGeom prst="rect">
            <a:avLst/>
          </a:prstGeom>
          <a:noFill/>
        </p:spPr>
        <p:txBody>
          <a:bodyPr wrap="square" lIns="0" tIns="0" rIns="0" bIns="0" rtlCol="0">
            <a:spAutoFit/>
          </a:bodyPr>
          <a:lstStyle/>
          <a:p>
            <a:pPr>
              <a:lnSpc>
                <a:spcPct val="110000"/>
              </a:lnSpc>
              <a:spcAft>
                <a:spcPts val="500"/>
              </a:spcAft>
            </a:pPr>
            <a:r>
              <a:rPr lang="en-US" sz="1200" b="1" dirty="0" smtClean="0">
                <a:latin typeface="Calibri" panose="020F0502020204030204" pitchFamily="34" charset="0"/>
              </a:rPr>
              <a:t>AFRICA</a:t>
            </a:r>
            <a:r>
              <a:rPr lang="en-US" sz="1200" b="1" dirty="0" smtClean="0">
                <a:solidFill>
                  <a:srgbClr val="D40511"/>
                </a:solidFill>
              </a:rPr>
              <a:t>    </a:t>
            </a:r>
            <a:r>
              <a:rPr lang="en-US" sz="1200" dirty="0" smtClean="0">
                <a:solidFill>
                  <a:srgbClr val="D40511"/>
                </a:solidFill>
              </a:rPr>
              <a:t>Benin </a:t>
            </a:r>
            <a:r>
              <a:rPr lang="en-US" sz="1200" dirty="0">
                <a:solidFill>
                  <a:srgbClr val="D40511"/>
                </a:solidFill>
              </a:rPr>
              <a:t>– Burundi – </a:t>
            </a:r>
            <a:r>
              <a:rPr lang="en-US" sz="1200" dirty="0" smtClean="0">
                <a:solidFill>
                  <a:srgbClr val="D40511"/>
                </a:solidFill>
              </a:rPr>
              <a:t>Cape </a:t>
            </a:r>
            <a:r>
              <a:rPr lang="en-US" sz="1200" dirty="0">
                <a:solidFill>
                  <a:srgbClr val="D40511"/>
                </a:solidFill>
              </a:rPr>
              <a:t>Verde – </a:t>
            </a:r>
            <a:r>
              <a:rPr lang="en-US" sz="1200" dirty="0" smtClean="0">
                <a:solidFill>
                  <a:srgbClr val="D40511"/>
                </a:solidFill>
              </a:rPr>
              <a:t>Ghana </a:t>
            </a:r>
            <a:r>
              <a:rPr lang="en-US" sz="1200" dirty="0">
                <a:solidFill>
                  <a:srgbClr val="D40511"/>
                </a:solidFill>
              </a:rPr>
              <a:t>– Ethiopia –</a:t>
            </a:r>
            <a:r>
              <a:rPr lang="en-US" sz="1200" dirty="0" smtClean="0">
                <a:solidFill>
                  <a:srgbClr val="D40511"/>
                </a:solidFill>
              </a:rPr>
              <a:t> </a:t>
            </a:r>
            <a:r>
              <a:rPr lang="en-US" sz="1200" dirty="0">
                <a:solidFill>
                  <a:srgbClr val="D40511"/>
                </a:solidFill>
              </a:rPr>
              <a:t>Ivory </a:t>
            </a:r>
            <a:r>
              <a:rPr lang="en-US" sz="1200" dirty="0" smtClean="0">
                <a:solidFill>
                  <a:srgbClr val="D40511"/>
                </a:solidFill>
              </a:rPr>
              <a:t>Coast </a:t>
            </a:r>
            <a:r>
              <a:rPr lang="en-US" sz="1200" dirty="0">
                <a:solidFill>
                  <a:srgbClr val="D40511"/>
                </a:solidFill>
              </a:rPr>
              <a:t>– </a:t>
            </a:r>
            <a:r>
              <a:rPr lang="en-US" sz="1200" dirty="0" smtClean="0">
                <a:solidFill>
                  <a:srgbClr val="D40511"/>
                </a:solidFill>
              </a:rPr>
              <a:t> Kenya – </a:t>
            </a:r>
            <a:r>
              <a:rPr lang="en-US" sz="1200" dirty="0">
                <a:solidFill>
                  <a:srgbClr val="D40511"/>
                </a:solidFill>
              </a:rPr>
              <a:t>Lesotho – </a:t>
            </a:r>
            <a:r>
              <a:rPr lang="en-US" sz="1200" dirty="0" smtClean="0">
                <a:solidFill>
                  <a:srgbClr val="D40511"/>
                </a:solidFill>
              </a:rPr>
              <a:t>Mali – </a:t>
            </a:r>
            <a:r>
              <a:rPr lang="en-US" sz="1200" dirty="0">
                <a:solidFill>
                  <a:srgbClr val="D40511"/>
                </a:solidFill>
              </a:rPr>
              <a:t>Mauritius – </a:t>
            </a:r>
            <a:r>
              <a:rPr lang="en-US" sz="1200" dirty="0" smtClean="0">
                <a:solidFill>
                  <a:srgbClr val="D40511"/>
                </a:solidFill>
              </a:rPr>
              <a:t>Madagascar – </a:t>
            </a:r>
            <a:r>
              <a:rPr lang="en-US" sz="1200" dirty="0">
                <a:solidFill>
                  <a:schemeClr val="accent4"/>
                </a:solidFill>
              </a:rPr>
              <a:t>Morocco </a:t>
            </a:r>
            <a:r>
              <a:rPr lang="en-US" sz="1200" dirty="0" smtClean="0">
                <a:solidFill>
                  <a:srgbClr val="D40511"/>
                </a:solidFill>
              </a:rPr>
              <a:t>– Nigeria – </a:t>
            </a:r>
            <a:r>
              <a:rPr lang="en-US" sz="1200" dirty="0">
                <a:solidFill>
                  <a:srgbClr val="D40511"/>
                </a:solidFill>
              </a:rPr>
              <a:t>South Africa </a:t>
            </a:r>
            <a:r>
              <a:rPr lang="en-US" sz="1200" dirty="0" smtClean="0">
                <a:solidFill>
                  <a:srgbClr val="D40511"/>
                </a:solidFill>
              </a:rPr>
              <a:t>– </a:t>
            </a:r>
            <a:r>
              <a:rPr lang="en-US" sz="1200" dirty="0">
                <a:solidFill>
                  <a:srgbClr val="D40511"/>
                </a:solidFill>
              </a:rPr>
              <a:t>Senegal – Swaziland </a:t>
            </a:r>
            <a:r>
              <a:rPr lang="en-US" sz="1200" dirty="0" smtClean="0">
                <a:solidFill>
                  <a:srgbClr val="D40511"/>
                </a:solidFill>
              </a:rPr>
              <a:t>– Tanzania – Togo </a:t>
            </a:r>
            <a:r>
              <a:rPr lang="en-US" sz="1200" dirty="0">
                <a:solidFill>
                  <a:srgbClr val="D40511"/>
                </a:solidFill>
              </a:rPr>
              <a:t>– Uganda</a:t>
            </a:r>
            <a:endParaRPr lang="en-US" sz="1200" dirty="0" smtClean="0">
              <a:solidFill>
                <a:srgbClr val="D40511"/>
              </a:solidFill>
            </a:endParaRPr>
          </a:p>
          <a:p>
            <a:pPr>
              <a:lnSpc>
                <a:spcPct val="110000"/>
              </a:lnSpc>
              <a:spcAft>
                <a:spcPts val="500"/>
              </a:spcAft>
            </a:pPr>
            <a:endParaRPr lang="de-DE" b="1" dirty="0"/>
          </a:p>
          <a:p>
            <a:pPr>
              <a:lnSpc>
                <a:spcPct val="110000"/>
              </a:lnSpc>
              <a:spcAft>
                <a:spcPts val="500"/>
              </a:spcAft>
            </a:pPr>
            <a:endParaRPr lang="de-DE" sz="1200" b="1" dirty="0">
              <a:latin typeface="Calibri" panose="020F0502020204030204" pitchFamily="34" charset="0"/>
            </a:endParaRPr>
          </a:p>
        </p:txBody>
      </p:sp>
      <p:sp>
        <p:nvSpPr>
          <p:cNvPr id="16" name="Rechteck 15"/>
          <p:cNvSpPr/>
          <p:nvPr/>
        </p:nvSpPr>
        <p:spPr>
          <a:xfrm>
            <a:off x="4983753" y="1987742"/>
            <a:ext cx="2208409" cy="229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36000" rIns="72000" bIns="36000" rtlCol="0" anchor="t">
            <a:spAutoFit/>
          </a:bodyPr>
          <a:lstStyle/>
          <a:p>
            <a:pPr algn="l"/>
            <a:endParaRPr lang="de-DE" sz="1200" dirty="0" err="1" smtClean="0">
              <a:solidFill>
                <a:schemeClr val="tx1"/>
              </a:solidFill>
            </a:endParaRPr>
          </a:p>
        </p:txBody>
      </p:sp>
      <p:sp>
        <p:nvSpPr>
          <p:cNvPr id="467" name="Textfeld 466"/>
          <p:cNvSpPr txBox="1"/>
          <p:nvPr/>
        </p:nvSpPr>
        <p:spPr>
          <a:xfrm>
            <a:off x="4985883" y="1999851"/>
            <a:ext cx="2174585" cy="737638"/>
          </a:xfrm>
          <a:prstGeom prst="rect">
            <a:avLst/>
          </a:prstGeom>
          <a:noFill/>
        </p:spPr>
        <p:txBody>
          <a:bodyPr wrap="square" lIns="0" tIns="0" rIns="0" bIns="0" rtlCol="0">
            <a:spAutoFit/>
          </a:bodyPr>
          <a:lstStyle/>
          <a:p>
            <a:pPr>
              <a:lnSpc>
                <a:spcPct val="110000"/>
              </a:lnSpc>
              <a:spcAft>
                <a:spcPts val="500"/>
              </a:spcAft>
            </a:pPr>
            <a:r>
              <a:rPr lang="en-US" sz="1200" b="1" dirty="0" smtClean="0">
                <a:latin typeface="Calibri" panose="020F0502020204030204" pitchFamily="34" charset="0"/>
              </a:rPr>
              <a:t>MENA </a:t>
            </a:r>
            <a:r>
              <a:rPr lang="en-US" sz="1200" dirty="0">
                <a:solidFill>
                  <a:schemeClr val="accent4"/>
                </a:solidFill>
              </a:rPr>
              <a:t>Jordan </a:t>
            </a:r>
            <a:r>
              <a:rPr lang="en-US" sz="1200" dirty="0">
                <a:solidFill>
                  <a:schemeClr val="accent4"/>
                </a:solidFill>
              </a:rPr>
              <a:t>– Lebanon – </a:t>
            </a:r>
            <a:r>
              <a:rPr lang="en-US" sz="1200" dirty="0">
                <a:solidFill>
                  <a:schemeClr val="accent4"/>
                </a:solidFill>
              </a:rPr>
              <a:t>Syria</a:t>
            </a:r>
            <a:endParaRPr lang="en-US" sz="1200" dirty="0">
              <a:solidFill>
                <a:schemeClr val="accent4"/>
              </a:solidFill>
              <a:latin typeface="+mj-lt"/>
            </a:endParaRPr>
          </a:p>
          <a:p>
            <a:pPr>
              <a:lnSpc>
                <a:spcPct val="110000"/>
              </a:lnSpc>
              <a:spcAft>
                <a:spcPts val="500"/>
              </a:spcAft>
            </a:pPr>
            <a:endParaRPr lang="de-DE" sz="1200" b="1" dirty="0">
              <a:latin typeface="Calibri" panose="020F0502020204030204" pitchFamily="34" charset="0"/>
            </a:endParaRPr>
          </a:p>
          <a:p>
            <a:pPr>
              <a:lnSpc>
                <a:spcPct val="110000"/>
              </a:lnSpc>
              <a:spcAft>
                <a:spcPts val="500"/>
              </a:spcAft>
            </a:pPr>
            <a:endParaRPr lang="de-DE" sz="1200" b="1" dirty="0">
              <a:latin typeface="Calibri" panose="020F0502020204030204" pitchFamily="34" charset="0"/>
            </a:endParaRPr>
          </a:p>
        </p:txBody>
      </p:sp>
    </p:spTree>
    <p:extLst>
      <p:ext uri="{BB962C8B-B14F-4D97-AF65-F5344CB8AC3E}">
        <p14:creationId xmlns:p14="http://schemas.microsoft.com/office/powerpoint/2010/main" val="38243162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a:t>Our employees </a:t>
            </a:r>
            <a:r>
              <a:rPr lang="en-GB" dirty="0" smtClean="0"/>
              <a:t>contribute </a:t>
            </a:r>
            <a:r>
              <a:rPr lang="en-GB" dirty="0"/>
              <a:t>their time and expertise through activities in cooperation with local </a:t>
            </a:r>
            <a:r>
              <a:rPr lang="en-GB" dirty="0" smtClean="0"/>
              <a:t>partners</a:t>
            </a:r>
            <a:endParaRPr lang="de-DE" dirty="0"/>
          </a:p>
        </p:txBody>
      </p:sp>
      <p:sp>
        <p:nvSpPr>
          <p:cNvPr id="3" name="Fußzeilenplatzhalter 2"/>
          <p:cNvSpPr>
            <a:spLocks noGrp="1"/>
          </p:cNvSpPr>
          <p:nvPr>
            <p:ph type="ftr" sz="quarter" idx="10"/>
          </p:nvPr>
        </p:nvSpPr>
        <p:spPr/>
        <p:txBody>
          <a:bodyPr/>
          <a:lstStyle/>
          <a:p>
            <a:r>
              <a:rPr lang="en-US" smtClean="0"/>
              <a:t>DPDHL Group | Corporate Citizenship | Bonn | July 2020</a:t>
            </a:r>
            <a:endParaRPr lang="en-US" dirty="0"/>
          </a:p>
        </p:txBody>
      </p:sp>
      <p:grpSp>
        <p:nvGrpSpPr>
          <p:cNvPr id="4" name="Gruppieren 3"/>
          <p:cNvGrpSpPr/>
          <p:nvPr/>
        </p:nvGrpSpPr>
        <p:grpSpPr>
          <a:xfrm>
            <a:off x="462433" y="970798"/>
            <a:ext cx="8219131" cy="3741499"/>
            <a:chOff x="427237" y="1952626"/>
            <a:chExt cx="8313945" cy="3852638"/>
          </a:xfrm>
        </p:grpSpPr>
        <p:sp>
          <p:nvSpPr>
            <p:cNvPr id="5" name="Rechteck 4"/>
            <p:cNvSpPr/>
            <p:nvPr/>
          </p:nvSpPr>
          <p:spPr bwMode="auto">
            <a:xfrm>
              <a:off x="4715954" y="1952835"/>
              <a:ext cx="4025228" cy="1692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36000" tIns="0" rIns="0" bIns="0" numCol="1" spcCol="0" rtlCol="0" fromWordArt="0" anchor="b" anchorCtr="0" forceAA="0" compatLnSpc="1">
              <a:prstTxWarp prst="textNoShape">
                <a:avLst/>
              </a:prstTxWarp>
              <a:noAutofit/>
            </a:bodyPr>
            <a:lstStyle/>
            <a:p>
              <a:r>
                <a:rPr lang="de-DE" sz="1200" dirty="0" smtClean="0">
                  <a:solidFill>
                    <a:srgbClr val="000000"/>
                  </a:solidFill>
                </a:rPr>
                <a:t>Chile</a:t>
              </a:r>
              <a:endParaRPr lang="de-DE" sz="1200" dirty="0">
                <a:solidFill>
                  <a:srgbClr val="000000"/>
                </a:solidFill>
              </a:endParaRPr>
            </a:p>
          </p:txBody>
        </p:sp>
        <p:sp>
          <p:nvSpPr>
            <p:cNvPr id="6" name="Rechteck 5"/>
            <p:cNvSpPr/>
            <p:nvPr/>
          </p:nvSpPr>
          <p:spPr bwMode="auto">
            <a:xfrm>
              <a:off x="431539" y="4028110"/>
              <a:ext cx="4025228" cy="1692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36000" tIns="0" rIns="0" bIns="0" numCol="1" spcCol="0" rtlCol="0" fromWordArt="0" anchor="b" anchorCtr="0" forceAA="0" compatLnSpc="1">
              <a:prstTxWarp prst="textNoShape">
                <a:avLst/>
              </a:prstTxWarp>
              <a:noAutofit/>
            </a:bodyPr>
            <a:lstStyle/>
            <a:p>
              <a:pPr lvl="0"/>
              <a:r>
                <a:rPr lang="en-US" sz="1200" dirty="0" smtClean="0"/>
                <a:t>Brazil</a:t>
              </a:r>
              <a:endParaRPr lang="de-DE" sz="1200" dirty="0"/>
            </a:p>
          </p:txBody>
        </p:sp>
        <p:sp>
          <p:nvSpPr>
            <p:cNvPr id="7" name="Rechteck 6"/>
            <p:cNvSpPr/>
            <p:nvPr/>
          </p:nvSpPr>
          <p:spPr bwMode="auto">
            <a:xfrm>
              <a:off x="4715954" y="4028110"/>
              <a:ext cx="4025228" cy="1692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36000" tIns="0" rIns="0" bIns="0" numCol="1" spcCol="0" rtlCol="0" fromWordArt="0" anchor="b" anchorCtr="0" forceAA="0" compatLnSpc="1">
              <a:prstTxWarp prst="textNoShape">
                <a:avLst/>
              </a:prstTxWarp>
              <a:noAutofit/>
            </a:bodyPr>
            <a:lstStyle/>
            <a:p>
              <a:r>
                <a:rPr lang="en-US" altLang="en-US" sz="1200" dirty="0" smtClean="0"/>
                <a:t>Germany</a:t>
              </a:r>
              <a:endParaRPr lang="en-US" altLang="en-US" sz="1200" dirty="0"/>
            </a:p>
          </p:txBody>
        </p:sp>
        <p:pic>
          <p:nvPicPr>
            <p:cNvPr id="8" name="Picture 3" descr="Y:\GoTeach 3.0\05_Teach For All\9 - Communication TFAll Partnership\4_Images\01_Images_Teach For All\Teach For All 2013\Chile.jpg"/>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4715954" y="1956470"/>
              <a:ext cx="4017946" cy="151246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9" name="Picture 15" descr="130909 GVD Lebenslaufcheck 1"/>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4715954" y="4041655"/>
              <a:ext cx="4024800" cy="1505122"/>
            </a:xfrm>
            <a:prstGeom prst="rect">
              <a:avLst/>
            </a:prstGeom>
            <a:noFill/>
            <a:ln>
              <a:noFill/>
            </a:ln>
          </p:spPr>
        </p:pic>
        <p:pic>
          <p:nvPicPr>
            <p:cNvPr id="10"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289"/>
            <a:stretch/>
          </p:blipFill>
          <p:spPr bwMode="auto">
            <a:xfrm flipH="1">
              <a:off x="431539" y="4041655"/>
              <a:ext cx="4024800" cy="1505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hteck 10"/>
            <p:cNvSpPr/>
            <p:nvPr/>
          </p:nvSpPr>
          <p:spPr bwMode="auto">
            <a:xfrm>
              <a:off x="427237" y="1952835"/>
              <a:ext cx="4025228" cy="1692000"/>
            </a:xfrm>
            <a:prstGeom prst="rect">
              <a:avLst/>
            </a:prstGeom>
            <a:solidFill>
              <a:schemeClr val="accent5"/>
            </a:solidFill>
            <a:ln w="12700" cap="flat" cmpd="sng" algn="ctr">
              <a:noFill/>
              <a:prstDash val="solid"/>
              <a:round/>
              <a:headEnd type="none" w="med" len="med"/>
              <a:tailEnd type="none" w="med" len="med"/>
            </a:ln>
            <a:effectLst/>
          </p:spPr>
          <p:txBody>
            <a:bodyPr rot="0" spcFirstLastPara="0" vertOverflow="overflow" horzOverflow="overflow" vert="horz" wrap="square" lIns="36000" tIns="0" rIns="0" bIns="0" numCol="1" spcCol="0" rtlCol="0" fromWordArt="0" anchor="b" anchorCtr="0" forceAA="0" compatLnSpc="1">
              <a:prstTxWarp prst="textNoShape">
                <a:avLst/>
              </a:prstTxWarp>
              <a:noAutofit/>
            </a:bodyPr>
            <a:lstStyle/>
            <a:p>
              <a:pPr lvl="0"/>
              <a:r>
                <a:rPr lang="en-US" sz="1200" dirty="0">
                  <a:solidFill>
                    <a:srgbClr val="000000"/>
                  </a:solidFill>
                </a:rPr>
                <a:t>Kenya</a:t>
              </a:r>
              <a:endParaRPr lang="de-DE" dirty="0">
                <a:solidFill>
                  <a:srgbClr val="000000"/>
                </a:solidFill>
              </a:endParaRPr>
            </a:p>
          </p:txBody>
        </p:sp>
        <p:sp>
          <p:nvSpPr>
            <p:cNvPr id="12" name="Rechteck 11"/>
            <p:cNvSpPr/>
            <p:nvPr/>
          </p:nvSpPr>
          <p:spPr bwMode="auto">
            <a:xfrm>
              <a:off x="427237" y="3621989"/>
              <a:ext cx="4025228" cy="108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95225" eaLnBrk="0" fontAlgn="base" hangingPunct="0">
                <a:spcBef>
                  <a:spcPct val="0"/>
                </a:spcBef>
                <a:spcAft>
                  <a:spcPct val="0"/>
                </a:spcAft>
              </a:pPr>
              <a:endParaRPr lang="de-DE" sz="1400">
                <a:latin typeface="Arial" charset="0"/>
              </a:endParaRPr>
            </a:p>
          </p:txBody>
        </p:sp>
        <p:sp>
          <p:nvSpPr>
            <p:cNvPr id="13" name="Rechteck 12"/>
            <p:cNvSpPr/>
            <p:nvPr/>
          </p:nvSpPr>
          <p:spPr bwMode="auto">
            <a:xfrm>
              <a:off x="4715954" y="3621989"/>
              <a:ext cx="4025228" cy="108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95225" eaLnBrk="0" fontAlgn="base" hangingPunct="0">
                <a:spcBef>
                  <a:spcPct val="0"/>
                </a:spcBef>
                <a:spcAft>
                  <a:spcPct val="0"/>
                </a:spcAft>
              </a:pPr>
              <a:endParaRPr lang="de-DE" sz="1400">
                <a:latin typeface="Arial" charset="0"/>
              </a:endParaRPr>
            </a:p>
          </p:txBody>
        </p:sp>
        <p:sp>
          <p:nvSpPr>
            <p:cNvPr id="14" name="Rechteck 13"/>
            <p:cNvSpPr/>
            <p:nvPr/>
          </p:nvSpPr>
          <p:spPr bwMode="auto">
            <a:xfrm>
              <a:off x="4715954" y="2073913"/>
              <a:ext cx="2052000" cy="360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431940" tIns="35996" rIns="0" bIns="0" numCol="1" spcCol="0" rtlCol="0" fromWordArt="0" anchor="t" anchorCtr="0" forceAA="0" compatLnSpc="1">
              <a:prstTxWarp prst="textNoShape">
                <a:avLst/>
              </a:prstTxWarp>
              <a:noAutofit/>
            </a:bodyPr>
            <a:lstStyle/>
            <a:p>
              <a:pPr defTabSz="995225" eaLnBrk="0" fontAlgn="base" hangingPunct="0">
                <a:lnSpc>
                  <a:spcPct val="90000"/>
                </a:lnSpc>
                <a:spcBef>
                  <a:spcPct val="0"/>
                </a:spcBef>
                <a:spcAft>
                  <a:spcPct val="0"/>
                </a:spcAft>
              </a:pPr>
              <a:r>
                <a:rPr lang="en-US" sz="1600" b="1" dirty="0">
                  <a:solidFill>
                    <a:schemeClr val="tx2">
                      <a:lumMod val="75000"/>
                    </a:schemeClr>
                  </a:solidFill>
                </a:rPr>
                <a:t>Facility visits</a:t>
              </a:r>
            </a:p>
          </p:txBody>
        </p:sp>
        <p:sp>
          <p:nvSpPr>
            <p:cNvPr id="15" name="Rechteck 14"/>
            <p:cNvSpPr/>
            <p:nvPr/>
          </p:nvSpPr>
          <p:spPr bwMode="auto">
            <a:xfrm>
              <a:off x="431539" y="5697264"/>
              <a:ext cx="4025228" cy="108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95225" eaLnBrk="0" fontAlgn="base" hangingPunct="0">
                <a:spcBef>
                  <a:spcPct val="0"/>
                </a:spcBef>
                <a:spcAft>
                  <a:spcPct val="0"/>
                </a:spcAft>
              </a:pPr>
              <a:endParaRPr lang="de-DE" sz="1400">
                <a:latin typeface="Arial" charset="0"/>
              </a:endParaRPr>
            </a:p>
          </p:txBody>
        </p:sp>
        <p:sp>
          <p:nvSpPr>
            <p:cNvPr id="16" name="Rechteck 15"/>
            <p:cNvSpPr/>
            <p:nvPr/>
          </p:nvSpPr>
          <p:spPr bwMode="auto">
            <a:xfrm>
              <a:off x="431539" y="4149188"/>
              <a:ext cx="2052000" cy="360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431940" tIns="35996" rIns="0" bIns="0" numCol="1" spcCol="0" rtlCol="0" fromWordArt="0" anchor="t" anchorCtr="0" forceAA="0" compatLnSpc="1">
              <a:prstTxWarp prst="textNoShape">
                <a:avLst/>
              </a:prstTxWarp>
              <a:noAutofit/>
            </a:bodyPr>
            <a:lstStyle/>
            <a:p>
              <a:pPr defTabSz="995225" eaLnBrk="0" fontAlgn="base" hangingPunct="0">
                <a:lnSpc>
                  <a:spcPct val="90000"/>
                </a:lnSpc>
                <a:spcBef>
                  <a:spcPct val="0"/>
                </a:spcBef>
                <a:spcAft>
                  <a:spcPct val="0"/>
                </a:spcAft>
              </a:pPr>
              <a:r>
                <a:rPr lang="en-US" sz="1600" b="1" dirty="0">
                  <a:solidFill>
                    <a:schemeClr val="tx2">
                      <a:lumMod val="75000"/>
                    </a:schemeClr>
                  </a:solidFill>
                </a:rPr>
                <a:t>Work experience</a:t>
              </a:r>
            </a:p>
          </p:txBody>
        </p:sp>
        <p:sp>
          <p:nvSpPr>
            <p:cNvPr id="17" name="Rechteck 16"/>
            <p:cNvSpPr/>
            <p:nvPr/>
          </p:nvSpPr>
          <p:spPr bwMode="auto">
            <a:xfrm>
              <a:off x="4715954" y="4149188"/>
              <a:ext cx="2052000" cy="360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431940" tIns="35996" rIns="0" bIns="0" numCol="1" spcCol="0" rtlCol="0" fromWordArt="0" anchor="t" anchorCtr="0" forceAA="0" compatLnSpc="1">
              <a:prstTxWarp prst="textNoShape">
                <a:avLst/>
              </a:prstTxWarp>
              <a:noAutofit/>
            </a:bodyPr>
            <a:lstStyle/>
            <a:p>
              <a:pPr defTabSz="995225" eaLnBrk="0" fontAlgn="base" hangingPunct="0">
                <a:lnSpc>
                  <a:spcPct val="90000"/>
                </a:lnSpc>
                <a:spcBef>
                  <a:spcPct val="0"/>
                </a:spcBef>
                <a:spcAft>
                  <a:spcPct val="0"/>
                </a:spcAft>
              </a:pPr>
              <a:r>
                <a:rPr lang="en-US" sz="1600" b="1" dirty="0">
                  <a:solidFill>
                    <a:schemeClr val="tx2">
                      <a:lumMod val="75000"/>
                    </a:schemeClr>
                  </a:solidFill>
                </a:rPr>
                <a:t>Skills training</a:t>
              </a:r>
            </a:p>
          </p:txBody>
        </p:sp>
        <p:sp>
          <p:nvSpPr>
            <p:cNvPr id="18" name="Rechteck 17"/>
            <p:cNvSpPr/>
            <p:nvPr/>
          </p:nvSpPr>
          <p:spPr bwMode="auto">
            <a:xfrm>
              <a:off x="4715954" y="5697264"/>
              <a:ext cx="4025228" cy="108000"/>
            </a:xfrm>
            <a:prstGeom prst="rect">
              <a:avLst/>
            </a:prstGeom>
            <a:solidFill>
              <a:schemeClr val="accent3"/>
            </a:solidFill>
            <a:ln w="12700" cap="flat" cmpd="sng" algn="ctr">
              <a:no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95225" eaLnBrk="0" fontAlgn="base" hangingPunct="0">
                <a:spcBef>
                  <a:spcPct val="0"/>
                </a:spcBef>
                <a:spcAft>
                  <a:spcPct val="0"/>
                </a:spcAft>
              </a:pPr>
              <a:endParaRPr lang="de-DE" sz="1400">
                <a:latin typeface="Arial" charset="0"/>
              </a:endParaRPr>
            </a:p>
          </p:txBody>
        </p:sp>
        <p:sp>
          <p:nvSpPr>
            <p:cNvPr id="19" name="Rechteck 18"/>
            <p:cNvSpPr/>
            <p:nvPr/>
          </p:nvSpPr>
          <p:spPr bwMode="auto">
            <a:xfrm>
              <a:off x="4715954" y="1956470"/>
              <a:ext cx="359779" cy="396044"/>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5225" eaLnBrk="0" fontAlgn="base" hangingPunct="0">
                <a:spcBef>
                  <a:spcPct val="0"/>
                </a:spcBef>
                <a:spcAft>
                  <a:spcPct val="0"/>
                </a:spcAft>
              </a:pPr>
              <a:r>
                <a:rPr lang="de-DE" sz="1400" dirty="0"/>
                <a:t>2</a:t>
              </a:r>
            </a:p>
          </p:txBody>
        </p:sp>
        <p:sp>
          <p:nvSpPr>
            <p:cNvPr id="20" name="Rechteck 19"/>
            <p:cNvSpPr/>
            <p:nvPr/>
          </p:nvSpPr>
          <p:spPr bwMode="auto">
            <a:xfrm>
              <a:off x="431539" y="4028112"/>
              <a:ext cx="359779" cy="396044"/>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5225" eaLnBrk="0" fontAlgn="base" hangingPunct="0">
                <a:spcBef>
                  <a:spcPct val="0"/>
                </a:spcBef>
                <a:spcAft>
                  <a:spcPct val="0"/>
                </a:spcAft>
              </a:pPr>
              <a:r>
                <a:rPr lang="de-DE" sz="1400" dirty="0"/>
                <a:t>3</a:t>
              </a:r>
            </a:p>
          </p:txBody>
        </p:sp>
        <p:sp>
          <p:nvSpPr>
            <p:cNvPr id="21" name="Rechteck 20"/>
            <p:cNvSpPr/>
            <p:nvPr/>
          </p:nvSpPr>
          <p:spPr bwMode="auto">
            <a:xfrm>
              <a:off x="4715954" y="4031745"/>
              <a:ext cx="359779" cy="396044"/>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5225" eaLnBrk="0" fontAlgn="base" hangingPunct="0">
                <a:spcBef>
                  <a:spcPct val="0"/>
                </a:spcBef>
                <a:spcAft>
                  <a:spcPct val="0"/>
                </a:spcAft>
              </a:pPr>
              <a:r>
                <a:rPr lang="de-DE" sz="1400" dirty="0"/>
                <a:t>4</a:t>
              </a:r>
            </a:p>
          </p:txBody>
        </p:sp>
        <p:pic>
          <p:nvPicPr>
            <p:cNvPr id="22" name="Picture 3"/>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27237" y="1952626"/>
              <a:ext cx="4036814" cy="1516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echteck 22"/>
            <p:cNvSpPr/>
            <p:nvPr/>
          </p:nvSpPr>
          <p:spPr bwMode="auto">
            <a:xfrm>
              <a:off x="427237" y="2073913"/>
              <a:ext cx="2052000" cy="360000"/>
            </a:xfrm>
            <a:prstGeom prst="rect">
              <a:avLst/>
            </a:prstGeom>
            <a:solidFill>
              <a:schemeClr val="bg1"/>
            </a:solidFill>
            <a:ln w="12700" cap="flat" cmpd="sng" algn="ctr">
              <a:noFill/>
              <a:prstDash val="solid"/>
              <a:round/>
              <a:headEnd type="none" w="med" len="med"/>
              <a:tailEnd type="none" w="med" len="med"/>
            </a:ln>
            <a:effectLst/>
          </p:spPr>
          <p:txBody>
            <a:bodyPr rot="0" spcFirstLastPara="0" vertOverflow="overflow" horzOverflow="overflow" vert="horz" wrap="square" lIns="431940" tIns="35996" rIns="0" bIns="0" numCol="1" spcCol="0" rtlCol="0" fromWordArt="0" anchor="t" anchorCtr="0" forceAA="0" compatLnSpc="1">
              <a:prstTxWarp prst="textNoShape">
                <a:avLst/>
              </a:prstTxWarp>
              <a:noAutofit/>
            </a:bodyPr>
            <a:lstStyle/>
            <a:p>
              <a:pPr defTabSz="995225" eaLnBrk="0" fontAlgn="base" hangingPunct="0">
                <a:lnSpc>
                  <a:spcPct val="90000"/>
                </a:lnSpc>
                <a:spcBef>
                  <a:spcPct val="0"/>
                </a:spcBef>
                <a:spcAft>
                  <a:spcPct val="0"/>
                </a:spcAft>
              </a:pPr>
              <a:r>
                <a:rPr lang="en-US" sz="1600" b="1" dirty="0">
                  <a:solidFill>
                    <a:schemeClr val="tx2">
                      <a:lumMod val="75000"/>
                    </a:schemeClr>
                  </a:solidFill>
                </a:rPr>
                <a:t>Mentoring</a:t>
              </a:r>
            </a:p>
          </p:txBody>
        </p:sp>
        <p:sp>
          <p:nvSpPr>
            <p:cNvPr id="24" name="Rechteck 23"/>
            <p:cNvSpPr/>
            <p:nvPr/>
          </p:nvSpPr>
          <p:spPr bwMode="auto">
            <a:xfrm>
              <a:off x="427237" y="1952836"/>
              <a:ext cx="359779" cy="396044"/>
            </a:xfrm>
            <a:prstGeom prst="rect">
              <a:avLst/>
            </a:prstGeom>
            <a:solidFill>
              <a:schemeClr val="accent3"/>
            </a:solidFill>
            <a:ln w="12700" cap="flat" cmpd="sng" algn="ctr">
              <a:solidFill>
                <a:schemeClr val="bg1"/>
              </a:solidFill>
              <a:prstDash val="solid"/>
              <a:roun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5225" eaLnBrk="0" fontAlgn="base" hangingPunct="0">
                <a:spcBef>
                  <a:spcPct val="0"/>
                </a:spcBef>
                <a:spcAft>
                  <a:spcPct val="0"/>
                </a:spcAft>
              </a:pPr>
              <a:r>
                <a:rPr lang="de-DE" sz="1400" dirty="0"/>
                <a:t>1</a:t>
              </a:r>
            </a:p>
          </p:txBody>
        </p:sp>
      </p:grpSp>
      <p:grpSp>
        <p:nvGrpSpPr>
          <p:cNvPr id="25" name="Gruppieren 24"/>
          <p:cNvGrpSpPr/>
          <p:nvPr/>
        </p:nvGrpSpPr>
        <p:grpSpPr>
          <a:xfrm>
            <a:off x="7902082" y="646402"/>
            <a:ext cx="779059" cy="203856"/>
            <a:chOff x="7680948" y="1543378"/>
            <a:chExt cx="779059" cy="203856"/>
          </a:xfrm>
        </p:grpSpPr>
        <p:sp>
          <p:nvSpPr>
            <p:cNvPr id="26" name="Textfeld 25"/>
            <p:cNvSpPr txBox="1"/>
            <p:nvPr/>
          </p:nvSpPr>
          <p:spPr>
            <a:xfrm>
              <a:off x="7680948" y="1562428"/>
              <a:ext cx="779059" cy="171778"/>
            </a:xfrm>
            <a:prstGeom prst="rect">
              <a:avLst/>
            </a:prstGeom>
            <a:noFill/>
          </p:spPr>
          <p:txBody>
            <a:bodyPr wrap="none" lIns="0" tIns="0" rIns="0" bIns="0" rtlCol="0">
              <a:spAutoFit/>
            </a:bodyPr>
            <a:lstStyle/>
            <a:p>
              <a:pPr>
                <a:lnSpc>
                  <a:spcPct val="110000"/>
                </a:lnSpc>
                <a:spcAft>
                  <a:spcPts val="500"/>
                </a:spcAft>
              </a:pPr>
              <a:r>
                <a:rPr lang="de-DE" sz="1100" b="1" dirty="0" smtClean="0"/>
                <a:t>EXAMPLES</a:t>
              </a:r>
              <a:endParaRPr lang="de-DE" sz="1400" b="1" dirty="0" smtClean="0"/>
            </a:p>
          </p:txBody>
        </p:sp>
        <p:cxnSp>
          <p:nvCxnSpPr>
            <p:cNvPr id="27" name="Gerade Verbindung 4"/>
            <p:cNvCxnSpPr/>
            <p:nvPr/>
          </p:nvCxnSpPr>
          <p:spPr bwMode="auto">
            <a:xfrm>
              <a:off x="7680948" y="1543378"/>
              <a:ext cx="766366" cy="0"/>
            </a:xfrm>
            <a:prstGeom prst="line">
              <a:avLst/>
            </a:prstGeom>
            <a:solidFill>
              <a:schemeClr val="bg1"/>
            </a:solidFill>
            <a:ln w="15875" cap="flat" cmpd="sng" algn="ctr">
              <a:solidFill>
                <a:schemeClr val="accent2"/>
              </a:solidFill>
              <a:prstDash val="solid"/>
              <a:round/>
              <a:headEnd type="none" w="med" len="med"/>
              <a:tailEnd type="none"/>
            </a:ln>
            <a:effectLst/>
          </p:spPr>
        </p:cxnSp>
        <p:cxnSp>
          <p:nvCxnSpPr>
            <p:cNvPr id="28" name="Gerade Verbindung 44"/>
            <p:cNvCxnSpPr/>
            <p:nvPr/>
          </p:nvCxnSpPr>
          <p:spPr bwMode="auto">
            <a:xfrm>
              <a:off x="7680948" y="1747234"/>
              <a:ext cx="766366" cy="0"/>
            </a:xfrm>
            <a:prstGeom prst="line">
              <a:avLst/>
            </a:prstGeom>
            <a:solidFill>
              <a:schemeClr val="bg1"/>
            </a:solidFill>
            <a:ln w="15875" cap="flat" cmpd="sng" algn="ctr">
              <a:solidFill>
                <a:schemeClr val="accent2"/>
              </a:solidFill>
              <a:prstDash val="solid"/>
              <a:round/>
              <a:headEnd type="none" w="med" len="med"/>
              <a:tailEnd type="none"/>
            </a:ln>
            <a:effectLst/>
          </p:spPr>
        </p:cxnSp>
      </p:grpSp>
    </p:spTree>
    <p:extLst>
      <p:ext uri="{BB962C8B-B14F-4D97-AF65-F5344CB8AC3E}">
        <p14:creationId xmlns:p14="http://schemas.microsoft.com/office/powerpoint/2010/main" val="307983768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Sz26rQr_WESjBZcO9HMmMA"/>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dKRDhhyNXUuGGLlI1MKHY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AQHwe_InW0GD_Y1Dya_Jh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HyTmA0.8akaqCK1wRqDmu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Hu2hQX2ZyEyHg__CjjJMI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wAecDHjyj0uDOjDZl0ANK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C.UmxnsUS0m5XGOiAMCfi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J4Ss177KS0CvW55iIKUHe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jblaz5Sa9Uqv4uWhHO8P5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Y_wN8KstvEaLIg_x43UWD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Nrb6e8YCdXLpb9wckcScD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ScCFaZvY.UCYwswcWTuoU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eSmriLWStEGbKxZb2.SFe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2vjLaJQehkixA8HIRRXlpg"/>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NKztP6.KP0SdsjLbQsu9VA"/>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UPN6LVUgh0KyqDRNvGqN6Q"/>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Sz26rQr_WESjBZcO9HMmMA"/>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Sz26rQr_WESjBZcO9HMmM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Sz26rQr_WESjBZcO9HMmMA"/>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55yeIjGpP0mwy3mbvSv7P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if0HAK4GukGuVlijIyRE3Q"/>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hUgPHKU.YEytqxIBRG6Vx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rQGRuZSAvUKSlUIxCVcvt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8MtBdQCaT0uu.FsAwS1klA"/>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ExRdimJUJEqBx4wiJXxqwg"/>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rPoIHSS6Q0.3WpDti72skg"/>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vZCG5NRgiEuoigOPdRgl3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vR_jzESYbUG8i5eKn32Vrg"/>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WD9rhyY9tkaburH9P9LPS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5FEYN_y9RUucCdnAb4bszQ"/>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qdqqqJnuikqBmGcNkp.su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Nrb6e8YCdXLpb9wckcScD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evyXtBGw50Ke9vTn4vyKK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ONgX20ITNkaRqMIjCpBqA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CcnjdZAtaUCFg0blIoPSjw"/>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Tmc7uG.4mU.aHAvB0.ugy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SQ4m3KaeW0SR.M_hJ..Uk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SQ4m3KaeW0SR.M_hJ..Uk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SQ4m3KaeW0SR.M_hJ..Uk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ARNWR7lpVke92svBo8VUnQ"/>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7mQBBTxGwkW6D5wtuMCqgw"/>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7mQBBTxGwkW6D5wtuMCqg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7mQBBTxGwkW6D5wtuMCqgw"/>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7mQBBTxGwkW6D5wtuMCqg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P9zDDC09a53Ko53PO9EPRg"/>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Sz26rQr_WESjBZcO9HMmM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Sz26rQr_WESjBZcO9HMmMA"/>
</p:tagLst>
</file>

<file path=ppt/theme/theme1.xml><?xml version="1.0" encoding="utf-8"?>
<a:theme xmlns:a="http://schemas.openxmlformats.org/drawingml/2006/main" name="DPDHL_Group">
  <a:themeElements>
    <a:clrScheme name="DPDHL">
      <a:dk1>
        <a:sysClr val="windowText" lastClr="000000"/>
      </a:dk1>
      <a:lt1>
        <a:sysClr val="window" lastClr="FFFFFF"/>
      </a:lt1>
      <a:dk2>
        <a:srgbClr val="B2B2B2"/>
      </a:dk2>
      <a:lt2>
        <a:srgbClr val="E5E5E5"/>
      </a:lt2>
      <a:accent1>
        <a:srgbClr val="8C8C8C"/>
      </a:accent1>
      <a:accent2>
        <a:srgbClr val="666666"/>
      </a:accent2>
      <a:accent3>
        <a:srgbClr val="FFCC00"/>
      </a:accent3>
      <a:accent4>
        <a:srgbClr val="D40511"/>
      </a:accent4>
      <a:accent5>
        <a:srgbClr val="EBEBEB"/>
      </a:accent5>
      <a:accent6>
        <a:srgbClr val="F2F2F2"/>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a:noFill/>
        </a:ln>
      </a:spPr>
      <a:bodyPr lIns="72000" tIns="36000" rIns="72000" bIns="36000" rtlCol="0" anchor="t">
        <a:spAutoFit/>
      </a:bodyPr>
      <a:lstStyle>
        <a:defPPr algn="l">
          <a:defRPr sz="1200" dirty="0" err="1"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2"/>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lgn="l">
          <a:lnSpc>
            <a:spcPct val="110000"/>
          </a:lnSpc>
          <a:spcAft>
            <a:spcPts val="500"/>
          </a:spcAft>
          <a:defRPr sz="1200" dirty="0" err="1" smtClean="0"/>
        </a:defPPr>
      </a:lstStyle>
    </a:txDef>
  </a:objectDefaults>
  <a:extraClrSchemeLst/>
  <a:custClrLst>
    <a:custClr name="100% Postyellow">
      <a:srgbClr val="FFCC00"/>
    </a:custClr>
    <a:custClr name="70% Postyellow">
      <a:srgbClr val="FFDB4C"/>
    </a:custClr>
    <a:custClr name="50% Postyellow">
      <a:srgbClr val="FFE57F"/>
    </a:custClr>
    <a:custClr name="30% Postyellow">
      <a:srgbClr val="FFF0B2"/>
    </a:custClr>
    <a:custClr name="20% Postyellow">
      <a:srgbClr val="FFF5CC"/>
    </a:custClr>
    <a:custClr name="None">
      <a:srgbClr val="FFFFFF"/>
    </a:custClr>
    <a:custClr name="Dark Green">
      <a:srgbClr val="007C39"/>
    </a:custClr>
    <a:custClr name="65% Postyellow">
      <a:srgbClr val="FFDE59"/>
    </a:custClr>
    <a:custClr name="None">
      <a:srgbClr val="FFFFFF"/>
    </a:custClr>
    <a:custClr name="None">
      <a:srgbClr val="FFFFFF"/>
    </a:custClr>
    <a:custClr name="Gray 80">
      <a:srgbClr val="333333"/>
    </a:custClr>
    <a:custClr name="Gray 60">
      <a:srgbClr val="666666"/>
    </a:custClr>
    <a:custClr name="Gray 45">
      <a:srgbClr val="8C8C8C"/>
    </a:custClr>
    <a:custClr name="Gray 30">
      <a:srgbClr val="B2B2B2"/>
    </a:custClr>
    <a:custClr name="Gray 20">
      <a:srgbClr val="CCCCCC"/>
    </a:custClr>
    <a:custClr name="Gray 10">
      <a:srgbClr val="E6E6E6"/>
    </a:custClr>
    <a:custClr name="Gray 08">
      <a:srgbClr val="EBEBEB"/>
    </a:custClr>
    <a:custClr name="Gray 05">
      <a:srgbClr val="F2F2F2"/>
    </a:custClr>
    <a:custClr name="None">
      <a:srgbClr val="FFFFFF"/>
    </a:custClr>
    <a:custClr name="None">
      <a:srgbClr val="FFFFFF"/>
    </a:custClr>
  </a:custClrLst>
  <a:extLst>
    <a:ext uri="{05A4C25C-085E-4340-85A3-A5531E510DB2}">
      <thm15:themeFamily xmlns:thm15="http://schemas.microsoft.com/office/thememl/2012/main" name="DPDHL_Group.potx" id="{1689C12F-3E71-49DD-84BF-F3124B06B118}" vid="{5F5CA097-48F3-442B-A60F-13AD720E4B4C}"/>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yperlinks">
    <a:dk1>
      <a:srgbClr val="000000"/>
    </a:dk1>
    <a:lt1>
      <a:srgbClr val="FFFFFF"/>
    </a:lt1>
    <a:dk2>
      <a:srgbClr val="B2B2B2"/>
    </a:dk2>
    <a:lt2>
      <a:srgbClr val="DADADA"/>
    </a:lt2>
    <a:accent1>
      <a:srgbClr val="969696"/>
    </a:accent1>
    <a:accent2>
      <a:srgbClr val="696969"/>
    </a:accent2>
    <a:accent3>
      <a:srgbClr val="FFCC00"/>
    </a:accent3>
    <a:accent4>
      <a:srgbClr val="D40511"/>
    </a:accent4>
    <a:accent5>
      <a:srgbClr val="EAEAEA"/>
    </a:accent5>
    <a:accent6>
      <a:srgbClr val="F8F8F8"/>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Larissa Klassisch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hyperlinks">
    <a:dk1>
      <a:srgbClr val="000000"/>
    </a:dk1>
    <a:lt1>
      <a:srgbClr val="FFFFFF"/>
    </a:lt1>
    <a:dk2>
      <a:srgbClr val="B2B2B2"/>
    </a:dk2>
    <a:lt2>
      <a:srgbClr val="DADADA"/>
    </a:lt2>
    <a:accent1>
      <a:srgbClr val="969696"/>
    </a:accent1>
    <a:accent2>
      <a:srgbClr val="696969"/>
    </a:accent2>
    <a:accent3>
      <a:srgbClr val="FFCC00"/>
    </a:accent3>
    <a:accent4>
      <a:srgbClr val="D40511"/>
    </a:accent4>
    <a:accent5>
      <a:srgbClr val="EAEAEA"/>
    </a:accent5>
    <a:accent6>
      <a:srgbClr val="F8F8F8"/>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Larissa Klassisch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hyperlinks">
    <a:dk1>
      <a:srgbClr val="000000"/>
    </a:dk1>
    <a:lt1>
      <a:srgbClr val="FFFFFF"/>
    </a:lt1>
    <a:dk2>
      <a:srgbClr val="B2B2B2"/>
    </a:dk2>
    <a:lt2>
      <a:srgbClr val="DADADA"/>
    </a:lt2>
    <a:accent1>
      <a:srgbClr val="969696"/>
    </a:accent1>
    <a:accent2>
      <a:srgbClr val="696969"/>
    </a:accent2>
    <a:accent3>
      <a:srgbClr val="FFCC00"/>
    </a:accent3>
    <a:accent4>
      <a:srgbClr val="D40511"/>
    </a:accent4>
    <a:accent5>
      <a:srgbClr val="EAEAEA"/>
    </a:accent5>
    <a:accent6>
      <a:srgbClr val="F8F8F8"/>
    </a:accent6>
    <a:hlink>
      <a:srgbClr val="000000"/>
    </a:hlink>
    <a:folHlink>
      <a:srgbClr val="000000"/>
    </a:folHlink>
  </a:clrScheme>
  <a:fontScheme name="DPDHL">
    <a:majorFont>
      <a:latin typeface="Delivery"/>
      <a:ea typeface=""/>
      <a:cs typeface=""/>
    </a:majorFont>
    <a:minorFont>
      <a:latin typeface="Delivery"/>
      <a:ea typeface=""/>
      <a:cs typeface=""/>
    </a:minorFont>
  </a:fontScheme>
  <a:fmtScheme name="Larissa Klassisch 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DPDHL_Group</Template>
  <TotalTime>0</TotalTime>
  <Words>2956</Words>
  <Application>Microsoft Office PowerPoint</Application>
  <PresentationFormat>Bildschirmpräsentation (16:9)</PresentationFormat>
  <Paragraphs>385</Paragraphs>
  <Slides>35</Slides>
  <Notes>1</Notes>
  <HiddenSlides>0</HiddenSlides>
  <MMClips>0</MMClips>
  <ScaleCrop>false</ScaleCrop>
  <HeadingPairs>
    <vt:vector size="8" baseType="variant">
      <vt:variant>
        <vt:lpstr>Verwendete Schriftarten</vt:lpstr>
      </vt:variant>
      <vt:variant>
        <vt:i4>9</vt:i4>
      </vt:variant>
      <vt:variant>
        <vt:lpstr>Design</vt:lpstr>
      </vt:variant>
      <vt:variant>
        <vt:i4>1</vt:i4>
      </vt:variant>
      <vt:variant>
        <vt:lpstr>Eingebettete OLE-Server</vt:lpstr>
      </vt:variant>
      <vt:variant>
        <vt:i4>1</vt:i4>
      </vt:variant>
      <vt:variant>
        <vt:lpstr>Folientitel</vt:lpstr>
      </vt:variant>
      <vt:variant>
        <vt:i4>35</vt:i4>
      </vt:variant>
    </vt:vector>
  </HeadingPairs>
  <TitlesOfParts>
    <vt:vector size="46" baseType="lpstr">
      <vt:lpstr>MS PGothic</vt:lpstr>
      <vt:lpstr>Delivery Cd Light</vt:lpstr>
      <vt:lpstr>Delivery Cd Black</vt:lpstr>
      <vt:lpstr>Arial</vt:lpstr>
      <vt:lpstr>Wingdings</vt:lpstr>
      <vt:lpstr>Delivery Condensed Black</vt:lpstr>
      <vt:lpstr>Delivery</vt:lpstr>
      <vt:lpstr>Symbol</vt:lpstr>
      <vt:lpstr>Calibri</vt:lpstr>
      <vt:lpstr>DPDHL_Group</vt:lpstr>
      <vt:lpstr>think-cell Folie</vt:lpstr>
      <vt:lpstr>GoTeach</vt:lpstr>
      <vt:lpstr>More than 267 million young people worldwide are neither in employment, education or training</vt:lpstr>
      <vt:lpstr>PowerPoint-Präsentation</vt:lpstr>
      <vt:lpstr>Empowering young people to attain employability skills to live an independent life</vt:lpstr>
      <vt:lpstr>With Teach For All and SOS Children’s Villages we are delivering on shared missions</vt:lpstr>
      <vt:lpstr>GoTeach goes beyond giving money</vt:lpstr>
      <vt:lpstr>Leveraging our unique strenghts and assets</vt:lpstr>
      <vt:lpstr>The global GoTeach program for employability was launched in 2009 and has by now established 68 national partnerships in 58 countries worldwide </vt:lpstr>
      <vt:lpstr>Our employees contribute their time and expertise through activities in cooperation with local partners</vt:lpstr>
      <vt:lpstr>Research found that encounters with volunteers from the world of work make a real difference to young people</vt:lpstr>
      <vt:lpstr>2019, more than 2,000 employees contributed to our GoTeach partnerships – more than 11,000 beneficiaries benefitted from the program</vt:lpstr>
      <vt:lpstr>PowerPoint-Präsentation</vt:lpstr>
      <vt:lpstr>Corporate Citizenship impacts employee engagement</vt:lpstr>
      <vt:lpstr>FURTHER MATERIAL</vt:lpstr>
      <vt:lpstr>The global GoTeach program for employability was launched in 2009 and has by now established 68 national partnerships in 58 countries worldwide </vt:lpstr>
      <vt:lpstr>Who we are – a global company with a unique portfolio</vt:lpstr>
      <vt:lpstr>Our Strategy 2025 will focus on performing at best in class standards across the three bottom lines within the profitable core of each BU, in a sustainable way</vt:lpstr>
      <vt:lpstr>PowerPoint-Präsentation</vt:lpstr>
      <vt:lpstr>DPDHL Group’s focus SDGs and related activities</vt:lpstr>
      <vt:lpstr>Our four guiding principles position Corporate Citizenship as our way beyond charity</vt:lpstr>
      <vt:lpstr>We embrace our responsibilities as a corporate citizen with our vision to be the solution creator for global challenges in the societies we operate in</vt:lpstr>
      <vt:lpstr>Leveraging our unique strenghts and assets</vt:lpstr>
      <vt:lpstr>We work with partners to ensure a sustainable impact on the ground. In addition, we seek to facilitate large-scale change through networks and advocacy </vt:lpstr>
      <vt:lpstr>Corporate Citizenship focus</vt:lpstr>
      <vt:lpstr>We and our partners contribute to the integration of refugees in Germany</vt:lpstr>
      <vt:lpstr>Since the start of the refugee aid initiative, we were able to contribute to the integration of refugees in the German job market significantly</vt:lpstr>
      <vt:lpstr>Corporate Citizenship is based on our corporate strategy and pursues business objectives to strengthen the company’s competitiveness</vt:lpstr>
      <vt:lpstr>Corporate Citizenship is a strategic asset to drive employee engagement  because our employees are those that ‘go the extra mile’ and help achieve business goals</vt:lpstr>
      <vt:lpstr>The EOS shows a solid CC performance which is among the Top10 drivers for Employee Engagement across the Group</vt:lpstr>
      <vt:lpstr>The amount of strongly bonded employees is extremely high among multiple CC participants</vt:lpstr>
      <vt:lpstr>Opportunity to improve skills and  knowledge of employees</vt:lpstr>
      <vt:lpstr>Employees who volunteer in skill-based activities evaluate the positive effects of their participation in volunteering much better</vt:lpstr>
      <vt:lpstr>Menu of Activities (1/2)</vt:lpstr>
      <vt:lpstr>Menu of Activities (2/2)</vt:lpstr>
      <vt:lpstr>PowerPoint-Präsentation</vt:lpstr>
    </vt:vector>
  </TitlesOfParts>
  <Manager/>
  <Company>DPDHL Group</Company>
  <LinksUpToDate>false</LinksUpToDate>
  <SharedDoc>false</SharedDoc>
  <HyperlinkBase/>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DPDHL Group Layout and Image Library</dc:title>
  <dc:subject/>
  <dc:creator>Annette Wollmann (DPDHL DE)</dc:creator>
  <cp:keywords/>
  <dc:description/>
  <cp:lastModifiedBy>Wollmann, Z, Corp. Citizenship, BN</cp:lastModifiedBy>
  <cp:revision>117</cp:revision>
  <cp:lastPrinted>2020-07-15T07:35:04Z</cp:lastPrinted>
  <dcterms:created xsi:type="dcterms:W3CDTF">2020-04-27T16:41:07Z</dcterms:created>
  <dcterms:modified xsi:type="dcterms:W3CDTF">2020-07-20T13:58:45Z</dcterms:modified>
  <cp:category/>
</cp:coreProperties>
</file>